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579" r:id="rId3"/>
    <p:sldId id="270" r:id="rId4"/>
    <p:sldId id="557" r:id="rId5"/>
    <p:sldId id="574" r:id="rId6"/>
    <p:sldId id="271" r:id="rId7"/>
    <p:sldId id="275" r:id="rId8"/>
    <p:sldId id="276" r:id="rId9"/>
    <p:sldId id="572" r:id="rId10"/>
    <p:sldId id="272" r:id="rId11"/>
    <p:sldId id="274" r:id="rId12"/>
    <p:sldId id="273" r:id="rId13"/>
    <p:sldId id="559" r:id="rId14"/>
    <p:sldId id="295" r:id="rId15"/>
    <p:sldId id="285" r:id="rId16"/>
    <p:sldId id="259" r:id="rId17"/>
    <p:sldId id="260" r:id="rId18"/>
    <p:sldId id="261" r:id="rId19"/>
    <p:sldId id="555" r:id="rId20"/>
    <p:sldId id="556" r:id="rId21"/>
    <p:sldId id="564" r:id="rId22"/>
    <p:sldId id="562" r:id="rId23"/>
    <p:sldId id="563" r:id="rId24"/>
    <p:sldId id="566" r:id="rId25"/>
    <p:sldId id="567" r:id="rId26"/>
    <p:sldId id="568" r:id="rId27"/>
    <p:sldId id="284" r:id="rId28"/>
    <p:sldId id="263" r:id="rId29"/>
    <p:sldId id="554" r:id="rId30"/>
    <p:sldId id="287" r:id="rId31"/>
    <p:sldId id="288" r:id="rId32"/>
    <p:sldId id="570" r:id="rId33"/>
    <p:sldId id="571" r:id="rId34"/>
    <p:sldId id="576" r:id="rId35"/>
    <p:sldId id="558" r:id="rId36"/>
    <p:sldId id="269" r:id="rId37"/>
    <p:sldId id="278" r:id="rId38"/>
    <p:sldId id="277" r:id="rId39"/>
    <p:sldId id="577" r:id="rId40"/>
    <p:sldId id="580" r:id="rId41"/>
    <p:sldId id="578" r:id="rId42"/>
    <p:sldId id="581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47"/>
    <a:srgbClr val="FFCCCC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0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EB423-3C85-4D9D-96FF-B38B4EB27EB6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E58D-1C1F-4218-A708-BDCCD32C8B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08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23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19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9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9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21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32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77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06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69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98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5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3F3CA-2D3B-45FA-975C-8FB93D1BAC48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CA45-E42F-4618-9112-B091EC7E3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6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96740"/>
            <a:ext cx="9144000" cy="1894106"/>
          </a:xfrm>
        </p:spPr>
        <p:txBody>
          <a:bodyPr/>
          <a:lstStyle/>
          <a:p>
            <a:r>
              <a:rPr lang="cs-CZ" dirty="0"/>
              <a:t>ÚVOD DO NEUROFYZIOLOGIE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7641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Mgr. Natálie Procházková</a:t>
            </a:r>
          </a:p>
          <a:p>
            <a:endParaRPr lang="cs-CZ" dirty="0"/>
          </a:p>
          <a:p>
            <a:r>
              <a:rPr lang="cs-CZ" dirty="0"/>
              <a:t>Ústav fyziologie, 2. lékařská fakulta</a:t>
            </a:r>
          </a:p>
          <a:p>
            <a:r>
              <a:rPr lang="cs-CZ" dirty="0"/>
              <a:t>Univerzita Karlova, 2020</a:t>
            </a:r>
          </a:p>
        </p:txBody>
      </p:sp>
      <p:pic>
        <p:nvPicPr>
          <p:cNvPr id="5" name="Obrázek 4" descr="Obsah obrázku jídlo&#10;&#10;Popis byl vytvořen automaticky">
            <a:extLst>
              <a:ext uri="{FF2B5EF4-FFF2-40B4-BE49-F238E27FC236}">
                <a16:creationId xmlns:a16="http://schemas.microsoft.com/office/drawing/2014/main" id="{88A23172-1026-463E-B2D2-07EFEFDF5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32177"/>
            <a:ext cx="8655728" cy="22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86842" y="23481"/>
            <a:ext cx="10515600" cy="1325563"/>
          </a:xfrm>
        </p:spPr>
        <p:txBody>
          <a:bodyPr/>
          <a:lstStyle/>
          <a:p>
            <a:r>
              <a:rPr lang="cs-CZ" dirty="0"/>
              <a:t>Organely neuronu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0689" y="1253887"/>
            <a:ext cx="6139990" cy="52765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Základní výbava je shodná s běžnou buňkou</a:t>
            </a:r>
          </a:p>
          <a:p>
            <a:endParaRPr lang="cs-CZ" sz="1800" dirty="0"/>
          </a:p>
          <a:p>
            <a:r>
              <a:rPr lang="cs-CZ" sz="1800" b="1" dirty="0"/>
              <a:t>Plasmatická membrána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err="1"/>
              <a:t>Cytosolické</a:t>
            </a:r>
            <a:r>
              <a:rPr lang="cs-CZ" sz="1800" dirty="0"/>
              <a:t> organely: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Jádro – chromozomy, genová exprese</a:t>
            </a:r>
          </a:p>
          <a:p>
            <a:r>
              <a:rPr lang="cs-CZ" sz="1800" dirty="0"/>
              <a:t>Hladké endoplasmatické retikulum </a:t>
            </a:r>
          </a:p>
          <a:p>
            <a:r>
              <a:rPr lang="cs-CZ" sz="1800" b="1" dirty="0"/>
              <a:t>Hrubé endoplasmatické retikulum </a:t>
            </a:r>
            <a:r>
              <a:rPr lang="cs-CZ" sz="1800" dirty="0"/>
              <a:t>+ </a:t>
            </a:r>
            <a:r>
              <a:rPr lang="cs-CZ" sz="1800" dirty="0" err="1"/>
              <a:t>ribosomy</a:t>
            </a:r>
            <a:r>
              <a:rPr lang="cs-CZ" sz="1800" dirty="0"/>
              <a:t> – proteosyntéza</a:t>
            </a:r>
          </a:p>
          <a:p>
            <a:r>
              <a:rPr lang="cs-CZ" sz="1800" dirty="0" err="1"/>
              <a:t>Polyribosomy</a:t>
            </a:r>
            <a:r>
              <a:rPr lang="cs-CZ" sz="1800" dirty="0"/>
              <a:t> – volné </a:t>
            </a:r>
            <a:r>
              <a:rPr lang="cs-CZ" sz="1800" dirty="0" err="1"/>
              <a:t>ribosomy</a:t>
            </a:r>
            <a:r>
              <a:rPr lang="cs-CZ" sz="1800" dirty="0"/>
              <a:t> navázané na </a:t>
            </a:r>
            <a:r>
              <a:rPr lang="cs-CZ" sz="1800" dirty="0" err="1"/>
              <a:t>mRNA</a:t>
            </a:r>
            <a:endParaRPr lang="cs-CZ" sz="1800" dirty="0"/>
          </a:p>
          <a:p>
            <a:r>
              <a:rPr lang="cs-CZ" sz="1800" b="1" dirty="0"/>
              <a:t>Golgiho aparát </a:t>
            </a:r>
            <a:r>
              <a:rPr lang="cs-CZ" sz="1800" dirty="0"/>
              <a:t>– </a:t>
            </a:r>
            <a:r>
              <a:rPr lang="cs-CZ" sz="1800" dirty="0" err="1"/>
              <a:t>posttranslační</a:t>
            </a:r>
            <a:r>
              <a:rPr lang="cs-CZ" sz="1800" dirty="0"/>
              <a:t> modifikace a </a:t>
            </a:r>
            <a:r>
              <a:rPr lang="cs-CZ" sz="1800" dirty="0" err="1"/>
              <a:t>sorting</a:t>
            </a:r>
            <a:r>
              <a:rPr lang="cs-CZ" sz="1800" dirty="0"/>
              <a:t> proteinů podle destinace</a:t>
            </a:r>
          </a:p>
          <a:p>
            <a:r>
              <a:rPr lang="cs-CZ" sz="1800" b="1" dirty="0"/>
              <a:t>Mitochondrie</a:t>
            </a:r>
          </a:p>
          <a:p>
            <a:r>
              <a:rPr lang="cs-CZ" sz="1800" b="1" dirty="0"/>
              <a:t>Cytoskelet – mikrotubuly</a:t>
            </a:r>
            <a:r>
              <a:rPr lang="cs-CZ" sz="1800" dirty="0"/>
              <a:t>, mikrofilamenta, </a:t>
            </a:r>
            <a:r>
              <a:rPr lang="cs-CZ" sz="1800" dirty="0" err="1"/>
              <a:t>neurofilamenta</a:t>
            </a:r>
            <a:endParaRPr lang="cs-CZ" sz="1800" dirty="0"/>
          </a:p>
          <a:p>
            <a:r>
              <a:rPr lang="cs-CZ" sz="1800" dirty="0" err="1"/>
              <a:t>Lysosomy</a:t>
            </a:r>
            <a:r>
              <a:rPr lang="cs-CZ" sz="1800" dirty="0"/>
              <a:t>, </a:t>
            </a:r>
            <a:r>
              <a:rPr lang="cs-CZ" sz="1800" dirty="0" err="1"/>
              <a:t>peroxisomy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20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32" y="328665"/>
            <a:ext cx="4671763" cy="62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3" y="118333"/>
            <a:ext cx="2234048" cy="652451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844733" y="24928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/>
              <a:t>Organely neuronu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5490203" y="2807375"/>
            <a:ext cx="6272709" cy="3423322"/>
            <a:chOff x="4282853" y="2592591"/>
            <a:chExt cx="7421467" cy="4050255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853" y="3020884"/>
              <a:ext cx="4642949" cy="264839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226" y="2592591"/>
              <a:ext cx="2578094" cy="2208567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431" y="4894738"/>
              <a:ext cx="2618889" cy="1748108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3078781" y="1027755"/>
            <a:ext cx="84251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Četné mitochondrie </a:t>
            </a:r>
            <a:r>
              <a:rPr lang="cs-CZ" sz="1600" dirty="0"/>
              <a:t>– buněčné dýchání – kyslík je donorem elektronů pro </a:t>
            </a:r>
            <a:r>
              <a:rPr lang="cs-CZ" sz="1600" dirty="0" err="1"/>
              <a:t>elektrotransportní</a:t>
            </a:r>
            <a:r>
              <a:rPr lang="cs-CZ" sz="1600" dirty="0"/>
              <a:t> řetězec 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produkce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Neurony jsou velmi náročné na spotřebu ATP – udržování klidového membránového potenciálu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Hrubé ER tvoří v </a:t>
            </a:r>
            <a:r>
              <a:rPr lang="cs-CZ" sz="1600" dirty="0" err="1"/>
              <a:t>soma</a:t>
            </a:r>
            <a:r>
              <a:rPr lang="cs-CZ" sz="1600" dirty="0"/>
              <a:t> neuronů tzv. </a:t>
            </a:r>
            <a:r>
              <a:rPr lang="cs-CZ" sz="1600" dirty="0" err="1"/>
              <a:t>Nisslovu</a:t>
            </a:r>
            <a:r>
              <a:rPr lang="cs-CZ" sz="1600" dirty="0"/>
              <a:t> substanci = </a:t>
            </a:r>
            <a:r>
              <a:rPr lang="cs-CZ" sz="1600" b="1" dirty="0"/>
              <a:t>granula hrubého ER </a:t>
            </a:r>
            <a:r>
              <a:rPr lang="cs-CZ" sz="1600" dirty="0"/>
              <a:t>– intenzivní proteosyntéza – </a:t>
            </a:r>
            <a:r>
              <a:rPr lang="cs-CZ" sz="1600" b="1" dirty="0">
                <a:solidFill>
                  <a:srgbClr val="C00000"/>
                </a:solidFill>
              </a:rPr>
              <a:t>syntéza membránových proteinů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5845BC-948E-4E5E-93B8-2394558260B0}"/>
              </a:ext>
            </a:extLst>
          </p:cNvPr>
          <p:cNvSpPr txBox="1"/>
          <p:nvPr/>
        </p:nvSpPr>
        <p:spPr>
          <a:xfrm>
            <a:off x="3266089" y="5408384"/>
            <a:ext cx="6096000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PROBLÉM:</a:t>
            </a:r>
          </a:p>
          <a:p>
            <a:pPr marL="0" indent="0">
              <a:buNone/>
            </a:pPr>
            <a:r>
              <a:rPr lang="cs-CZ" sz="1800" b="1" dirty="0" err="1"/>
              <a:t>Axonální</a:t>
            </a:r>
            <a:r>
              <a:rPr lang="cs-CZ" sz="1800" b="1" dirty="0"/>
              <a:t> hrbolek a axon postrádají organelovou výbavu na proteosyntézu</a:t>
            </a:r>
          </a:p>
          <a:p>
            <a:pPr marL="0" indent="0">
              <a:buNone/>
            </a:pPr>
            <a:r>
              <a:rPr lang="cs-CZ" sz="1800" dirty="0">
                <a:sym typeface="Wingdings" panose="05000000000000000000" pitchFamily="2" charset="2"/>
              </a:rPr>
              <a:t>     </a:t>
            </a:r>
            <a:r>
              <a:rPr lang="cs-CZ" sz="1800" dirty="0"/>
              <a:t>Proteosyntéza probíhá pouze v </a:t>
            </a:r>
            <a:r>
              <a:rPr lang="cs-CZ" sz="1800" dirty="0" err="1"/>
              <a:t>soma</a:t>
            </a:r>
            <a:r>
              <a:rPr lang="cs-CZ" sz="1800" dirty="0"/>
              <a:t> a dendritech </a:t>
            </a:r>
          </a:p>
        </p:txBody>
      </p:sp>
    </p:spTree>
    <p:extLst>
      <p:ext uri="{BB962C8B-B14F-4D97-AF65-F5344CB8AC3E}">
        <p14:creationId xmlns:p14="http://schemas.microsoft.com/office/powerpoint/2010/main" val="8171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73" y="1443896"/>
            <a:ext cx="2600568" cy="50357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59" y="1443896"/>
            <a:ext cx="3400828" cy="5187704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689" y="1253887"/>
            <a:ext cx="5085384" cy="5225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cs-CZ" sz="1800" b="1" dirty="0">
                <a:solidFill>
                  <a:srgbClr val="FF0000"/>
                </a:solidFill>
              </a:rPr>
              <a:t>Proteiny jsou transportovány v transportních     váčcích pomocí molekulárních motorů pohybujících se po cytoskeletu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Cytoskelet neslouží pouze jako mechanická opora, ale také jako „koleje“: </a:t>
            </a:r>
          </a:p>
          <a:p>
            <a:r>
              <a:rPr lang="cs-CZ" sz="1800" dirty="0"/>
              <a:t>Polymerace </a:t>
            </a:r>
            <a:r>
              <a:rPr lang="el-GR" sz="1800" dirty="0"/>
              <a:t>α</a:t>
            </a:r>
            <a:r>
              <a:rPr lang="cs-CZ" sz="1800" dirty="0"/>
              <a:t>- a </a:t>
            </a:r>
            <a:r>
              <a:rPr lang="el-GR" sz="1800" dirty="0"/>
              <a:t>β</a:t>
            </a:r>
            <a:r>
              <a:rPr lang="cs-CZ" sz="1800" dirty="0"/>
              <a:t>-tubulinových podjednotek v mikrotubuly + depolymerace – dynamická struktura</a:t>
            </a:r>
          </a:p>
          <a:p>
            <a:r>
              <a:rPr lang="cs-CZ" sz="1800" b="1" dirty="0"/>
              <a:t>Transport zajišťují proteiny </a:t>
            </a:r>
            <a:r>
              <a:rPr lang="cs-CZ" sz="1800" b="1" u="sng" dirty="0" err="1"/>
              <a:t>myosiny</a:t>
            </a:r>
            <a:r>
              <a:rPr lang="cs-CZ" sz="1800" b="1" dirty="0"/>
              <a:t> využívající mikrotubuly jako </a:t>
            </a:r>
            <a:r>
              <a:rPr lang="cs-CZ" sz="1800" b="1" dirty="0" err="1"/>
              <a:t>scaffold</a:t>
            </a:r>
            <a:r>
              <a:rPr lang="cs-CZ" sz="1800" b="1" dirty="0"/>
              <a:t>, energie je získávána štěpením ATP</a:t>
            </a:r>
          </a:p>
          <a:p>
            <a:r>
              <a:rPr lang="cs-CZ" sz="1800" dirty="0"/>
              <a:t>Anterográdní transport = od </a:t>
            </a:r>
            <a:r>
              <a:rPr lang="cs-CZ" sz="1800" dirty="0" err="1"/>
              <a:t>soma</a:t>
            </a:r>
            <a:r>
              <a:rPr lang="cs-CZ" sz="1800" dirty="0"/>
              <a:t>: </a:t>
            </a:r>
            <a:r>
              <a:rPr lang="cs-CZ" sz="1800" dirty="0" err="1"/>
              <a:t>kinesin</a:t>
            </a:r>
            <a:endParaRPr lang="cs-CZ" sz="1800" dirty="0"/>
          </a:p>
          <a:p>
            <a:r>
              <a:rPr lang="cs-CZ" sz="1800" dirty="0"/>
              <a:t>Retrográdní transport = k </a:t>
            </a:r>
            <a:r>
              <a:rPr lang="cs-CZ" sz="1800" dirty="0" err="1"/>
              <a:t>soma</a:t>
            </a:r>
            <a:r>
              <a:rPr lang="cs-CZ" sz="1800" dirty="0"/>
              <a:t>: </a:t>
            </a:r>
            <a:r>
              <a:rPr lang="cs-CZ" sz="1800" dirty="0" err="1"/>
              <a:t>dynein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Stejným způsobem jsou v buňce transportovány mitochondrie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20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168486" y="2762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/>
              <a:t>Intracelulární transport </a:t>
            </a:r>
          </a:p>
        </p:txBody>
      </p:sp>
    </p:spTree>
    <p:extLst>
      <p:ext uri="{BB962C8B-B14F-4D97-AF65-F5344CB8AC3E}">
        <p14:creationId xmlns:p14="http://schemas.microsoft.com/office/powerpoint/2010/main" val="156858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0" y="1219202"/>
            <a:ext cx="12192000" cy="1863968"/>
          </a:xfrm>
          <a:prstGeom prst="rect">
            <a:avLst/>
          </a:prstGeom>
          <a:gradFill>
            <a:gsLst>
              <a:gs pos="0">
                <a:srgbClr val="FF0547"/>
              </a:gs>
              <a:gs pos="74000">
                <a:srgbClr val="FF0547">
                  <a:alpha val="74000"/>
                </a:srgbClr>
              </a:gs>
              <a:gs pos="83000">
                <a:srgbClr val="FF0547">
                  <a:alpha val="63000"/>
                </a:srgbClr>
              </a:gs>
              <a:gs pos="100000">
                <a:srgbClr val="FF0547">
                  <a:alpha val="52000"/>
                </a:srgb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6000" b="1" dirty="0">
                <a:solidFill>
                  <a:schemeClr val="bg1"/>
                </a:solidFill>
              </a:rPr>
              <a:t>ÚVOD DO NEUROFYZIOLOGIE</a:t>
            </a:r>
          </a:p>
        </p:txBody>
      </p:sp>
    </p:spTree>
    <p:extLst>
      <p:ext uri="{BB962C8B-B14F-4D97-AF65-F5344CB8AC3E}">
        <p14:creationId xmlns:p14="http://schemas.microsoft.com/office/powerpoint/2010/main" val="7312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7123" y="196449"/>
            <a:ext cx="10515600" cy="1325563"/>
          </a:xfrm>
        </p:spPr>
        <p:txBody>
          <a:bodyPr/>
          <a:lstStyle/>
          <a:p>
            <a:pPr algn="r"/>
            <a:r>
              <a:rPr lang="cs-CZ" dirty="0"/>
              <a:t>MEMBRÁNA NERVOVÉ BUŇKY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F240EB-9154-4150-A74B-B29F06F7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2"/>
          <a:stretch/>
        </p:blipFill>
        <p:spPr>
          <a:xfrm>
            <a:off x="2981714" y="1522012"/>
            <a:ext cx="6228571" cy="47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9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1879" y="614279"/>
            <a:ext cx="103689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Ionty jsou malé, ale přirozeně neprochází membránou kvůli hydratačnímu obalu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000" dirty="0"/>
              <a:t>Ionty jsou prostřednictvím dipólových interakcí přitahovány k molekulám vody – hydratační obal </a:t>
            </a:r>
          </a:p>
          <a:p>
            <a:endParaRPr lang="cs-CZ" sz="2000" dirty="0"/>
          </a:p>
          <a:p>
            <a:r>
              <a:rPr lang="cs-CZ" sz="2000" dirty="0"/>
              <a:t>Aby mohly ionty  vstoupit do hydrofobní membrány, musely </a:t>
            </a:r>
          </a:p>
          <a:p>
            <a:r>
              <a:rPr lang="cs-CZ" sz="2000" dirty="0"/>
              <a:t>by překonat elektrostatické síly poutající je k vodě, a to je </a:t>
            </a:r>
          </a:p>
          <a:p>
            <a:r>
              <a:rPr lang="cs-CZ" sz="2000" dirty="0"/>
              <a:t>energeticky velmi nevýhodné</a:t>
            </a:r>
          </a:p>
          <a:p>
            <a:endParaRPr lang="cs-CZ" sz="2000" dirty="0"/>
          </a:p>
          <a:p>
            <a:r>
              <a:rPr lang="cs-CZ" sz="2000" dirty="0"/>
              <a:t>Lipidová dvojvrstva – buněčná membrána je prakticky </a:t>
            </a:r>
          </a:p>
          <a:p>
            <a:r>
              <a:rPr lang="cs-CZ" sz="2000" dirty="0" err="1"/>
              <a:t>impermeabilní</a:t>
            </a:r>
            <a:r>
              <a:rPr lang="cs-CZ" sz="2000" dirty="0"/>
              <a:t> pro ionty 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4683BF4-1A85-44D3-874E-E2047401211F}"/>
              </a:ext>
            </a:extLst>
          </p:cNvPr>
          <p:cNvSpPr/>
          <p:nvPr/>
        </p:nvSpPr>
        <p:spPr>
          <a:xfrm>
            <a:off x="441879" y="4912986"/>
            <a:ext cx="61897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Ionty prostupují membránou skrze </a:t>
            </a:r>
            <a:r>
              <a:rPr lang="cs-CZ" sz="2000" dirty="0">
                <a:solidFill>
                  <a:srgbClr val="C00000"/>
                </a:solidFill>
              </a:rPr>
              <a:t>IONTOVÉ KANÁLY</a:t>
            </a:r>
            <a:r>
              <a:rPr lang="cs-CZ" sz="2000" dirty="0"/>
              <a:t> – integrální membránové proteiny energeticky umožňující průchod iontů lipidovou dvojvrstvou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5DCC1D05-4DDC-412E-89D8-BFF32B55A555}"/>
              </a:ext>
            </a:extLst>
          </p:cNvPr>
          <p:cNvGrpSpPr/>
          <p:nvPr/>
        </p:nvGrpSpPr>
        <p:grpSpPr>
          <a:xfrm>
            <a:off x="7006429" y="2529602"/>
            <a:ext cx="4484092" cy="3426741"/>
            <a:chOff x="3883731" y="3431259"/>
            <a:chExt cx="4484092" cy="3426741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FC35D91-D8A6-48A6-A553-47CB23373D1E}"/>
                </a:ext>
              </a:extLst>
            </p:cNvPr>
            <p:cNvGrpSpPr/>
            <p:nvPr/>
          </p:nvGrpSpPr>
          <p:grpSpPr>
            <a:xfrm>
              <a:off x="3883731" y="5300734"/>
              <a:ext cx="4484092" cy="1557266"/>
              <a:chOff x="952500" y="2381693"/>
              <a:chExt cx="10287000" cy="3572540"/>
            </a:xfrm>
          </p:grpSpPr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501F319-AEB8-406E-A608-9577F5B2EA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39" b="13178"/>
              <a:stretch/>
            </p:blipFill>
            <p:spPr>
              <a:xfrm>
                <a:off x="952500" y="2402958"/>
                <a:ext cx="10287000" cy="3551275"/>
              </a:xfrm>
              <a:prstGeom prst="rect">
                <a:avLst/>
              </a:prstGeom>
            </p:spPr>
          </p:pic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929A3D42-DC2D-4B9D-A1BB-A309D7349D74}"/>
                  </a:ext>
                </a:extLst>
              </p:cNvPr>
              <p:cNvSpPr/>
              <p:nvPr/>
            </p:nvSpPr>
            <p:spPr>
              <a:xfrm>
                <a:off x="10069033" y="2381693"/>
                <a:ext cx="467832" cy="276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11" name="Obrázek 10" descr="Obsah obrázku exteriér, hodiny, malé, vsedě&#10;&#10;Popis byl vytvořen automaticky">
              <a:extLst>
                <a:ext uri="{FF2B5EF4-FFF2-40B4-BE49-F238E27FC236}">
                  <a16:creationId xmlns:a16="http://schemas.microsoft.com/office/drawing/2014/main" id="{93C5D63D-217B-4ECE-8B84-90E2480C8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784" y="3431259"/>
              <a:ext cx="1819940" cy="1819940"/>
            </a:xfrm>
            <a:prstGeom prst="rect">
              <a:avLst/>
            </a:prstGeom>
          </p:spPr>
        </p:pic>
        <p:sp>
          <p:nvSpPr>
            <p:cNvPr id="12" name="Šipka: zahnutá nahoru 11">
              <a:extLst>
                <a:ext uri="{FF2B5EF4-FFF2-40B4-BE49-F238E27FC236}">
                  <a16:creationId xmlns:a16="http://schemas.microsoft.com/office/drawing/2014/main" id="{4BA26FDE-2274-417D-A202-DE5E8C1721D4}"/>
                </a:ext>
              </a:extLst>
            </p:cNvPr>
            <p:cNvSpPr/>
            <p:nvPr/>
          </p:nvSpPr>
          <p:spPr>
            <a:xfrm>
              <a:off x="5048711" y="4867977"/>
              <a:ext cx="2050086" cy="687494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4" name="Šipka dolů 3"/>
          <p:cNvSpPr/>
          <p:nvPr/>
        </p:nvSpPr>
        <p:spPr>
          <a:xfrm>
            <a:off x="2738298" y="4242973"/>
            <a:ext cx="363415" cy="5187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87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3677" y="174393"/>
            <a:ext cx="10515600" cy="1325563"/>
          </a:xfrm>
        </p:spPr>
        <p:txBody>
          <a:bodyPr/>
          <a:lstStyle/>
          <a:p>
            <a:pPr algn="r"/>
            <a:r>
              <a:rPr lang="cs-CZ" dirty="0"/>
              <a:t>TRANSPORT PŘES MEMBRÁNU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70892" y="2206504"/>
            <a:ext cx="4314093" cy="715089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PASIVNÍ TRANSPORT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70892" y="3081895"/>
            <a:ext cx="2373923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/>
              <a:t>Prostá difuze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70892" y="3766072"/>
            <a:ext cx="2971800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err="1"/>
              <a:t>Facilitovaná</a:t>
            </a:r>
            <a:r>
              <a:rPr lang="cs-CZ" sz="2800" dirty="0"/>
              <a:t> difuze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382160" y="3081895"/>
            <a:ext cx="3100754" cy="57888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Primární transport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01701" y="3757526"/>
            <a:ext cx="3381213" cy="57888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Sekundární transport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245022" y="2206504"/>
            <a:ext cx="4237892" cy="715089"/>
          </a:xfrm>
          <a:prstGeom prst="round2Diag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AKTIVNÍ TRANSPORT</a:t>
            </a:r>
          </a:p>
        </p:txBody>
      </p:sp>
    </p:spTree>
    <p:extLst>
      <p:ext uri="{BB962C8B-B14F-4D97-AF65-F5344CB8AC3E}">
        <p14:creationId xmlns:p14="http://schemas.microsoft.com/office/powerpoint/2010/main" val="319450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14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PASIVNÍ TRANSPORT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141" y="1090828"/>
            <a:ext cx="11630721" cy="1138773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700" dirty="0"/>
              <a:t>Transport přes membránu obecně: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/>
              <a:t>Řízen </a:t>
            </a:r>
            <a:r>
              <a:rPr lang="cs-CZ" sz="1700" b="1" u="sng" dirty="0"/>
              <a:t>chemickým gradientem koncentrace </a:t>
            </a:r>
            <a:r>
              <a:rPr lang="cs-CZ" sz="1700" dirty="0"/>
              <a:t>a </a:t>
            </a:r>
            <a:r>
              <a:rPr lang="cs-CZ" sz="1700" b="1" u="sng" dirty="0"/>
              <a:t>membránovým potenciálem</a:t>
            </a:r>
            <a:r>
              <a:rPr lang="cs-CZ" sz="1700" dirty="0"/>
              <a:t>. Ty dohromady udávají </a:t>
            </a:r>
            <a:r>
              <a:rPr lang="cs-CZ" sz="1700" b="1" u="sng" dirty="0">
                <a:solidFill>
                  <a:srgbClr val="FF0000"/>
                </a:solidFill>
              </a:rPr>
              <a:t>gradient elektrochemického potenciálu</a:t>
            </a:r>
            <a:r>
              <a:rPr lang="cs-CZ" sz="1700" dirty="0"/>
              <a:t> = rozdílné napětí a koncentrace iontů na vnější a vnitřní straně membrány.  </a:t>
            </a:r>
          </a:p>
          <a:p>
            <a:pPr marL="0" indent="0">
              <a:buNone/>
            </a:pPr>
            <a:endParaRPr lang="cs-CZ" sz="1500" dirty="0"/>
          </a:p>
        </p:txBody>
      </p:sp>
      <p:sp>
        <p:nvSpPr>
          <p:cNvPr id="5" name="Obdélník 4"/>
          <p:cNvSpPr/>
          <p:nvPr/>
        </p:nvSpPr>
        <p:spPr>
          <a:xfrm>
            <a:off x="379141" y="3716400"/>
            <a:ext cx="60960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700" b="1" dirty="0"/>
              <a:t>Prostá difuze</a:t>
            </a:r>
            <a:r>
              <a:rPr lang="cs-CZ" sz="17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Transport látek po koncentračním spádu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Probíhá u málo polárních molekul malých rozměrů, hlavně u různých druhů plynů.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Nepotřebuje přenašeče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79141" y="5197785"/>
            <a:ext cx="6096000" cy="113877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cs-CZ" sz="1700" b="1" dirty="0" err="1">
                <a:solidFill>
                  <a:srgbClr val="FF0000"/>
                </a:solidFill>
              </a:rPr>
              <a:t>Facilitovaná</a:t>
            </a:r>
            <a:r>
              <a:rPr lang="cs-CZ" sz="1700" b="1" dirty="0">
                <a:solidFill>
                  <a:srgbClr val="FF0000"/>
                </a:solidFill>
              </a:rPr>
              <a:t> difuze</a:t>
            </a:r>
            <a:r>
              <a:rPr lang="cs-CZ" sz="1700" dirty="0">
                <a:solidFill>
                  <a:srgbClr val="FF0000"/>
                </a:solidFill>
              </a:rPr>
              <a:t>: </a:t>
            </a:r>
            <a:r>
              <a:rPr lang="cs-CZ" sz="1700" dirty="0"/>
              <a:t>látky přecházejí přes membránu po svém elektrochemickém gradientu pomocí </a:t>
            </a:r>
            <a:r>
              <a:rPr lang="cs-CZ" sz="1700" b="1" dirty="0"/>
              <a:t>přenašečů zabudovaných </a:t>
            </a:r>
          </a:p>
          <a:p>
            <a:r>
              <a:rPr lang="cs-CZ" sz="1700" b="1" dirty="0"/>
              <a:t>do membrány.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Transport aminokyselin, proteinů, iontů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217797-8EF2-4DBC-9218-3F8A4EDC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r="37403" b="-10965"/>
          <a:stretch/>
        </p:blipFill>
        <p:spPr>
          <a:xfrm>
            <a:off x="8356024" y="2868010"/>
            <a:ext cx="3279282" cy="40481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639A56C-73B1-4950-9C88-00D4EFF0CB1C}"/>
              </a:ext>
            </a:extLst>
          </p:cNvPr>
          <p:cNvSpPr txBox="1"/>
          <p:nvPr/>
        </p:nvSpPr>
        <p:spPr>
          <a:xfrm>
            <a:off x="379141" y="23728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Pasivní transport: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Probíhá samovolně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Nespotřebovává žádnou chemickou energii (ATP)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Závisí na propustnosti buněčné membrány </a:t>
            </a:r>
          </a:p>
        </p:txBody>
      </p:sp>
    </p:spTree>
    <p:extLst>
      <p:ext uri="{BB962C8B-B14F-4D97-AF65-F5344CB8AC3E}">
        <p14:creationId xmlns:p14="http://schemas.microsoft.com/office/powerpoint/2010/main" val="2427257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7914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AKTIVNÍ TRANSPORT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79141" y="1325563"/>
            <a:ext cx="11630721" cy="5620216"/>
          </a:xfrm>
        </p:spPr>
        <p:txBody>
          <a:bodyPr>
            <a:noAutofit/>
          </a:bodyPr>
          <a:lstStyle/>
          <a:p>
            <a:r>
              <a:rPr lang="cs-CZ" sz="1700" dirty="0"/>
              <a:t>Spjat se spotřebou energie, získanou štěpením ATP</a:t>
            </a:r>
          </a:p>
          <a:p>
            <a:r>
              <a:rPr lang="cs-CZ" sz="1700" dirty="0"/>
              <a:t>Umožňuje transport i proti směru koncentračního gradientu </a:t>
            </a:r>
          </a:p>
          <a:p>
            <a:r>
              <a:rPr lang="cs-CZ" sz="1700" dirty="0"/>
              <a:t>Je zprostředkován specializovanými membránovými proteiny:</a:t>
            </a:r>
          </a:p>
          <a:p>
            <a:pPr marL="0" indent="0">
              <a:buNone/>
            </a:pPr>
            <a:r>
              <a:rPr lang="cs-CZ" sz="1700" b="1" dirty="0">
                <a:solidFill>
                  <a:srgbClr val="FF0000"/>
                </a:solidFill>
              </a:rPr>
              <a:t>Iontové pumpy </a:t>
            </a:r>
            <a:r>
              <a:rPr lang="cs-CZ" sz="1700" dirty="0"/>
              <a:t>– iontové kanály vybavené enzymem </a:t>
            </a:r>
            <a:r>
              <a:rPr lang="cs-CZ" sz="1700" dirty="0" err="1"/>
              <a:t>ATPáza</a:t>
            </a:r>
            <a:endParaRPr lang="cs-CZ" sz="1700" dirty="0"/>
          </a:p>
          <a:p>
            <a:pPr marL="0" indent="0">
              <a:buNone/>
            </a:pPr>
            <a:r>
              <a:rPr lang="cs-CZ" sz="1700" b="1" dirty="0"/>
              <a:t>Přenašečové proteiny </a:t>
            </a:r>
            <a:r>
              <a:rPr lang="cs-CZ" sz="1700" dirty="0"/>
              <a:t>vybavené enzymem </a:t>
            </a:r>
            <a:r>
              <a:rPr lang="cs-CZ" sz="1700" dirty="0" err="1"/>
              <a:t>ATPáza</a:t>
            </a:r>
            <a:endParaRPr lang="cs-CZ" sz="1700" dirty="0"/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b="1" dirty="0">
                <a:solidFill>
                  <a:srgbClr val="FF0000"/>
                </a:solidFill>
              </a:rPr>
              <a:t>Primární</a:t>
            </a:r>
            <a:r>
              <a:rPr lang="cs-CZ" sz="1700" dirty="0">
                <a:solidFill>
                  <a:srgbClr val="FF0000"/>
                </a:solidFill>
              </a:rPr>
              <a:t> – Závislý na štěpení ATP – „pumpy“, např. Na</a:t>
            </a:r>
            <a:r>
              <a:rPr lang="cs-CZ" sz="1700" baseline="30000" dirty="0">
                <a:solidFill>
                  <a:srgbClr val="FF0000"/>
                </a:solidFill>
              </a:rPr>
              <a:t>+</a:t>
            </a:r>
            <a:r>
              <a:rPr lang="cs-CZ" sz="1700" dirty="0">
                <a:solidFill>
                  <a:srgbClr val="FF0000"/>
                </a:solidFill>
              </a:rPr>
              <a:t>/K</a:t>
            </a:r>
            <a:r>
              <a:rPr lang="cs-CZ" sz="1700" baseline="30000" dirty="0">
                <a:solidFill>
                  <a:srgbClr val="FF0000"/>
                </a:solidFill>
              </a:rPr>
              <a:t>+</a:t>
            </a:r>
            <a:r>
              <a:rPr lang="cs-CZ" sz="1700" dirty="0">
                <a:solidFill>
                  <a:srgbClr val="FF0000"/>
                </a:solidFill>
              </a:rPr>
              <a:t> </a:t>
            </a:r>
            <a:r>
              <a:rPr lang="cs-CZ" sz="1700" dirty="0" err="1">
                <a:solidFill>
                  <a:srgbClr val="FF0000"/>
                </a:solidFill>
              </a:rPr>
              <a:t>ATPáza</a:t>
            </a:r>
            <a:endParaRPr lang="cs-CZ" sz="17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rgbClr val="FF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700" b="1" dirty="0"/>
              <a:t>Sekundární </a:t>
            </a:r>
            <a:r>
              <a:rPr lang="cs-CZ" sz="1700" dirty="0"/>
              <a:t>= </a:t>
            </a:r>
            <a:r>
              <a:rPr lang="cs-CZ" sz="1700" dirty="0" err="1"/>
              <a:t>kotransport</a:t>
            </a:r>
            <a:r>
              <a:rPr lang="cs-CZ" sz="1700" dirty="0"/>
              <a:t> - 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</a:rPr>
              <a:t>Využívá spřažení s přenosem jiné látky ve směru koncentračního gradientu.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</a:rPr>
              <a:t>Podle počtu přenášených částic rozlišujeme: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cs-CZ" altLang="cs-CZ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700" b="1" dirty="0" err="1"/>
              <a:t>U</a:t>
            </a:r>
            <a:r>
              <a:rPr kumimoji="0" lang="cs-CZ" altLang="cs-CZ" sz="1700" b="1" i="0" u="none" strike="noStrike" cap="none" normalizeH="0" baseline="0" dirty="0" err="1">
                <a:ln>
                  <a:noFill/>
                </a:ln>
                <a:effectLst/>
              </a:rPr>
              <a:t>niport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</a:rPr>
              <a:t> – je přenášena pouze jedna molekula nebo iont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cs-CZ" altLang="cs-CZ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700" b="1" dirty="0" err="1"/>
              <a:t>K</a:t>
            </a:r>
            <a:r>
              <a:rPr kumimoji="0" lang="cs-CZ" altLang="cs-CZ" sz="1700" b="1" i="0" u="none" strike="noStrike" cap="none" normalizeH="0" baseline="0" dirty="0" err="1">
                <a:ln>
                  <a:noFill/>
                </a:ln>
                <a:effectLst/>
              </a:rPr>
              <a:t>otransport</a:t>
            </a:r>
            <a:r>
              <a:rPr kumimoji="0" lang="cs-CZ" altLang="cs-CZ" sz="1700" b="1" i="0" u="none" strike="noStrike" cap="none" normalizeH="0" baseline="0" dirty="0">
                <a:ln>
                  <a:noFill/>
                </a:ln>
                <a:effectLst/>
              </a:rPr>
              <a:t> 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</a:rPr>
              <a:t>- přenášeny dvě nebo více molekul nebo iontů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700" b="1" i="0" u="none" strike="noStrike" cap="none" normalizeH="0" baseline="0" dirty="0" err="1">
                <a:ln>
                  <a:noFill/>
                </a:ln>
                <a:effectLst/>
              </a:rPr>
              <a:t>symport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</a:rPr>
              <a:t> – částice jsou přenášeny stejným směrem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700" b="1" i="0" u="none" strike="noStrike" cap="none" normalizeH="0" baseline="0" dirty="0" err="1">
                <a:ln>
                  <a:noFill/>
                </a:ln>
                <a:effectLst/>
              </a:rPr>
              <a:t>antiport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</a:rPr>
              <a:t> – částice jsou přenášeny opačným směrem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endParaRPr lang="cs-CZ" sz="150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041831" y="435946"/>
            <a:ext cx="4215161" cy="2993054"/>
            <a:chOff x="6266986" y="355989"/>
            <a:chExt cx="4215161" cy="2993054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437"/>
            <a:stretch/>
          </p:blipFill>
          <p:spPr>
            <a:xfrm>
              <a:off x="6266986" y="355990"/>
              <a:ext cx="836342" cy="2993053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5"/>
            <a:stretch/>
          </p:blipFill>
          <p:spPr>
            <a:xfrm>
              <a:off x="7103328" y="355989"/>
              <a:ext cx="3378819" cy="2993053"/>
            </a:xfrm>
            <a:prstGeom prst="rect">
              <a:avLst/>
            </a:prstGeom>
          </p:spPr>
        </p:pic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089D2562-0C62-4F1F-B97B-CF0A89F2545D}"/>
              </a:ext>
            </a:extLst>
          </p:cNvPr>
          <p:cNvSpPr/>
          <p:nvPr/>
        </p:nvSpPr>
        <p:spPr>
          <a:xfrm>
            <a:off x="379141" y="1255638"/>
            <a:ext cx="5815182" cy="1919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57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5EFC7-7081-4CEA-BD1E-DFBCB4BF7AE4}"/>
              </a:ext>
            </a:extLst>
          </p:cNvPr>
          <p:cNvSpPr txBox="1">
            <a:spLocks/>
          </p:cNvSpPr>
          <p:nvPr/>
        </p:nvSpPr>
        <p:spPr>
          <a:xfrm>
            <a:off x="343631" y="3284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TRANSPORT IONTŮ PŘES MEMBRÁNU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55675DA-2613-4480-9E7F-5DEA66F6E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6202" r="11400" b="40826"/>
          <a:stretch/>
        </p:blipFill>
        <p:spPr>
          <a:xfrm>
            <a:off x="2163648" y="3429000"/>
            <a:ext cx="6875566" cy="2923109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D01D5E-EE11-47D0-A81A-2A6076973F59}"/>
              </a:ext>
            </a:extLst>
          </p:cNvPr>
          <p:cNvSpPr txBox="1">
            <a:spLocks/>
          </p:cNvSpPr>
          <p:nvPr/>
        </p:nvSpPr>
        <p:spPr>
          <a:xfrm>
            <a:off x="1025148" y="1654037"/>
            <a:ext cx="3788821" cy="1325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AKTIVNÍ – IONTOVÁ PUMPA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Na+/K+ </a:t>
            </a:r>
            <a:r>
              <a:rPr lang="cs-CZ" sz="2400" dirty="0" err="1"/>
              <a:t>ATPáza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>
              <a:lnSpc>
                <a:spcPct val="100000"/>
              </a:lnSpc>
            </a:pPr>
            <a:endParaRPr lang="cs-CZ" sz="15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D122FA6-1B64-46A8-901F-FFD72CA0B01D}"/>
              </a:ext>
            </a:extLst>
          </p:cNvPr>
          <p:cNvSpPr txBox="1">
            <a:spLocks/>
          </p:cNvSpPr>
          <p:nvPr/>
        </p:nvSpPr>
        <p:spPr>
          <a:xfrm>
            <a:off x="6770933" y="1654037"/>
            <a:ext cx="4769022" cy="56202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PASIVNÍ – IONTOVÉ KANÁLY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Buď „neustále otevřené“, nebo jsou otevírány pomocí stimulu – změna napětí, vazba ligandu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>
              <a:lnSpc>
                <a:spcPct val="100000"/>
              </a:lnSpc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6937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CCE10F6-25FF-42A0-9E3B-03C70E64A3F4}"/>
              </a:ext>
            </a:extLst>
          </p:cNvPr>
          <p:cNvSpPr txBox="1">
            <a:spLocks/>
          </p:cNvSpPr>
          <p:nvPr/>
        </p:nvSpPr>
        <p:spPr>
          <a:xfrm>
            <a:off x="838200" y="4539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Schéma přednášky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B3B040F0-EA3C-4FC2-B3A4-7EF4D7866D56}"/>
              </a:ext>
            </a:extLst>
          </p:cNvPr>
          <p:cNvSpPr txBox="1">
            <a:spLocks/>
          </p:cNvSpPr>
          <p:nvPr/>
        </p:nvSpPr>
        <p:spPr>
          <a:xfrm>
            <a:off x="838200" y="1555172"/>
            <a:ext cx="5508434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BUŇKY NERVOVÉHO SYSTÉMU </a:t>
            </a:r>
          </a:p>
          <a:p>
            <a:pPr>
              <a:lnSpc>
                <a:spcPct val="150000"/>
              </a:lnSpc>
            </a:pPr>
            <a:r>
              <a:rPr lang="cs-CZ" dirty="0"/>
              <a:t>NEURON JAKO BUŇKA </a:t>
            </a:r>
          </a:p>
          <a:p>
            <a:pPr>
              <a:lnSpc>
                <a:spcPct val="150000"/>
              </a:lnSpc>
            </a:pPr>
            <a:r>
              <a:rPr lang="cs-CZ" dirty="0"/>
              <a:t>ÚVOD DO NEUROFYZIOLOGIE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Děje na membráně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dirty="0"/>
              <a:t>Klidový membránový potenciál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dirty="0"/>
              <a:t>Iontové pumpy a kanály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GLIOVÉ BUŇKY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94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A235C31-DB76-4F08-BAC3-A08BAF72A285}"/>
              </a:ext>
            </a:extLst>
          </p:cNvPr>
          <p:cNvSpPr txBox="1">
            <a:spLocks/>
          </p:cNvSpPr>
          <p:nvPr/>
        </p:nvSpPr>
        <p:spPr>
          <a:xfrm>
            <a:off x="343631" y="3284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MEMBRÁNOVÉ POTENCIÁLY</a:t>
            </a:r>
          </a:p>
          <a:p>
            <a:endParaRPr lang="cs-CZ" sz="3600" dirty="0"/>
          </a:p>
          <a:p>
            <a:endParaRPr lang="cs-CZ" sz="36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7D0A888-6F4A-4162-9E08-4C4C96DF25B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 Bu</a:t>
            </a:r>
            <a:r>
              <a:rPr lang="cs-CZ" sz="2800" dirty="0"/>
              <a:t>ň</a:t>
            </a:r>
            <a:r>
              <a:rPr lang="cs-CZ" dirty="0"/>
              <a:t>ka reguluje koncentraci iontů vně/uvnitř buněk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Klidový membránový potenciál</a:t>
            </a:r>
          </a:p>
          <a:p>
            <a:endParaRPr lang="cs-CZ" dirty="0"/>
          </a:p>
          <a:p>
            <a:r>
              <a:rPr lang="cs-CZ" dirty="0"/>
              <a:t>Akční potenciál (pouze neurony)</a:t>
            </a:r>
          </a:p>
        </p:txBody>
      </p:sp>
      <p:sp>
        <p:nvSpPr>
          <p:cNvPr id="2" name="Šipka dolů 3">
            <a:extLst>
              <a:ext uri="{FF2B5EF4-FFF2-40B4-BE49-F238E27FC236}">
                <a16:creationId xmlns:a16="http://schemas.microsoft.com/office/drawing/2014/main" id="{591AB7EC-BF21-4B72-AF43-EC564DD918EB}"/>
              </a:ext>
            </a:extLst>
          </p:cNvPr>
          <p:cNvSpPr/>
          <p:nvPr/>
        </p:nvSpPr>
        <p:spPr>
          <a:xfrm>
            <a:off x="2569623" y="2529583"/>
            <a:ext cx="363415" cy="5187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33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/>
              <a:t>Klidový membránový potenciál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95325" y="1198485"/>
            <a:ext cx="8143875" cy="5335665"/>
          </a:xfrm>
          <a:prstGeom prst="rect">
            <a:avLst/>
          </a:prstGeom>
          <a:ln w="38100">
            <a:solidFill>
              <a:srgbClr val="FF0547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Membránový potenciál = napětí na membráně v jakýkoliv daný moment, definovaný jako </a:t>
            </a:r>
            <a:r>
              <a:rPr lang="cs-CZ" sz="2400" dirty="0" err="1"/>
              <a:t>Vm</a:t>
            </a:r>
            <a:r>
              <a:rPr lang="cs-CZ" sz="2400" dirty="0"/>
              <a:t> = V</a:t>
            </a:r>
            <a:r>
              <a:rPr lang="cs-CZ" sz="2400" baseline="-25000" dirty="0"/>
              <a:t>in</a:t>
            </a:r>
            <a:r>
              <a:rPr lang="cs-CZ" sz="2400" dirty="0"/>
              <a:t> − </a:t>
            </a:r>
            <a:r>
              <a:rPr lang="cs-CZ" sz="2400" dirty="0" err="1"/>
              <a:t>V</a:t>
            </a:r>
            <a:r>
              <a:rPr lang="cs-CZ" sz="2400" baseline="-25000" dirty="0" err="1"/>
              <a:t>out</a:t>
            </a:r>
            <a:endParaRPr lang="cs-CZ" sz="2400" baseline="-25000" dirty="0"/>
          </a:p>
          <a:p>
            <a:pPr marL="0" indent="0">
              <a:buNone/>
            </a:pPr>
            <a:endParaRPr lang="cs-CZ" sz="2400" baseline="-25000" dirty="0"/>
          </a:p>
          <a:p>
            <a:r>
              <a:rPr lang="cs-CZ" sz="2400" dirty="0"/>
              <a:t>V klidu v cytosolu naměříme „</a:t>
            </a:r>
            <a:r>
              <a:rPr lang="cs-CZ" sz="2400" dirty="0" err="1"/>
              <a:t>resting</a:t>
            </a:r>
            <a:r>
              <a:rPr lang="cs-CZ" sz="2400" dirty="0"/>
              <a:t>“ membránový potenciál </a:t>
            </a:r>
          </a:p>
          <a:p>
            <a:pPr marL="0" indent="0">
              <a:buNone/>
            </a:pPr>
            <a:r>
              <a:rPr lang="cs-CZ" sz="2400" dirty="0"/>
              <a:t>    a </a:t>
            </a:r>
            <a:r>
              <a:rPr lang="cs-CZ" sz="2400" dirty="0" err="1"/>
              <a:t>V</a:t>
            </a:r>
            <a:r>
              <a:rPr lang="cs-CZ" sz="2400" baseline="-25000" dirty="0" err="1"/>
              <a:t>out</a:t>
            </a:r>
            <a:r>
              <a:rPr lang="cs-CZ" sz="2400" baseline="-25000" dirty="0"/>
              <a:t> </a:t>
            </a:r>
            <a:r>
              <a:rPr lang="cs-CZ" sz="2400" dirty="0"/>
              <a:t>je ustanoven jako </a:t>
            </a:r>
            <a:r>
              <a:rPr lang="cs-CZ" sz="2400" dirty="0" err="1"/>
              <a:t>V</a:t>
            </a:r>
            <a:r>
              <a:rPr lang="cs-CZ" sz="2400" baseline="-25000" dirty="0" err="1"/>
              <a:t>out</a:t>
            </a:r>
            <a:r>
              <a:rPr lang="cs-CZ" sz="2400" dirty="0"/>
              <a:t>= 0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dirty="0" err="1">
                <a:solidFill>
                  <a:srgbClr val="C00000"/>
                </a:solidFill>
              </a:rPr>
              <a:t>Vr</a:t>
            </a:r>
            <a:r>
              <a:rPr lang="cs-CZ" sz="2400" dirty="0">
                <a:solidFill>
                  <a:srgbClr val="C00000"/>
                </a:solidFill>
              </a:rPr>
              <a:t> = -60 až -70 </a:t>
            </a:r>
            <a:r>
              <a:rPr lang="cs-CZ" sz="2400" dirty="0" err="1">
                <a:solidFill>
                  <a:srgbClr val="C00000"/>
                </a:solidFill>
              </a:rPr>
              <a:t>mV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Bu</a:t>
            </a:r>
            <a:r>
              <a:rPr lang="cs-CZ" sz="2400" dirty="0"/>
              <a:t>ňky </a:t>
            </a:r>
            <a:r>
              <a:rPr lang="cs-CZ" sz="2400" dirty="0">
                <a:sym typeface="Wingdings" panose="05000000000000000000" pitchFamily="2" charset="2"/>
              </a:rPr>
              <a:t>na membráně </a:t>
            </a:r>
            <a:r>
              <a:rPr lang="cs-CZ" sz="2400" dirty="0"/>
              <a:t>udržují </a:t>
            </a:r>
            <a:r>
              <a:rPr lang="cs-CZ" sz="2400" b="1" dirty="0"/>
              <a:t>klidový membránový potenciál </a:t>
            </a:r>
            <a:r>
              <a:rPr lang="cs-CZ" sz="2400" dirty="0"/>
              <a:t>(KMP)</a:t>
            </a:r>
            <a:endParaRPr lang="cs-CZ" sz="2400" baseline="-25000" dirty="0"/>
          </a:p>
          <a:p>
            <a:pPr marL="0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/>
              <a:t>Toto se děje u excitabilních i neexcitabilních buněk, ale pouze excitabilní KMP aktivně modulují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ym typeface="Wingdings" panose="05000000000000000000" pitchFamily="2" charset="2"/>
              </a:rPr>
              <a:t>Klidový potenciál je neustále aktivně udržován</a:t>
            </a:r>
            <a:r>
              <a:rPr lang="cs-CZ" sz="2400" dirty="0">
                <a:sym typeface="Wingdings" panose="05000000000000000000" pitchFamily="2" charset="2"/>
              </a:rPr>
              <a:t>, pokud neuron právě negeneruje impulsy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77" y="1944688"/>
            <a:ext cx="3005137" cy="337177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590425" y="475693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438199" y="468501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96769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9704"/>
            <a:ext cx="10515600" cy="4270064"/>
          </a:xfrm>
          <a:ln w="38100">
            <a:solidFill>
              <a:srgbClr val="FF0547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Příčiny vzniku: </a:t>
            </a:r>
          </a:p>
          <a:p>
            <a:pPr>
              <a:buFontTx/>
              <a:buChar char="-"/>
            </a:pPr>
            <a:r>
              <a:rPr lang="cs-CZ" dirty="0"/>
              <a:t>Nerovnoměrné rozložení iontů na membráně </a:t>
            </a:r>
          </a:p>
          <a:p>
            <a:pPr>
              <a:buFontTx/>
              <a:buChar char="-"/>
            </a:pPr>
            <a:r>
              <a:rPr lang="cs-CZ" dirty="0"/>
              <a:t>Selektivní propustnost membrány </a:t>
            </a:r>
          </a:p>
          <a:p>
            <a:pPr marL="0" indent="0">
              <a:buNone/>
            </a:pPr>
            <a:r>
              <a:rPr lang="cs-CZ" sz="2800" dirty="0">
                <a:sym typeface="Wingdings" panose="05000000000000000000" pitchFamily="2" charset="2"/>
              </a:rPr>
              <a:t> Ionty nesou náboj a tím vzniká napěťový rozdíl mezi extracelulárním a intracelulárním prostředím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Pohyb iontů přes membránu je regulován:</a:t>
            </a:r>
          </a:p>
          <a:p>
            <a:r>
              <a:rPr lang="cs-CZ" dirty="0"/>
              <a:t>Pasivně – koncentračním a elektrickým gradientem</a:t>
            </a:r>
          </a:p>
          <a:p>
            <a:r>
              <a:rPr lang="cs-CZ" dirty="0"/>
              <a:t>Aktivně – pomocí pumpy Na</a:t>
            </a:r>
            <a:r>
              <a:rPr lang="cs-CZ" baseline="30000" dirty="0"/>
              <a:t>+</a:t>
            </a:r>
            <a:r>
              <a:rPr lang="cs-CZ" dirty="0"/>
              <a:t>/K</a:t>
            </a:r>
            <a:r>
              <a:rPr lang="cs-CZ" baseline="30000" dirty="0"/>
              <a:t>+</a:t>
            </a:r>
            <a:r>
              <a:rPr lang="cs-CZ" dirty="0"/>
              <a:t> </a:t>
            </a:r>
            <a:r>
              <a:rPr lang="cs-CZ" dirty="0" err="1"/>
              <a:t>ATPázy</a:t>
            </a: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sz="2800" dirty="0">
                <a:sym typeface="Wingdings" panose="05000000000000000000" pitchFamily="2" charset="2"/>
              </a:rPr>
              <a:t> Elektrický náboj je nerovnoměrně rozložen napříč buněčnou membránou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sz="2800" dirty="0">
                <a:sym typeface="Wingdings" panose="05000000000000000000" pitchFamily="2" charset="2"/>
              </a:rPr>
              <a:t> Vnitřek buňky je negativně nabitý oproti extracelulárnímu prostoru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7461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Klidový membránový potenciál</a:t>
            </a:r>
          </a:p>
        </p:txBody>
      </p:sp>
      <p:sp>
        <p:nvSpPr>
          <p:cNvPr id="5" name="Obdélník 4"/>
          <p:cNvSpPr/>
          <p:nvPr/>
        </p:nvSpPr>
        <p:spPr>
          <a:xfrm>
            <a:off x="3048000" y="55219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b="1" dirty="0"/>
              <a:t>Změny elektrického potenciálu na membráně jsou podstatou přenosu a zpracování informací v nervové buňce</a:t>
            </a:r>
          </a:p>
        </p:txBody>
      </p:sp>
    </p:spTree>
    <p:extLst>
      <p:ext uri="{BB962C8B-B14F-4D97-AF65-F5344CB8AC3E}">
        <p14:creationId xmlns:p14="http://schemas.microsoft.com/office/powerpoint/2010/main" val="18675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5"/>
          <a:stretch/>
        </p:blipFill>
        <p:spPr>
          <a:xfrm>
            <a:off x="776054" y="4293894"/>
            <a:ext cx="5667375" cy="1946724"/>
          </a:xfrm>
        </p:spPr>
      </p:pic>
      <p:sp>
        <p:nvSpPr>
          <p:cNvPr id="6" name="Ovál 5"/>
          <p:cNvSpPr/>
          <p:nvPr/>
        </p:nvSpPr>
        <p:spPr>
          <a:xfrm>
            <a:off x="4208206" y="4293894"/>
            <a:ext cx="1229033" cy="20479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38200" y="1712256"/>
            <a:ext cx="100679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= vyrovnání působení dvou členů elektrochemického potenciálu – koncentrační chemický gradient a elektrický potenciál </a:t>
            </a:r>
          </a:p>
          <a:p>
            <a:endParaRPr lang="cs-CZ" sz="2000" dirty="0"/>
          </a:p>
          <a:p>
            <a:r>
              <a:rPr lang="cs-CZ" sz="2000" dirty="0">
                <a:sym typeface="Wingdings" panose="05000000000000000000" pitchFamily="2" charset="2"/>
              </a:rPr>
              <a:t> nedochází k hromadnému přesunu iontů napříč membránou, ale ustaví se při určitém nenulovém napětí, obvykle -60 až -70mV</a:t>
            </a:r>
            <a:endParaRPr lang="cs-CZ" sz="2000" dirty="0"/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Výsledná koncentrace různých iontů v extracelulárním a intracelulárním prostoru je rozdílná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Na+ extracelulárně, K+ intracelulárně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963488" y="4837234"/>
            <a:ext cx="3593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  <a:sym typeface="Wingdings" panose="05000000000000000000" pitchFamily="2" charset="2"/>
              </a:rPr>
              <a:t>Proč v buňce při KMP naměříme 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  <a:sym typeface="Wingdings" panose="05000000000000000000" pitchFamily="2" charset="2"/>
              </a:rPr>
              <a:t>právě (cca) -65 </a:t>
            </a:r>
            <a:r>
              <a:rPr lang="cs-CZ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mV</a:t>
            </a:r>
            <a:r>
              <a:rPr lang="cs-CZ" sz="2000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77A95F1-CF7A-43A3-AB8C-45BF50022F74}"/>
              </a:ext>
            </a:extLst>
          </p:cNvPr>
          <p:cNvSpPr/>
          <p:nvPr/>
        </p:nvSpPr>
        <p:spPr>
          <a:xfrm>
            <a:off x="568171" y="1458045"/>
            <a:ext cx="11301274" cy="5034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B8CF53B3-1701-418D-950A-731FAC94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Klidový membránový potenciál</a:t>
            </a:r>
          </a:p>
        </p:txBody>
      </p:sp>
    </p:spTree>
    <p:extLst>
      <p:ext uri="{BB962C8B-B14F-4D97-AF65-F5344CB8AC3E}">
        <p14:creationId xmlns:p14="http://schemas.microsoft.com/office/powerpoint/2010/main" val="10921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/>
              <a:t>Nernstova</a:t>
            </a:r>
            <a:r>
              <a:rPr lang="cs-CZ" sz="4000" dirty="0"/>
              <a:t> rovnice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0" y="1027906"/>
            <a:ext cx="112031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 každý iont existuje </a:t>
            </a:r>
            <a:r>
              <a:rPr lang="cs-CZ" sz="2000" b="1" dirty="0"/>
              <a:t>stav </a:t>
            </a:r>
            <a:r>
              <a:rPr lang="cs-CZ" sz="2000" b="1" dirty="0" err="1"/>
              <a:t>equilibria</a:t>
            </a:r>
            <a:r>
              <a:rPr lang="cs-CZ" sz="2000" dirty="0"/>
              <a:t>, kdy se vyrovná elektrický potenciál a chemický koncentrační gradient působící napříč membránou = </a:t>
            </a:r>
            <a:r>
              <a:rPr lang="cs-CZ" sz="2000" b="1" dirty="0" err="1">
                <a:solidFill>
                  <a:srgbClr val="C00000"/>
                </a:solidFill>
              </a:rPr>
              <a:t>Nernstův</a:t>
            </a:r>
            <a:r>
              <a:rPr lang="cs-CZ" sz="2000" b="1" dirty="0">
                <a:solidFill>
                  <a:srgbClr val="C00000"/>
                </a:solidFill>
              </a:rPr>
              <a:t> potenciál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Pokud známe </a:t>
            </a:r>
            <a:r>
              <a:rPr lang="cs-CZ" sz="2000" b="1" dirty="0"/>
              <a:t>koncentraci iontu uvnitř a vně buňky</a:t>
            </a:r>
            <a:r>
              <a:rPr lang="cs-CZ" sz="2000" dirty="0"/>
              <a:t>, tento potenciál lze pro každý iont vypočítat </a:t>
            </a:r>
          </a:p>
          <a:p>
            <a:r>
              <a:rPr lang="cs-CZ" sz="2000" dirty="0"/>
              <a:t>     pomocí </a:t>
            </a:r>
            <a:r>
              <a:rPr lang="cs-CZ" sz="2000" b="1" dirty="0" err="1">
                <a:solidFill>
                  <a:srgbClr val="C00000"/>
                </a:solidFill>
              </a:rPr>
              <a:t>Nernstovy</a:t>
            </a:r>
            <a:r>
              <a:rPr lang="cs-CZ" sz="2000" b="1" dirty="0">
                <a:solidFill>
                  <a:srgbClr val="C00000"/>
                </a:solidFill>
              </a:rPr>
              <a:t> rovnice</a:t>
            </a:r>
            <a:r>
              <a:rPr lang="cs-CZ" sz="2000" dirty="0">
                <a:solidFill>
                  <a:srgbClr val="C00000"/>
                </a:solidFill>
              </a:rPr>
              <a:t>: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1056188" y="3834411"/>
            <a:ext cx="4699000" cy="1137658"/>
            <a:chOff x="1056188" y="3834411"/>
            <a:chExt cx="4699000" cy="1137658"/>
          </a:xfrm>
        </p:grpSpPr>
        <p:grpSp>
          <p:nvGrpSpPr>
            <p:cNvPr id="20" name="Skupina 19"/>
            <p:cNvGrpSpPr/>
            <p:nvPr/>
          </p:nvGrpSpPr>
          <p:grpSpPr>
            <a:xfrm>
              <a:off x="1056188" y="3834411"/>
              <a:ext cx="4699000" cy="1137658"/>
              <a:chOff x="1056188" y="3834411"/>
              <a:chExt cx="4699000" cy="1137658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056188" y="3834411"/>
                <a:ext cx="4699000" cy="1137658"/>
                <a:chOff x="1791" y="2164"/>
                <a:chExt cx="1872" cy="458"/>
              </a:xfrm>
            </p:grpSpPr>
            <p:sp>
              <p:nvSpPr>
                <p:cNvPr id="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791" y="2284"/>
                  <a:ext cx="624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180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cs-CZ" sz="2800" dirty="0">
                      <a:latin typeface="Arial Unicode MS" pitchFamily="34" charset="-128"/>
                      <a:sym typeface="Symbol" pitchFamily="18" charset="2"/>
                    </a:rPr>
                    <a:t>E</a:t>
                  </a:r>
                  <a:r>
                    <a:rPr lang="cs-CZ" sz="2800" baseline="-25000" dirty="0">
                      <a:latin typeface="Arial Unicode MS" pitchFamily="34" charset="-128"/>
                      <a:sym typeface="Symbol" pitchFamily="18" charset="2"/>
                    </a:rPr>
                    <a:t>x</a:t>
                  </a:r>
                  <a:r>
                    <a:rPr lang="en-US" sz="2800" dirty="0">
                      <a:latin typeface="Arial Unicode MS" pitchFamily="34" charset="-128"/>
                    </a:rPr>
                    <a:t> =</a:t>
                  </a:r>
                  <a:r>
                    <a:rPr lang="en-US" sz="2400" dirty="0">
                      <a:latin typeface="Arial Unicode MS" pitchFamily="34" charset="-128"/>
                    </a:rPr>
                    <a:t> </a:t>
                  </a:r>
                  <a:r>
                    <a:rPr lang="cs-CZ" sz="2400" dirty="0">
                      <a:latin typeface="Arial Unicode MS" pitchFamily="34" charset="-128"/>
                    </a:rPr>
                    <a:t> </a:t>
                  </a:r>
                  <a:endParaRPr lang="cs-CZ" sz="2400" dirty="0">
                    <a:latin typeface="Symbol" pitchFamily="18" charset="2"/>
                  </a:endParaRPr>
                </a:p>
              </p:txBody>
            </p:sp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2847" y="2164"/>
                  <a:ext cx="816" cy="458"/>
                  <a:chOff x="2880" y="3576"/>
                  <a:chExt cx="816" cy="458"/>
                </a:xfrm>
              </p:grpSpPr>
              <p:sp>
                <p:nvSpPr>
                  <p:cNvPr id="1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3576"/>
                    <a:ext cx="816" cy="2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800" dirty="0"/>
                      <a:t>[</a:t>
                    </a:r>
                    <a:r>
                      <a:rPr lang="cs-CZ" sz="2800" dirty="0"/>
                      <a:t>K</a:t>
                    </a:r>
                    <a:r>
                      <a:rPr lang="cs-CZ" sz="2800" baseline="30000" dirty="0"/>
                      <a:t>+</a:t>
                    </a:r>
                    <a:r>
                      <a:rPr lang="en-US" sz="2800" dirty="0"/>
                      <a:t>]</a:t>
                    </a:r>
                    <a:r>
                      <a:rPr lang="cs-CZ" sz="2800" baseline="-25000" dirty="0" err="1"/>
                      <a:t>out</a:t>
                    </a:r>
                    <a:endParaRPr lang="cs-CZ" sz="2800" baseline="-25000" dirty="0"/>
                  </a:p>
                </p:txBody>
              </p:sp>
              <p:sp>
                <p:nvSpPr>
                  <p:cNvPr id="1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3801"/>
                    <a:ext cx="67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200" dirty="0"/>
                      <a:t>[</a:t>
                    </a:r>
                    <a:r>
                      <a:rPr lang="cs-CZ" sz="2800" dirty="0"/>
                      <a:t>K</a:t>
                    </a:r>
                    <a:r>
                      <a:rPr lang="cs-CZ" sz="2800" baseline="30000" dirty="0"/>
                      <a:t>+</a:t>
                    </a:r>
                    <a:r>
                      <a:rPr lang="en-US" sz="2800" dirty="0"/>
                      <a:t>]</a:t>
                    </a:r>
                    <a:r>
                      <a:rPr lang="cs-CZ" sz="2800" baseline="-25000" dirty="0"/>
                      <a:t>in</a:t>
                    </a:r>
                  </a:p>
                </p:txBody>
              </p:sp>
              <p:sp>
                <p:nvSpPr>
                  <p:cNvPr id="1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840"/>
                    <a:ext cx="3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2271" y="2197"/>
                  <a:ext cx="816" cy="415"/>
                  <a:chOff x="2304" y="3609"/>
                  <a:chExt cx="816" cy="415"/>
                </a:xfrm>
              </p:grpSpPr>
              <p:sp>
                <p:nvSpPr>
                  <p:cNvPr id="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3609"/>
                    <a:ext cx="816" cy="1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cs-CZ" sz="2400"/>
                      <a:t>RT</a:t>
                    </a:r>
                    <a:endParaRPr lang="cs-CZ" sz="2400" baseline="-25000"/>
                  </a:p>
                </p:txBody>
              </p:sp>
              <p:sp>
                <p:nvSpPr>
                  <p:cNvPr id="1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3840"/>
                    <a:ext cx="672" cy="1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cs-CZ" sz="2400"/>
                      <a:t>nF</a:t>
                    </a:r>
                    <a:endParaRPr lang="cs-CZ" sz="2400" baseline="-25000"/>
                  </a:p>
                </p:txBody>
              </p:sp>
              <p:sp>
                <p:nvSpPr>
                  <p:cNvPr id="1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324" y="3840"/>
                    <a:ext cx="22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559" y="2284"/>
                  <a:ext cx="336" cy="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cs-CZ" sz="2400"/>
                    <a:t>ln</a:t>
                  </a:r>
                </a:p>
              </p:txBody>
            </p:sp>
          </p:grpSp>
          <p:sp>
            <p:nvSpPr>
              <p:cNvPr id="18" name="Obdélník 17"/>
              <p:cNvSpPr/>
              <p:nvPr/>
            </p:nvSpPr>
            <p:spPr>
              <a:xfrm>
                <a:off x="3930310" y="3969327"/>
                <a:ext cx="158514" cy="280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3947880" y="4573390"/>
                <a:ext cx="158514" cy="280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TextovéPole 20"/>
            <p:cNvSpPr txBox="1"/>
            <p:nvPr/>
          </p:nvSpPr>
          <p:spPr>
            <a:xfrm>
              <a:off x="3823261" y="3849878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/>
                <a:t>X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3841830" y="4448849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/>
                <a:t>X</a:t>
              </a: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6003627" y="3916382"/>
            <a:ext cx="325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R…plynová konstanta</a:t>
            </a:r>
          </a:p>
          <a:p>
            <a:r>
              <a:rPr lang="cs-CZ" dirty="0"/>
              <a:t>T…teplota (K)</a:t>
            </a:r>
          </a:p>
          <a:p>
            <a:r>
              <a:rPr lang="cs-CZ" dirty="0"/>
              <a:t>n…valence iontu</a:t>
            </a:r>
          </a:p>
          <a:p>
            <a:r>
              <a:rPr lang="cs-CZ" dirty="0"/>
              <a:t>F…Faradayova konstanta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507AEC-0B0D-4D4A-87D6-055036FD30E6}"/>
              </a:ext>
            </a:extLst>
          </p:cNvPr>
          <p:cNvSpPr/>
          <p:nvPr/>
        </p:nvSpPr>
        <p:spPr>
          <a:xfrm>
            <a:off x="585926" y="1274324"/>
            <a:ext cx="11301274" cy="5034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061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/>
              <a:t>Nernstova</a:t>
            </a:r>
            <a:r>
              <a:rPr lang="cs-CZ" sz="4000" dirty="0"/>
              <a:t> rovnice</a:t>
            </a: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>
            <a:off x="2093275" y="2972488"/>
            <a:ext cx="5698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>
            <a:off x="2075690" y="4685511"/>
            <a:ext cx="5698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93" name="Skupina 92"/>
          <p:cNvGrpSpPr/>
          <p:nvPr/>
        </p:nvGrpSpPr>
        <p:grpSpPr>
          <a:xfrm>
            <a:off x="838200" y="1438400"/>
            <a:ext cx="4716585" cy="5077104"/>
            <a:chOff x="838200" y="1100469"/>
            <a:chExt cx="4716585" cy="5077104"/>
          </a:xfrm>
        </p:grpSpPr>
        <p:grpSp>
          <p:nvGrpSpPr>
            <p:cNvPr id="90" name="Skupina 89"/>
            <p:cNvGrpSpPr/>
            <p:nvPr/>
          </p:nvGrpSpPr>
          <p:grpSpPr>
            <a:xfrm>
              <a:off x="838200" y="1100469"/>
              <a:ext cx="4716585" cy="5077104"/>
              <a:chOff x="820615" y="1121859"/>
              <a:chExt cx="4716585" cy="5077104"/>
            </a:xfrm>
          </p:grpSpPr>
          <p:grpSp>
            <p:nvGrpSpPr>
              <p:cNvPr id="89" name="Skupina 88"/>
              <p:cNvGrpSpPr/>
              <p:nvPr/>
            </p:nvGrpSpPr>
            <p:grpSpPr>
              <a:xfrm>
                <a:off x="820615" y="1121859"/>
                <a:ext cx="4716585" cy="4241903"/>
                <a:chOff x="820615" y="1121859"/>
                <a:chExt cx="4716585" cy="4241903"/>
              </a:xfrm>
            </p:grpSpPr>
            <p:grpSp>
              <p:nvGrpSpPr>
                <p:cNvPr id="59" name="Skupina 58"/>
                <p:cNvGrpSpPr/>
                <p:nvPr/>
              </p:nvGrpSpPr>
              <p:grpSpPr>
                <a:xfrm>
                  <a:off x="820615" y="4039941"/>
                  <a:ext cx="4699000" cy="1323821"/>
                  <a:chOff x="820615" y="3763296"/>
                  <a:chExt cx="4699000" cy="1323821"/>
                </a:xfrm>
              </p:grpSpPr>
              <p:grpSp>
                <p:nvGrpSpPr>
                  <p:cNvPr id="4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20615" y="3763296"/>
                    <a:ext cx="4699000" cy="1137658"/>
                    <a:chOff x="1791" y="2164"/>
                    <a:chExt cx="1872" cy="458"/>
                  </a:xfrm>
                </p:grpSpPr>
                <p:sp>
                  <p:nvSpPr>
                    <p:cNvPr id="48" name="Text 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2284"/>
                      <a:ext cx="624" cy="1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tIns="1800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cs-CZ" sz="2800" dirty="0">
                          <a:latin typeface="Arial Unicode MS" pitchFamily="34" charset="-128"/>
                          <a:sym typeface="Symbol" pitchFamily="18" charset="2"/>
                        </a:rPr>
                        <a:t>E</a:t>
                      </a:r>
                      <a:r>
                        <a:rPr lang="cs-CZ" sz="2800" baseline="-25000" dirty="0">
                          <a:solidFill>
                            <a:srgbClr val="FF0000"/>
                          </a:solidFill>
                          <a:latin typeface="Arial Unicode MS" pitchFamily="34" charset="-128"/>
                          <a:sym typeface="Symbol" pitchFamily="18" charset="2"/>
                        </a:rPr>
                        <a:t>K</a:t>
                      </a:r>
                      <a:r>
                        <a:rPr lang="en-US" sz="2800" dirty="0">
                          <a:latin typeface="Arial Unicode MS" pitchFamily="34" charset="-128"/>
                        </a:rPr>
                        <a:t> =</a:t>
                      </a:r>
                      <a:r>
                        <a:rPr lang="en-US" sz="2400" dirty="0">
                          <a:latin typeface="Arial Unicode MS" pitchFamily="34" charset="-128"/>
                        </a:rPr>
                        <a:t> </a:t>
                      </a:r>
                      <a:r>
                        <a:rPr lang="cs-CZ" sz="2400" dirty="0">
                          <a:latin typeface="Arial Unicode MS" pitchFamily="34" charset="-128"/>
                        </a:rPr>
                        <a:t> </a:t>
                      </a:r>
                      <a:endParaRPr lang="cs-CZ" sz="2400" dirty="0">
                        <a:latin typeface="Symbol" pitchFamily="18" charset="2"/>
                      </a:endParaRPr>
                    </a:p>
                  </p:txBody>
                </p:sp>
                <p:grpSp>
                  <p:nvGrpSpPr>
                    <p:cNvPr id="49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7" y="2164"/>
                      <a:ext cx="816" cy="458"/>
                      <a:chOff x="2880" y="3576"/>
                      <a:chExt cx="816" cy="458"/>
                    </a:xfrm>
                  </p:grpSpPr>
                  <p:sp>
                    <p:nvSpPr>
                      <p:cNvPr id="55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0" y="3576"/>
                        <a:ext cx="816" cy="2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2800" dirty="0"/>
                          <a:t>[</a:t>
                        </a:r>
                        <a:r>
                          <a:rPr lang="cs-CZ" sz="2800" dirty="0"/>
                          <a:t>K</a:t>
                        </a:r>
                        <a:r>
                          <a:rPr lang="cs-CZ" sz="2800" baseline="30000" dirty="0"/>
                          <a:t>+</a:t>
                        </a:r>
                        <a:r>
                          <a:rPr lang="en-US" sz="2800" dirty="0"/>
                          <a:t>]</a:t>
                        </a:r>
                        <a:r>
                          <a:rPr lang="cs-CZ" sz="2800" baseline="-25000" dirty="0" err="1"/>
                          <a:t>out</a:t>
                        </a:r>
                        <a:endParaRPr lang="cs-CZ" sz="2800" baseline="-25000" dirty="0"/>
                      </a:p>
                    </p:txBody>
                  </p:sp>
                  <p:sp>
                    <p:nvSpPr>
                      <p:cNvPr id="5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0" y="3801"/>
                        <a:ext cx="672" cy="2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3200" dirty="0"/>
                          <a:t>[</a:t>
                        </a:r>
                        <a:r>
                          <a:rPr lang="cs-CZ" sz="2800" dirty="0"/>
                          <a:t>K</a:t>
                        </a:r>
                        <a:r>
                          <a:rPr lang="cs-CZ" sz="2800" baseline="30000" dirty="0"/>
                          <a:t>+</a:t>
                        </a:r>
                        <a:r>
                          <a:rPr lang="en-US" sz="2800" dirty="0"/>
                          <a:t>]</a:t>
                        </a:r>
                        <a:r>
                          <a:rPr lang="cs-CZ" sz="2800" baseline="-25000" dirty="0"/>
                          <a:t>in</a:t>
                        </a:r>
                      </a:p>
                    </p:txBody>
                  </p:sp>
                  <p:sp>
                    <p:nvSpPr>
                      <p:cNvPr id="57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0" y="3840"/>
                        <a:ext cx="3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5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1" y="2197"/>
                      <a:ext cx="816" cy="415"/>
                      <a:chOff x="2304" y="3609"/>
                      <a:chExt cx="816" cy="415"/>
                    </a:xfrm>
                  </p:grpSpPr>
                  <p:sp>
                    <p:nvSpPr>
                      <p:cNvPr id="52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4" y="3609"/>
                        <a:ext cx="816" cy="1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cs-CZ" sz="2400"/>
                          <a:t>RT</a:t>
                        </a:r>
                        <a:endParaRPr lang="cs-CZ" sz="2400" baseline="-25000"/>
                      </a:p>
                    </p:txBody>
                  </p:sp>
                  <p:sp>
                    <p:nvSpPr>
                      <p:cNvPr id="53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4" y="3840"/>
                        <a:ext cx="672" cy="1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cs-CZ" sz="2400"/>
                          <a:t>nF</a:t>
                        </a:r>
                        <a:endParaRPr lang="cs-CZ" sz="2400" baseline="-25000"/>
                      </a:p>
                    </p:txBody>
                  </p:sp>
                  <p:sp>
                    <p:nvSpPr>
                      <p:cNvPr id="5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24" y="3840"/>
                        <a:ext cx="227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51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9" y="2284"/>
                      <a:ext cx="336" cy="1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cs-CZ" sz="2400"/>
                        <a:t>ln</a:t>
                      </a:r>
                    </a:p>
                  </p:txBody>
                </p:sp>
              </p:grpSp>
              <p:sp>
                <p:nvSpPr>
                  <p:cNvPr id="58" name="Obdélník 57"/>
                  <p:cNvSpPr/>
                  <p:nvPr/>
                </p:nvSpPr>
                <p:spPr>
                  <a:xfrm>
                    <a:off x="1957755" y="3763946"/>
                    <a:ext cx="1603052" cy="132317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dirty="0">
                        <a:solidFill>
                          <a:srgbClr val="FF0000"/>
                        </a:solidFill>
                      </a:rPr>
                      <a:t>            log</a:t>
                    </a:r>
                  </a:p>
                </p:txBody>
              </p:sp>
            </p:grpSp>
            <p:grpSp>
              <p:nvGrpSpPr>
                <p:cNvPr id="88" name="Skupina 87"/>
                <p:cNvGrpSpPr/>
                <p:nvPr/>
              </p:nvGrpSpPr>
              <p:grpSpPr>
                <a:xfrm>
                  <a:off x="838200" y="1121859"/>
                  <a:ext cx="4699000" cy="2498846"/>
                  <a:chOff x="838200" y="1121859"/>
                  <a:chExt cx="4699000" cy="2498846"/>
                </a:xfrm>
              </p:grpSpPr>
              <p:grpSp>
                <p:nvGrpSpPr>
                  <p:cNvPr id="2" name="Skupina 1"/>
                  <p:cNvGrpSpPr/>
                  <p:nvPr/>
                </p:nvGrpSpPr>
                <p:grpSpPr>
                  <a:xfrm>
                    <a:off x="838200" y="1121859"/>
                    <a:ext cx="4699000" cy="1137658"/>
                    <a:chOff x="1056188" y="3834411"/>
                    <a:chExt cx="4699000" cy="1137658"/>
                  </a:xfrm>
                </p:grpSpPr>
                <p:grpSp>
                  <p:nvGrpSpPr>
                    <p:cNvPr id="3" name="Skupina 2"/>
                    <p:cNvGrpSpPr/>
                    <p:nvPr/>
                  </p:nvGrpSpPr>
                  <p:grpSpPr>
                    <a:xfrm>
                      <a:off x="1056188" y="3834411"/>
                      <a:ext cx="4699000" cy="1137658"/>
                      <a:chOff x="1056188" y="3834411"/>
                      <a:chExt cx="4699000" cy="1137658"/>
                    </a:xfrm>
                  </p:grpSpPr>
                  <p:grpSp>
                    <p:nvGrpSpPr>
                      <p:cNvPr id="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188" y="3834411"/>
                        <a:ext cx="4699000" cy="1137658"/>
                        <a:chOff x="1791" y="2164"/>
                        <a:chExt cx="1872" cy="458"/>
                      </a:xfrm>
                    </p:grpSpPr>
                    <p:sp>
                      <p:nvSpPr>
                        <p:cNvPr id="9" name="Text Box 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91" y="2284"/>
                          <a:ext cx="624" cy="1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tIns="18000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cs-CZ" sz="2800" dirty="0">
                              <a:latin typeface="Arial Unicode MS" pitchFamily="34" charset="-128"/>
                              <a:sym typeface="Symbol" pitchFamily="18" charset="2"/>
                            </a:rPr>
                            <a:t>E</a:t>
                          </a:r>
                          <a:r>
                            <a:rPr lang="cs-CZ" sz="2800" baseline="-25000" dirty="0">
                              <a:latin typeface="Arial Unicode MS" pitchFamily="34" charset="-128"/>
                              <a:sym typeface="Symbol" pitchFamily="18" charset="2"/>
                            </a:rPr>
                            <a:t>x</a:t>
                          </a:r>
                          <a:r>
                            <a:rPr lang="en-US" sz="2800" dirty="0">
                              <a:latin typeface="Arial Unicode MS" pitchFamily="34" charset="-128"/>
                            </a:rPr>
                            <a:t> =</a:t>
                          </a:r>
                          <a:r>
                            <a:rPr lang="en-US" sz="2400" dirty="0">
                              <a:latin typeface="Arial Unicode MS" pitchFamily="34" charset="-128"/>
                            </a:rPr>
                            <a:t> </a:t>
                          </a:r>
                          <a:r>
                            <a:rPr lang="cs-CZ" sz="2400" dirty="0">
                              <a:latin typeface="Arial Unicode MS" pitchFamily="34" charset="-128"/>
                            </a:rPr>
                            <a:t> </a:t>
                          </a:r>
                          <a:endParaRPr lang="cs-CZ" sz="2400" dirty="0">
                            <a:latin typeface="Symbol" pitchFamily="18" charset="2"/>
                          </a:endParaRPr>
                        </a:p>
                      </p:txBody>
                    </p:sp>
                    <p:grpSp>
                      <p:nvGrpSpPr>
                        <p:cNvPr id="10" name="Group 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47" y="2164"/>
                          <a:ext cx="816" cy="458"/>
                          <a:chOff x="2880" y="3576"/>
                          <a:chExt cx="816" cy="458"/>
                        </a:xfrm>
                      </p:grpSpPr>
                      <p:sp>
                        <p:nvSpPr>
                          <p:cNvPr id="16" name="Text Box 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0" y="3576"/>
                            <a:ext cx="816" cy="20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2800" dirty="0"/>
                              <a:t>[</a:t>
                            </a:r>
                            <a:r>
                              <a:rPr lang="cs-CZ" sz="2800" dirty="0"/>
                              <a:t>K</a:t>
                            </a:r>
                            <a:r>
                              <a:rPr lang="cs-CZ" sz="2800" baseline="30000" dirty="0"/>
                              <a:t>+</a:t>
                            </a:r>
                            <a:r>
                              <a:rPr lang="en-US" sz="2800" dirty="0"/>
                              <a:t>]</a:t>
                            </a:r>
                            <a:r>
                              <a:rPr lang="cs-CZ" sz="2800" baseline="-25000" dirty="0" err="1"/>
                              <a:t>out</a:t>
                            </a:r>
                            <a:endParaRPr lang="cs-CZ" sz="2800" baseline="-25000" dirty="0"/>
                          </a:p>
                        </p:txBody>
                      </p:sp>
                      <p:sp>
                        <p:nvSpPr>
                          <p:cNvPr id="17" name="Text Box 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0" y="3801"/>
                            <a:ext cx="672" cy="2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200" dirty="0"/>
                              <a:t>[</a:t>
                            </a:r>
                            <a:r>
                              <a:rPr lang="cs-CZ" sz="2800" dirty="0"/>
                              <a:t>K</a:t>
                            </a:r>
                            <a:r>
                              <a:rPr lang="cs-CZ" sz="2800" baseline="30000" dirty="0"/>
                              <a:t>+</a:t>
                            </a:r>
                            <a:r>
                              <a:rPr lang="en-US" sz="2800" dirty="0"/>
                              <a:t>]</a:t>
                            </a:r>
                            <a:r>
                              <a:rPr lang="cs-CZ" sz="2800" baseline="-25000" dirty="0"/>
                              <a:t>in</a:t>
                            </a:r>
                          </a:p>
                        </p:txBody>
                      </p:sp>
                      <p:sp>
                        <p:nvSpPr>
                          <p:cNvPr id="18" name="Line 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80" y="3840"/>
                            <a:ext cx="3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11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71" y="2197"/>
                          <a:ext cx="816" cy="415"/>
                          <a:chOff x="2304" y="3609"/>
                          <a:chExt cx="816" cy="415"/>
                        </a:xfrm>
                      </p:grpSpPr>
                      <p:sp>
                        <p:nvSpPr>
                          <p:cNvPr id="13" name="Text Box 1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4" y="3609"/>
                            <a:ext cx="816" cy="1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cs-CZ" sz="2400" dirty="0"/>
                              <a:t>RT</a:t>
                            </a:r>
                            <a:endParaRPr lang="cs-CZ" sz="2400" baseline="-25000" dirty="0"/>
                          </a:p>
                        </p:txBody>
                      </p:sp>
                      <p:sp>
                        <p:nvSpPr>
                          <p:cNvPr id="14" name="Text Box 1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4" y="3840"/>
                            <a:ext cx="672" cy="1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cs-CZ" sz="2400"/>
                              <a:t>nF</a:t>
                            </a:r>
                            <a:endParaRPr lang="cs-CZ" sz="2400" baseline="-25000"/>
                          </a:p>
                        </p:txBody>
                      </p:sp>
                      <p:sp>
                        <p:nvSpPr>
                          <p:cNvPr id="15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24" y="3840"/>
                            <a:ext cx="227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12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9" y="2284"/>
                          <a:ext cx="336" cy="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cs-CZ" sz="2400" dirty="0" err="1"/>
                            <a:t>ln</a:t>
                          </a:r>
                          <a:endParaRPr lang="cs-CZ" sz="2400" dirty="0"/>
                        </a:p>
                      </p:txBody>
                    </p:sp>
                  </p:grpSp>
                  <p:sp>
                    <p:nvSpPr>
                      <p:cNvPr id="7" name="Obdélník 6"/>
                      <p:cNvSpPr/>
                      <p:nvPr/>
                    </p:nvSpPr>
                    <p:spPr>
                      <a:xfrm>
                        <a:off x="3930310" y="3969327"/>
                        <a:ext cx="158514" cy="280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8" name="Obdélník 7"/>
                      <p:cNvSpPr/>
                      <p:nvPr/>
                    </p:nvSpPr>
                    <p:spPr>
                      <a:xfrm>
                        <a:off x="3947880" y="4573390"/>
                        <a:ext cx="158514" cy="280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  <p:sp>
                  <p:nvSpPr>
                    <p:cNvPr id="4" name="TextovéPole 3"/>
                    <p:cNvSpPr txBox="1"/>
                    <p:nvPr/>
                  </p:nvSpPr>
                  <p:spPr>
                    <a:xfrm>
                      <a:off x="3823261" y="3849878"/>
                      <a:ext cx="37061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800" dirty="0"/>
                        <a:t>X</a:t>
                      </a:r>
                    </a:p>
                  </p:txBody>
                </p:sp>
                <p:sp>
                  <p:nvSpPr>
                    <p:cNvPr id="5" name="TextovéPole 4"/>
                    <p:cNvSpPr txBox="1"/>
                    <p:nvPr/>
                  </p:nvSpPr>
                  <p:spPr>
                    <a:xfrm>
                      <a:off x="3841830" y="4448849"/>
                      <a:ext cx="37061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800" dirty="0"/>
                        <a:t>X</a:t>
                      </a:r>
                    </a:p>
                  </p:txBody>
                </p:sp>
              </p:grpSp>
              <p:grpSp>
                <p:nvGrpSpPr>
                  <p:cNvPr id="22" name="Skupina 21"/>
                  <p:cNvGrpSpPr/>
                  <p:nvPr/>
                </p:nvGrpSpPr>
                <p:grpSpPr>
                  <a:xfrm>
                    <a:off x="838200" y="2400226"/>
                    <a:ext cx="4699000" cy="1137658"/>
                    <a:chOff x="1056188" y="3834411"/>
                    <a:chExt cx="4699000" cy="1137658"/>
                  </a:xfrm>
                </p:grpSpPr>
                <p:grpSp>
                  <p:nvGrpSpPr>
                    <p:cNvPr id="23" name="Skupina 22"/>
                    <p:cNvGrpSpPr/>
                    <p:nvPr/>
                  </p:nvGrpSpPr>
                  <p:grpSpPr>
                    <a:xfrm>
                      <a:off x="1056188" y="3834411"/>
                      <a:ext cx="4699000" cy="1137658"/>
                      <a:chOff x="1056188" y="3834411"/>
                      <a:chExt cx="4699000" cy="1137658"/>
                    </a:xfrm>
                  </p:grpSpPr>
                  <p:grpSp>
                    <p:nvGrpSpPr>
                      <p:cNvPr id="2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56188" y="3834411"/>
                        <a:ext cx="4699000" cy="1137658"/>
                        <a:chOff x="1791" y="2164"/>
                        <a:chExt cx="1872" cy="458"/>
                      </a:xfrm>
                    </p:grpSpPr>
                    <p:sp>
                      <p:nvSpPr>
                        <p:cNvPr id="29" name="Text Box 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91" y="2284"/>
                          <a:ext cx="624" cy="1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tIns="18000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cs-CZ" sz="2800" dirty="0">
                              <a:latin typeface="Arial Unicode MS" pitchFamily="34" charset="-128"/>
                              <a:sym typeface="Symbol" pitchFamily="18" charset="2"/>
                            </a:rPr>
                            <a:t>E</a:t>
                          </a:r>
                          <a:r>
                            <a:rPr lang="cs-CZ" sz="2800" baseline="-25000" dirty="0">
                              <a:latin typeface="Arial Unicode MS" pitchFamily="34" charset="-128"/>
                              <a:sym typeface="Symbol" pitchFamily="18" charset="2"/>
                            </a:rPr>
                            <a:t>x</a:t>
                          </a:r>
                          <a:r>
                            <a:rPr lang="en-US" sz="2800" dirty="0">
                              <a:latin typeface="Arial Unicode MS" pitchFamily="34" charset="-128"/>
                            </a:rPr>
                            <a:t> =</a:t>
                          </a:r>
                          <a:r>
                            <a:rPr lang="en-US" sz="2400" dirty="0">
                              <a:latin typeface="Arial Unicode MS" pitchFamily="34" charset="-128"/>
                            </a:rPr>
                            <a:t> </a:t>
                          </a:r>
                          <a:r>
                            <a:rPr lang="cs-CZ" sz="2400" dirty="0">
                              <a:latin typeface="Arial Unicode MS" pitchFamily="34" charset="-128"/>
                            </a:rPr>
                            <a:t> </a:t>
                          </a:r>
                          <a:endParaRPr lang="cs-CZ" sz="2400" dirty="0">
                            <a:latin typeface="Symbol" pitchFamily="18" charset="2"/>
                          </a:endParaRPr>
                        </a:p>
                      </p:txBody>
                    </p:sp>
                    <p:grpSp>
                      <p:nvGrpSpPr>
                        <p:cNvPr id="30" name="Group 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47" y="2164"/>
                          <a:ext cx="816" cy="458"/>
                          <a:chOff x="2880" y="3576"/>
                          <a:chExt cx="816" cy="458"/>
                        </a:xfrm>
                      </p:grpSpPr>
                      <p:sp>
                        <p:nvSpPr>
                          <p:cNvPr id="36" name="Text Box 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0" y="3576"/>
                            <a:ext cx="816" cy="20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2800" dirty="0"/>
                              <a:t>[</a:t>
                            </a:r>
                            <a:r>
                              <a:rPr lang="cs-CZ" sz="2800" dirty="0"/>
                              <a:t>K</a:t>
                            </a:r>
                            <a:r>
                              <a:rPr lang="cs-CZ" sz="2800" baseline="30000" dirty="0"/>
                              <a:t>+</a:t>
                            </a:r>
                            <a:r>
                              <a:rPr lang="en-US" sz="2800" dirty="0"/>
                              <a:t>]</a:t>
                            </a:r>
                            <a:r>
                              <a:rPr lang="cs-CZ" sz="2800" baseline="-25000" dirty="0" err="1"/>
                              <a:t>out</a:t>
                            </a:r>
                            <a:endParaRPr lang="cs-CZ" sz="2800" baseline="-25000" dirty="0"/>
                          </a:p>
                        </p:txBody>
                      </p:sp>
                      <p:sp>
                        <p:nvSpPr>
                          <p:cNvPr id="37" name="Text Box 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80" y="3801"/>
                            <a:ext cx="672" cy="23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sz="3200" dirty="0"/>
                              <a:t>[</a:t>
                            </a:r>
                            <a:r>
                              <a:rPr lang="cs-CZ" sz="2800" dirty="0"/>
                              <a:t>K</a:t>
                            </a:r>
                            <a:r>
                              <a:rPr lang="cs-CZ" sz="2800" baseline="30000" dirty="0"/>
                              <a:t>+</a:t>
                            </a:r>
                            <a:r>
                              <a:rPr lang="en-US" sz="2800" dirty="0"/>
                              <a:t>]</a:t>
                            </a:r>
                            <a:r>
                              <a:rPr lang="cs-CZ" sz="2800" baseline="-25000" dirty="0"/>
                              <a:t>in</a:t>
                            </a:r>
                          </a:p>
                        </p:txBody>
                      </p:sp>
                      <p:sp>
                        <p:nvSpPr>
                          <p:cNvPr id="38" name="Line 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80" y="3840"/>
                            <a:ext cx="3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grpSp>
                      <p:nvGrpSpPr>
                        <p:cNvPr id="31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71" y="2197"/>
                          <a:ext cx="816" cy="415"/>
                          <a:chOff x="2304" y="3609"/>
                          <a:chExt cx="816" cy="415"/>
                        </a:xfrm>
                      </p:grpSpPr>
                      <p:sp>
                        <p:nvSpPr>
                          <p:cNvPr id="33" name="Text Box 1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4" y="3609"/>
                            <a:ext cx="816" cy="1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cs-CZ" sz="2400"/>
                              <a:t>RT</a:t>
                            </a:r>
                            <a:endParaRPr lang="cs-CZ" sz="2400" baseline="-25000"/>
                          </a:p>
                        </p:txBody>
                      </p:sp>
                      <p:sp>
                        <p:nvSpPr>
                          <p:cNvPr id="34" name="Text Box 1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04" y="3840"/>
                            <a:ext cx="672" cy="18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cs-CZ" sz="2400"/>
                              <a:t>nF</a:t>
                            </a:r>
                            <a:endParaRPr lang="cs-CZ" sz="2400" baseline="-25000"/>
                          </a:p>
                        </p:txBody>
                      </p:sp>
                      <p:sp>
                        <p:nvSpPr>
                          <p:cNvPr id="35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24" y="3840"/>
                            <a:ext cx="227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32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9" y="2284"/>
                          <a:ext cx="336" cy="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cs-CZ" sz="2400"/>
                            <a:t>ln</a:t>
                          </a:r>
                        </a:p>
                      </p:txBody>
                    </p:sp>
                  </p:grpSp>
                  <p:sp>
                    <p:nvSpPr>
                      <p:cNvPr id="27" name="Obdélník 26"/>
                      <p:cNvSpPr/>
                      <p:nvPr/>
                    </p:nvSpPr>
                    <p:spPr>
                      <a:xfrm>
                        <a:off x="3930310" y="3969327"/>
                        <a:ext cx="158514" cy="280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  <p:sp>
                    <p:nvSpPr>
                      <p:cNvPr id="28" name="Obdélník 27"/>
                      <p:cNvSpPr/>
                      <p:nvPr/>
                    </p:nvSpPr>
                    <p:spPr>
                      <a:xfrm>
                        <a:off x="3947880" y="4573390"/>
                        <a:ext cx="158514" cy="2805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/>
                      </a:p>
                    </p:txBody>
                  </p:sp>
                </p:grpSp>
                <p:sp>
                  <p:nvSpPr>
                    <p:cNvPr id="24" name="TextovéPole 23"/>
                    <p:cNvSpPr txBox="1"/>
                    <p:nvPr/>
                  </p:nvSpPr>
                  <p:spPr>
                    <a:xfrm>
                      <a:off x="3823261" y="3849878"/>
                      <a:ext cx="37061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800" dirty="0"/>
                        <a:t>X</a:t>
                      </a:r>
                    </a:p>
                  </p:txBody>
                </p:sp>
                <p:sp>
                  <p:nvSpPr>
                    <p:cNvPr id="25" name="TextovéPole 24"/>
                    <p:cNvSpPr txBox="1"/>
                    <p:nvPr/>
                  </p:nvSpPr>
                  <p:spPr>
                    <a:xfrm>
                      <a:off x="3841830" y="4448849"/>
                      <a:ext cx="37061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800" dirty="0"/>
                        <a:t>X</a:t>
                      </a:r>
                    </a:p>
                  </p:txBody>
                </p:sp>
              </p:grpSp>
              <p:sp>
                <p:nvSpPr>
                  <p:cNvPr id="39" name="Obdélník 38"/>
                  <p:cNvSpPr/>
                  <p:nvPr/>
                </p:nvSpPr>
                <p:spPr>
                  <a:xfrm>
                    <a:off x="1957754" y="2299261"/>
                    <a:ext cx="808241" cy="132144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0" name="Obdélník 39"/>
                  <p:cNvSpPr/>
                  <p:nvPr/>
                </p:nvSpPr>
                <p:spPr>
                  <a:xfrm>
                    <a:off x="2765995" y="2297533"/>
                    <a:ext cx="808241" cy="1323171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cs-CZ" dirty="0">
                        <a:solidFill>
                          <a:srgbClr val="FF0000"/>
                        </a:solidFill>
                      </a:rPr>
                      <a:t>log</a:t>
                    </a:r>
                  </a:p>
                </p:txBody>
              </p:sp>
              <p:sp>
                <p:nvSpPr>
                  <p:cNvPr id="78" name="Obdélník 77"/>
                  <p:cNvSpPr/>
                  <p:nvPr/>
                </p:nvSpPr>
                <p:spPr>
                  <a:xfrm>
                    <a:off x="1857981" y="2642446"/>
                    <a:ext cx="112402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FF0000"/>
                        </a:solidFill>
                      </a:rPr>
                      <a:t>25 mV</a:t>
                    </a:r>
                    <a:r>
                      <a:rPr lang="cs-CZ" sz="1600" dirty="0">
                        <a:solidFill>
                          <a:srgbClr val="FF0000"/>
                        </a:solidFill>
                      </a:rPr>
                      <a:t> . 2,3</a:t>
                    </a:r>
                  </a:p>
                </p:txBody>
              </p:sp>
              <p:sp>
                <p:nvSpPr>
                  <p:cNvPr id="79" name="Obdélník 78"/>
                  <p:cNvSpPr/>
                  <p:nvPr/>
                </p:nvSpPr>
                <p:spPr>
                  <a:xfrm>
                    <a:off x="2264834" y="3053540"/>
                    <a:ext cx="30649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cs-CZ" dirty="0">
                        <a:solidFill>
                          <a:srgbClr val="FF0000"/>
                        </a:solidFill>
                      </a:rPr>
                      <a:t>n</a:t>
                    </a:r>
                  </a:p>
                </p:txBody>
              </p:sp>
            </p:grpSp>
            <p:sp>
              <p:nvSpPr>
                <p:cNvPr id="81" name="Obdélník 80"/>
                <p:cNvSpPr/>
                <p:nvPr/>
              </p:nvSpPr>
              <p:spPr>
                <a:xfrm>
                  <a:off x="2010929" y="4299516"/>
                  <a:ext cx="7344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58mV</a:t>
                  </a:r>
                  <a:endParaRPr lang="cs-CZ" dirty="0"/>
                </a:p>
              </p:txBody>
            </p:sp>
            <p:sp>
              <p:nvSpPr>
                <p:cNvPr id="82" name="Obdélník 81"/>
                <p:cNvSpPr/>
                <p:nvPr/>
              </p:nvSpPr>
              <p:spPr>
                <a:xfrm>
                  <a:off x="2236105" y="4692944"/>
                  <a:ext cx="3016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s-CZ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83" name="Obdélník 82"/>
                <p:cNvSpPr/>
                <p:nvPr/>
              </p:nvSpPr>
              <p:spPr>
                <a:xfrm>
                  <a:off x="3560806" y="4140884"/>
                  <a:ext cx="912327" cy="500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rgbClr val="FF0000"/>
                      </a:solidFill>
                    </a:rPr>
                    <a:t>400</a:t>
                  </a:r>
                </a:p>
              </p:txBody>
            </p:sp>
            <p:sp>
              <p:nvSpPr>
                <p:cNvPr id="84" name="Obdélník 83"/>
                <p:cNvSpPr/>
                <p:nvPr/>
              </p:nvSpPr>
              <p:spPr>
                <a:xfrm>
                  <a:off x="3560806" y="4657231"/>
                  <a:ext cx="921238" cy="500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rgbClr val="FF0000"/>
                      </a:solidFill>
                    </a:rPr>
                    <a:t>20</a:t>
                  </a:r>
                </a:p>
              </p:txBody>
            </p:sp>
            <p:sp>
              <p:nvSpPr>
                <p:cNvPr id="85" name="Line 12"/>
                <p:cNvSpPr>
                  <a:spLocks noChangeShapeType="1"/>
                </p:cNvSpPr>
                <p:nvPr/>
              </p:nvSpPr>
              <p:spPr bwMode="auto">
                <a:xfrm>
                  <a:off x="3661744" y="4657231"/>
                  <a:ext cx="5698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6" name="Text Box 4"/>
              <p:cNvSpPr txBox="1">
                <a:spLocks noChangeArrowheads="1"/>
              </p:cNvSpPr>
              <p:nvPr/>
            </p:nvSpPr>
            <p:spPr bwMode="auto">
              <a:xfrm>
                <a:off x="829014" y="5703734"/>
                <a:ext cx="2152993" cy="495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tIns="18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2800" dirty="0">
                    <a:solidFill>
                      <a:srgbClr val="FF0000"/>
                    </a:solidFill>
                    <a:latin typeface="Arial Unicode MS" pitchFamily="34" charset="-128"/>
                    <a:sym typeface="Symbol" pitchFamily="18" charset="2"/>
                  </a:rPr>
                  <a:t>E</a:t>
                </a:r>
                <a:r>
                  <a:rPr lang="cs-CZ" sz="2800" baseline="-25000" dirty="0">
                    <a:solidFill>
                      <a:srgbClr val="FF0000"/>
                    </a:solidFill>
                    <a:latin typeface="Arial Unicode MS" pitchFamily="34" charset="-128"/>
                    <a:sym typeface="Symbol" pitchFamily="18" charset="2"/>
                  </a:rPr>
                  <a:t>K</a:t>
                </a:r>
                <a:r>
                  <a:rPr lang="en-US" sz="2800" dirty="0">
                    <a:solidFill>
                      <a:srgbClr val="FF0000"/>
                    </a:solidFill>
                    <a:latin typeface="Arial Unicode MS" pitchFamily="34" charset="-128"/>
                  </a:rPr>
                  <a:t> =</a:t>
                </a:r>
                <a:r>
                  <a:rPr lang="cs-CZ" sz="2800" dirty="0">
                    <a:solidFill>
                      <a:srgbClr val="FF0000"/>
                    </a:solidFill>
                    <a:latin typeface="Arial Unicode MS" pitchFamily="34" charset="-128"/>
                  </a:rPr>
                  <a:t> -75 </a:t>
                </a:r>
                <a:r>
                  <a:rPr lang="cs-CZ" sz="2800" dirty="0" err="1">
                    <a:solidFill>
                      <a:srgbClr val="FF0000"/>
                    </a:solidFill>
                    <a:latin typeface="Arial Unicode MS" pitchFamily="34" charset="-128"/>
                  </a:rPr>
                  <a:t>mV</a:t>
                </a:r>
                <a:r>
                  <a:rPr lang="en-US" sz="2400" dirty="0">
                    <a:solidFill>
                      <a:srgbClr val="FF0000"/>
                    </a:solidFill>
                    <a:latin typeface="Arial Unicode MS" pitchFamily="34" charset="-128"/>
                  </a:rPr>
                  <a:t> </a:t>
                </a:r>
                <a:r>
                  <a:rPr lang="cs-CZ" sz="2400" dirty="0">
                    <a:solidFill>
                      <a:srgbClr val="FF0000"/>
                    </a:solidFill>
                    <a:latin typeface="Arial Unicode MS" pitchFamily="34" charset="-128"/>
                  </a:rPr>
                  <a:t> </a:t>
                </a:r>
                <a:endParaRPr lang="cs-CZ" sz="2400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91" name="Line 12"/>
            <p:cNvSpPr>
              <a:spLocks noChangeShapeType="1"/>
            </p:cNvSpPr>
            <p:nvPr/>
          </p:nvSpPr>
          <p:spPr bwMode="auto">
            <a:xfrm>
              <a:off x="1968787" y="2993274"/>
              <a:ext cx="814793" cy="60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2110860" y="4635841"/>
              <a:ext cx="5698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821267" y="3970045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K+ ionty…</a:t>
            </a:r>
          </a:p>
        </p:txBody>
      </p:sp>
      <p:grpSp>
        <p:nvGrpSpPr>
          <p:cNvPr id="104" name="Skupina 103"/>
          <p:cNvGrpSpPr/>
          <p:nvPr/>
        </p:nvGrpSpPr>
        <p:grpSpPr>
          <a:xfrm>
            <a:off x="4913126" y="1517497"/>
            <a:ext cx="6217609" cy="1987075"/>
            <a:chOff x="4905798" y="1011617"/>
            <a:chExt cx="7524316" cy="2404683"/>
          </a:xfrm>
        </p:grpSpPr>
        <p:pic>
          <p:nvPicPr>
            <p:cNvPr id="98" name="Obrázek 9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349" b="7713"/>
            <a:stretch/>
          </p:blipFill>
          <p:spPr>
            <a:xfrm>
              <a:off x="4905798" y="1011619"/>
              <a:ext cx="1876002" cy="2404681"/>
            </a:xfrm>
            <a:prstGeom prst="rect">
              <a:avLst/>
            </a:prstGeom>
          </p:spPr>
        </p:pic>
        <p:pic>
          <p:nvPicPr>
            <p:cNvPr id="101" name="Obrázek 10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4" r="56448" b="7713"/>
            <a:stretch/>
          </p:blipFill>
          <p:spPr>
            <a:xfrm>
              <a:off x="6754806" y="1011619"/>
              <a:ext cx="1841501" cy="2404681"/>
            </a:xfrm>
            <a:prstGeom prst="rect">
              <a:avLst/>
            </a:prstGeom>
          </p:spPr>
        </p:pic>
        <p:pic>
          <p:nvPicPr>
            <p:cNvPr id="102" name="Obrázek 10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06" r="26893" b="7713"/>
            <a:stretch/>
          </p:blipFill>
          <p:spPr>
            <a:xfrm>
              <a:off x="8596307" y="1011618"/>
              <a:ext cx="2273300" cy="2404681"/>
            </a:xfrm>
            <a:prstGeom prst="rect">
              <a:avLst/>
            </a:prstGeom>
          </p:spPr>
        </p:pic>
        <p:pic>
          <p:nvPicPr>
            <p:cNvPr id="103" name="Obrázek 10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50" r="36" b="7713"/>
            <a:stretch/>
          </p:blipFill>
          <p:spPr>
            <a:xfrm>
              <a:off x="10869607" y="1011617"/>
              <a:ext cx="1560507" cy="2404681"/>
            </a:xfrm>
            <a:prstGeom prst="rect">
              <a:avLst/>
            </a:prstGeom>
          </p:spPr>
        </p:pic>
      </p:grpSp>
      <p:cxnSp>
        <p:nvCxnSpPr>
          <p:cNvPr id="97" name="Přímá spojnice se šipkou 96"/>
          <p:cNvCxnSpPr>
            <a:endCxn id="83" idx="3"/>
          </p:cNvCxnSpPr>
          <p:nvPr/>
        </p:nvCxnSpPr>
        <p:spPr>
          <a:xfrm flipH="1">
            <a:off x="4490718" y="2551218"/>
            <a:ext cx="2793173" cy="215631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bdélník 106"/>
          <p:cNvSpPr/>
          <p:nvPr/>
        </p:nvSpPr>
        <p:spPr>
          <a:xfrm>
            <a:off x="2031432" y="2648495"/>
            <a:ext cx="841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dirty="0"/>
              <a:t>Při 25°C</a:t>
            </a:r>
          </a:p>
        </p:txBody>
      </p:sp>
      <p:sp>
        <p:nvSpPr>
          <p:cNvPr id="108" name="Obdélník 107"/>
          <p:cNvSpPr/>
          <p:nvPr/>
        </p:nvSpPr>
        <p:spPr>
          <a:xfrm>
            <a:off x="2947909" y="6146172"/>
            <a:ext cx="236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…při 37°C je to -61 </a:t>
            </a:r>
            <a:r>
              <a:rPr lang="cs-CZ" dirty="0" err="1"/>
              <a:t>mV</a:t>
            </a:r>
            <a:r>
              <a:rPr lang="cs-CZ" dirty="0"/>
              <a:t>!</a:t>
            </a:r>
          </a:p>
        </p:txBody>
      </p: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0B9A35A1-C6E3-441E-9140-B2E178EA89B2}"/>
              </a:ext>
            </a:extLst>
          </p:cNvPr>
          <p:cNvGrpSpPr/>
          <p:nvPr/>
        </p:nvGrpSpPr>
        <p:grpSpPr>
          <a:xfrm>
            <a:off x="8756725" y="1160611"/>
            <a:ext cx="3295402" cy="4985561"/>
            <a:chOff x="8756725" y="1160611"/>
            <a:chExt cx="3295402" cy="4985561"/>
          </a:xfrm>
        </p:grpSpPr>
        <p:grpSp>
          <p:nvGrpSpPr>
            <p:cNvPr id="111" name="Skupina 110"/>
            <p:cNvGrpSpPr/>
            <p:nvPr/>
          </p:nvGrpSpPr>
          <p:grpSpPr>
            <a:xfrm>
              <a:off x="8756725" y="1160611"/>
              <a:ext cx="3227348" cy="4185397"/>
              <a:chOff x="8756725" y="1160611"/>
              <a:chExt cx="3227348" cy="4185397"/>
            </a:xfrm>
          </p:grpSpPr>
          <p:sp>
            <p:nvSpPr>
              <p:cNvPr id="106" name="Ovál 105"/>
              <p:cNvSpPr/>
              <p:nvPr/>
            </p:nvSpPr>
            <p:spPr>
              <a:xfrm>
                <a:off x="9705775" y="1160611"/>
                <a:ext cx="1648025" cy="2700844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9" name="Šipka doprava 108"/>
              <p:cNvSpPr/>
              <p:nvPr/>
            </p:nvSpPr>
            <p:spPr>
              <a:xfrm>
                <a:off x="8756725" y="4616057"/>
                <a:ext cx="559397" cy="259575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bdélník 109"/>
              <p:cNvSpPr/>
              <p:nvPr/>
            </p:nvSpPr>
            <p:spPr>
              <a:xfrm>
                <a:off x="9316122" y="4145679"/>
                <a:ext cx="266795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b="1" dirty="0"/>
                  <a:t>Součet příspěvků </a:t>
                </a:r>
                <a:r>
                  <a:rPr lang="cs-CZ" b="1" dirty="0" err="1"/>
                  <a:t>Nernstových</a:t>
                </a:r>
                <a:r>
                  <a:rPr lang="cs-CZ" b="1" dirty="0"/>
                  <a:t> potenciálů jednotlivých iontů při dané teplotě udává KMP</a:t>
                </a:r>
              </a:p>
            </p:txBody>
          </p:sp>
        </p:grpSp>
        <p:sp>
          <p:nvSpPr>
            <p:cNvPr id="21" name="Šipka doprava 108">
              <a:extLst>
                <a:ext uri="{FF2B5EF4-FFF2-40B4-BE49-F238E27FC236}">
                  <a16:creationId xmlns:a16="http://schemas.microsoft.com/office/drawing/2014/main" id="{9C036CD8-2AE9-416B-A7B7-235F2C3E463F}"/>
                </a:ext>
              </a:extLst>
            </p:cNvPr>
            <p:cNvSpPr/>
            <p:nvPr/>
          </p:nvSpPr>
          <p:spPr>
            <a:xfrm>
              <a:off x="8756725" y="5555643"/>
              <a:ext cx="559397" cy="25957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5F09D615-BF74-4B30-99F1-50C79EC6DB53}"/>
                </a:ext>
              </a:extLst>
            </p:cNvPr>
            <p:cNvSpPr/>
            <p:nvPr/>
          </p:nvSpPr>
          <p:spPr>
            <a:xfrm>
              <a:off x="9384176" y="5499841"/>
              <a:ext cx="26679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dirty="0" err="1"/>
                <a:t>Goldman-Hodgkin-Katzova</a:t>
              </a:r>
              <a:r>
                <a:rPr lang="cs-CZ" dirty="0"/>
                <a:t> rovnice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Na</a:t>
            </a:r>
            <a:r>
              <a:rPr lang="cs-CZ" baseline="30000" dirty="0"/>
              <a:t>+</a:t>
            </a:r>
            <a:r>
              <a:rPr lang="cs-CZ" dirty="0"/>
              <a:t>/K</a:t>
            </a:r>
            <a:r>
              <a:rPr lang="cs-CZ" baseline="30000" dirty="0"/>
              <a:t>+</a:t>
            </a:r>
            <a:r>
              <a:rPr lang="cs-CZ" dirty="0"/>
              <a:t> </a:t>
            </a:r>
            <a:r>
              <a:rPr lang="cs-CZ" dirty="0" err="1"/>
              <a:t>ATPáza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343" y="1349476"/>
            <a:ext cx="103623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Buněčná membrána je v klidu propustná – hodně pro K+, vyšší koncentrace uvnitř buňky</a:t>
            </a:r>
          </a:p>
          <a:p>
            <a:r>
              <a:rPr lang="cs-CZ" sz="1600" dirty="0"/>
              <a:t>                                                                         – málo pro Na+, vyšší koncentrace vně buňky</a:t>
            </a:r>
          </a:p>
          <a:p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1600" dirty="0">
                <a:sym typeface="Wingdings" panose="05000000000000000000" pitchFamily="2" charset="2"/>
              </a:rPr>
              <a:t>Ionty se snaží dosáhnout stavu </a:t>
            </a:r>
            <a:r>
              <a:rPr lang="cs-CZ" sz="1600" dirty="0" err="1">
                <a:sym typeface="Wingdings" panose="05000000000000000000" pitchFamily="2" charset="2"/>
              </a:rPr>
              <a:t>equilibria</a:t>
            </a:r>
            <a:r>
              <a:rPr lang="cs-CZ" sz="1600" dirty="0">
                <a:sym typeface="Wingdings" panose="05000000000000000000" pitchFamily="2" charset="2"/>
              </a:rPr>
              <a:t> po svém elektrochemickém gradientu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1600" dirty="0">
                <a:sym typeface="Wingdings" panose="05000000000000000000" pitchFamily="2" charset="2"/>
              </a:rPr>
              <a:t>Klidový membránový potenciál je třeba aktivně udržovat – pomocí </a:t>
            </a:r>
            <a:r>
              <a:rPr lang="cs-CZ" sz="1600" b="1" dirty="0">
                <a:sym typeface="Wingdings" panose="05000000000000000000" pitchFamily="2" charset="2"/>
              </a:rPr>
              <a:t>ELEKTROGENNÍ PUMPY = </a:t>
            </a:r>
            <a:r>
              <a:rPr lang="cs-CZ" sz="1600" b="1" dirty="0"/>
              <a:t> Na</a:t>
            </a:r>
            <a:r>
              <a:rPr lang="cs-CZ" sz="1600" b="1" baseline="30000" dirty="0"/>
              <a:t>+</a:t>
            </a:r>
            <a:r>
              <a:rPr lang="cs-CZ" sz="1600" b="1" dirty="0"/>
              <a:t>/K</a:t>
            </a:r>
            <a:r>
              <a:rPr lang="cs-CZ" sz="1600" b="1" baseline="30000" dirty="0"/>
              <a:t>+</a:t>
            </a:r>
            <a:r>
              <a:rPr lang="cs-CZ" sz="1600" b="1" dirty="0"/>
              <a:t> </a:t>
            </a:r>
            <a:r>
              <a:rPr lang="cs-CZ" sz="1600" b="1" dirty="0" err="1"/>
              <a:t>ATPáza</a:t>
            </a:r>
            <a:endParaRPr lang="cs-CZ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94" y="2997629"/>
            <a:ext cx="6486525" cy="37242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95343" y="3011640"/>
            <a:ext cx="10362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cs-CZ" sz="1600" dirty="0"/>
          </a:p>
          <a:p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478147" y="2997629"/>
            <a:ext cx="5098347" cy="368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Na</a:t>
            </a:r>
            <a:r>
              <a:rPr lang="cs-CZ" b="1" baseline="30000" dirty="0">
                <a:solidFill>
                  <a:srgbClr val="C00000"/>
                </a:solidFill>
              </a:rPr>
              <a:t>+</a:t>
            </a:r>
            <a:r>
              <a:rPr lang="cs-CZ" b="1" dirty="0">
                <a:solidFill>
                  <a:srgbClr val="C00000"/>
                </a:solidFill>
              </a:rPr>
              <a:t>/K</a:t>
            </a:r>
            <a:r>
              <a:rPr lang="cs-CZ" b="1" baseline="30000" dirty="0">
                <a:solidFill>
                  <a:srgbClr val="C00000"/>
                </a:solidFill>
              </a:rPr>
              <a:t>+</a:t>
            </a:r>
            <a:r>
              <a:rPr lang="cs-CZ" b="1" dirty="0">
                <a:solidFill>
                  <a:srgbClr val="C00000"/>
                </a:solidFill>
              </a:rPr>
              <a:t> </a:t>
            </a:r>
            <a:r>
              <a:rPr lang="cs-CZ" b="1" dirty="0" err="1">
                <a:solidFill>
                  <a:srgbClr val="C00000"/>
                </a:solidFill>
              </a:rPr>
              <a:t>ATPáza</a:t>
            </a:r>
            <a:r>
              <a:rPr lang="cs-CZ" b="1" dirty="0">
                <a:solidFill>
                  <a:srgbClr val="C00000"/>
                </a:solidFill>
              </a:rPr>
              <a:t> za spotřeby ATP transportuje </a:t>
            </a:r>
          </a:p>
          <a:p>
            <a:r>
              <a:rPr lang="cs-CZ" b="1" dirty="0">
                <a:solidFill>
                  <a:srgbClr val="C00000"/>
                </a:solidFill>
              </a:rPr>
              <a:t>3Na+ ven a 2K+ dovnitř 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Spotřebuje až 70% ATP celkové spotřeby ATP v mozku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 cílem </a:t>
            </a:r>
            <a:r>
              <a:rPr lang="cs-CZ" sz="1600" dirty="0" err="1"/>
              <a:t>palytoxinu</a:t>
            </a:r>
            <a:r>
              <a:rPr lang="cs-CZ" sz="1600" dirty="0"/>
              <a:t> = jedna z nejjedovatějších neproteinových látek – z Na+/K+ </a:t>
            </a:r>
            <a:r>
              <a:rPr lang="cs-CZ" sz="1600" dirty="0" err="1"/>
              <a:t>ATPázy</a:t>
            </a:r>
            <a:r>
              <a:rPr lang="cs-CZ" sz="1600" dirty="0"/>
              <a:t> se stane nespecifický kanál pro Na+, K+, Ca2+ </a:t>
            </a:r>
            <a:r>
              <a:rPr lang="cs-CZ" sz="1600" dirty="0">
                <a:sym typeface="Wingdings" panose="05000000000000000000" pitchFamily="2" charset="2"/>
              </a:rPr>
              <a:t> zhroucení KMP a depolarizace buňky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1600" dirty="0"/>
              <a:t> Silné podráždění kůže a sliznice, poškození myokardu, hemolýza a následně selhání ledvin, dochází k uvolnění histaminu (mediátor zánětu)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00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33375" y="2252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IONTOVÉ KANÁLY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3375" y="887987"/>
            <a:ext cx="116692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/>
          </a:p>
          <a:p>
            <a:r>
              <a:rPr lang="cs-CZ" dirty="0">
                <a:solidFill>
                  <a:srgbClr val="C00000"/>
                </a:solidFill>
              </a:rPr>
              <a:t>Změny membránového potenciálu jsou zprostředkovány iontovými kanály</a:t>
            </a:r>
          </a:p>
          <a:p>
            <a:endParaRPr lang="cs-CZ" dirty="0"/>
          </a:p>
          <a:p>
            <a:r>
              <a:rPr lang="cs-CZ" dirty="0"/>
              <a:t>Iontový kanál = integrální membránový protein propojující extracelulární a intracelulární prostor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Specificky uzpůsobeny pro odpovědi na fyzikální a chemické stimuly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Velmi heterogenní – různé typy kanálů různých částí NS zodpovídají za specifické typy signalizace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Tři základní vlastnosti: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Vedou ionty napříč membránou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selektivní pro specifické ionty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Otevírají se a zavírají v odpovědi na určité elektrické, mechanické a chemické signály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Kanály svalových a nervových buněk vedou ionty přes membránu extrémní rychlostí – až 100 milionů iontů/s – rychlá změna membránového potenciálu</a:t>
            </a:r>
          </a:p>
          <a:p>
            <a:endParaRPr lang="cs-CZ" b="1" dirty="0"/>
          </a:p>
          <a:p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 err="1">
                <a:sym typeface="Wingdings" panose="05000000000000000000" pitchFamily="2" charset="2"/>
              </a:rPr>
              <a:t>Versatilita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neuronální</a:t>
            </a:r>
            <a:r>
              <a:rPr lang="cs-CZ" b="1" dirty="0">
                <a:sym typeface="Wingdings" panose="05000000000000000000" pitchFamily="2" charset="2"/>
              </a:rPr>
              <a:t> signalizace je založena na aktivaci různých typů kanálů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15656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4" y="1104900"/>
            <a:ext cx="7328055" cy="5267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Metoda terčíkového zámku umožnuje přímo měřit proudy tekoucí jednotlivými kanály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dirty="0">
                <a:solidFill>
                  <a:srgbClr val="C00000"/>
                </a:solidFill>
              </a:rPr>
              <a:t>Typ a množství momentálně otevřených iontových kanálů určuje vodivost membrány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Vodivost membrány nezávisí na míře otevření póru kanálu, ale na frekvenci, s jakou se otevírá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cs-CZ" sz="1600" dirty="0">
                <a:sym typeface="Wingdings" panose="05000000000000000000" pitchFamily="2" charset="2"/>
              </a:rPr>
              <a:t>Vodivost membrány závisí na pravděpodobnosti otevírání daných iontových kanálů 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ym typeface="Wingdings" panose="05000000000000000000" pitchFamily="2" charset="2"/>
              </a:rPr>
              <a:t>Kanály se s nízkou frekvencí otevírají samovolně (závislé např i na teplotě), ale pro signalizaci je důležité hromadné otevírání ve „vlnách“, kde každá vlna trvá několik milisekund 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Pravděpodobnost otevření kanálu je určena různými faktory – </a:t>
            </a:r>
            <a:r>
              <a:rPr lang="cs-CZ" sz="1600" b="1" dirty="0"/>
              <a:t>„</a:t>
            </a:r>
            <a:r>
              <a:rPr lang="cs-CZ" sz="1600" b="1" dirty="0" err="1"/>
              <a:t>gating</a:t>
            </a:r>
            <a:r>
              <a:rPr lang="cs-CZ" sz="1600" b="1" dirty="0"/>
              <a:t>“:</a:t>
            </a:r>
          </a:p>
          <a:p>
            <a:r>
              <a:rPr lang="cs-CZ" sz="1600" b="1" dirty="0"/>
              <a:t>Membránovým potenciálem</a:t>
            </a:r>
            <a:r>
              <a:rPr lang="cs-CZ" sz="1600" dirty="0"/>
              <a:t> - </a:t>
            </a:r>
            <a:r>
              <a:rPr lang="en-US" sz="1600" dirty="0"/>
              <a:t>Na+ , Ca2+ and K+ </a:t>
            </a:r>
            <a:r>
              <a:rPr lang="cs-CZ" sz="1600" dirty="0"/>
              <a:t>kanály svalových a nervových buněk, které mají napěťový senzor</a:t>
            </a:r>
          </a:p>
          <a:p>
            <a:r>
              <a:rPr lang="cs-CZ" sz="1600" b="1" dirty="0"/>
              <a:t>Vazbou ligandu </a:t>
            </a:r>
            <a:r>
              <a:rPr lang="cs-CZ" sz="1600" dirty="0"/>
              <a:t>– modelový acetylcholinový receptor</a:t>
            </a:r>
          </a:p>
          <a:p>
            <a:r>
              <a:rPr lang="cs-CZ" sz="1600" dirty="0"/>
              <a:t>Intracelulárními signálními posly a metabolity – </a:t>
            </a:r>
            <a:r>
              <a:rPr lang="cs-CZ" sz="1600" dirty="0" err="1"/>
              <a:t>cAMP</a:t>
            </a:r>
            <a:r>
              <a:rPr lang="cs-CZ" sz="1600" dirty="0"/>
              <a:t>, IP3, ATP</a:t>
            </a:r>
          </a:p>
          <a:p>
            <a:r>
              <a:rPr lang="cs-CZ" sz="1600" dirty="0"/>
              <a:t>Mechanickým napětím membrány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33375" y="2252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IONTOVÉ KANÁLY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7" y="851102"/>
            <a:ext cx="3953527" cy="28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6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362075" y="2355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dirty="0"/>
              <a:t>Selektivita a vodivost iontových kanálů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7175" y="870570"/>
            <a:ext cx="896302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cs-CZ" sz="1600" dirty="0">
                <a:latin typeface="+mn-lt"/>
              </a:rPr>
              <a:t>=integrální membránové proteiny z několika podjednotek tvořící pór v membráně</a:t>
            </a:r>
            <a:endParaRPr lang="cs-CZ" altLang="cs-CZ" sz="1600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1400" dirty="0">
                <a:latin typeface="+mn-lt"/>
              </a:rPr>
              <a:t>Molekuly vody, které bezprostředně obklopují ion, tvoří tzv.  primární hydratační vrstvu. Počet molekul vody v této vrstvě udává střední hydratační číslo. To je pro každý iont specifické. </a:t>
            </a:r>
            <a:r>
              <a:rPr lang="cs-CZ" altLang="cs-CZ" sz="1400" b="1" dirty="0">
                <a:latin typeface="+mn-lt"/>
              </a:rPr>
              <a:t>Menší ionty </a:t>
            </a:r>
            <a:r>
              <a:rPr lang="cs-CZ" altLang="cs-CZ" sz="1400" dirty="0">
                <a:latin typeface="+mn-lt"/>
              </a:rPr>
              <a:t>k sobě poutají </a:t>
            </a:r>
            <a:r>
              <a:rPr lang="cs-CZ" altLang="cs-CZ" sz="1400" b="1" dirty="0">
                <a:latin typeface="+mn-lt"/>
              </a:rPr>
              <a:t>vetší počet molekul vody</a:t>
            </a:r>
            <a:r>
              <a:rPr lang="cs-CZ" altLang="cs-CZ" sz="1400" dirty="0">
                <a:latin typeface="+mn-lt"/>
              </a:rPr>
              <a:t>, protože je přitahují větší silou – viz Coulombův zákon, podle kterého je síla působící mezí dvěma nabitými částicemi nepřímo úměrná druhé mocnině vzdálenosti těchto částic.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9610726" y="1398014"/>
            <a:ext cx="1981200" cy="3699505"/>
            <a:chOff x="9105900" y="2803639"/>
            <a:chExt cx="1981200" cy="3699505"/>
          </a:xfrm>
        </p:grpSpPr>
        <p:grpSp>
          <p:nvGrpSpPr>
            <p:cNvPr id="25" name="Skupina 24"/>
            <p:cNvGrpSpPr/>
            <p:nvPr/>
          </p:nvGrpSpPr>
          <p:grpSpPr>
            <a:xfrm>
              <a:off x="9105900" y="2803639"/>
              <a:ext cx="1981200" cy="3699505"/>
              <a:chOff x="9105900" y="2803639"/>
              <a:chExt cx="1981200" cy="3699505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0213" y="3542303"/>
                <a:ext cx="1766887" cy="2960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9105900" y="2803639"/>
                <a:ext cx="1981200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100" dirty="0">
                    <a:latin typeface="+mn-lt"/>
                  </a:rPr>
                  <a:t>RTG snímek </a:t>
                </a:r>
                <a:br>
                  <a:rPr lang="cs-CZ" altLang="cs-CZ" sz="1100" dirty="0">
                    <a:latin typeface="+mn-lt"/>
                  </a:rPr>
                </a:br>
                <a:r>
                  <a:rPr lang="cs-CZ" altLang="cs-CZ" sz="1100" dirty="0" err="1">
                    <a:latin typeface="+mn-lt"/>
                  </a:rPr>
                  <a:t>ACh</a:t>
                </a:r>
                <a:r>
                  <a:rPr lang="cs-CZ" altLang="cs-CZ" sz="1100" dirty="0">
                    <a:latin typeface="+mn-lt"/>
                  </a:rPr>
                  <a:t> receptor-kanálu</a:t>
                </a:r>
                <a:br>
                  <a:rPr lang="cs-CZ" altLang="cs-CZ" sz="1100" dirty="0">
                    <a:latin typeface="+mn-lt"/>
                  </a:rPr>
                </a:br>
                <a:r>
                  <a:rPr lang="cs-CZ" altLang="cs-CZ" sz="1100" dirty="0">
                    <a:latin typeface="+mn-lt"/>
                  </a:rPr>
                  <a:t> ze strany</a:t>
                </a:r>
              </a:p>
            </p:txBody>
          </p:sp>
        </p:grpSp>
        <p:sp>
          <p:nvSpPr>
            <p:cNvPr id="2" name="Ovál 1"/>
            <p:cNvSpPr/>
            <p:nvPr/>
          </p:nvSpPr>
          <p:spPr>
            <a:xfrm>
              <a:off x="9320213" y="3542303"/>
              <a:ext cx="1463277" cy="188694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Obdélník 20"/>
          <p:cNvSpPr/>
          <p:nvPr/>
        </p:nvSpPr>
        <p:spPr>
          <a:xfrm>
            <a:off x="257175" y="3983183"/>
            <a:ext cx="956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dirty="0"/>
              <a:t>Kationt sodíku, který je sice </a:t>
            </a:r>
            <a:r>
              <a:rPr lang="cs-CZ" altLang="cs-CZ" sz="1600" u="sng" dirty="0"/>
              <a:t>menší</a:t>
            </a:r>
            <a:r>
              <a:rPr lang="cs-CZ" altLang="cs-CZ" sz="1600" dirty="0"/>
              <a:t> než kationt draslíku, potřebuje tedy ke svému průchodu kanál s </a:t>
            </a:r>
            <a:r>
              <a:rPr lang="cs-CZ" altLang="cs-CZ" sz="1600" u="sng" dirty="0"/>
              <a:t>větším</a:t>
            </a:r>
            <a:r>
              <a:rPr lang="cs-CZ" altLang="cs-CZ" sz="1600" dirty="0"/>
              <a:t> průměrem ústí, neboť jeho hydratační obal je větší.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1533525" y="2353502"/>
            <a:ext cx="7798595" cy="1530470"/>
            <a:chOff x="400050" y="4331006"/>
            <a:chExt cx="7798595" cy="153047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4331006"/>
              <a:ext cx="4295775" cy="153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5072857" y="4465209"/>
              <a:ext cx="3125788" cy="1262063"/>
              <a:chOff x="3316" y="3490"/>
              <a:chExt cx="1969" cy="795"/>
            </a:xfrm>
          </p:grpSpPr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3893" y="3684"/>
                <a:ext cx="1392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400" b="1" dirty="0" err="1">
                    <a:latin typeface="+mn-lt"/>
                  </a:rPr>
                  <a:t>Li</a:t>
                </a:r>
                <a:r>
                  <a:rPr lang="cs-CZ" altLang="cs-CZ" sz="1400" b="1" baseline="30000" dirty="0">
                    <a:latin typeface="+mn-lt"/>
                  </a:rPr>
                  <a:t>+</a:t>
                </a:r>
                <a:r>
                  <a:rPr lang="cs-CZ" altLang="cs-CZ" sz="1400" b="1" dirty="0">
                    <a:latin typeface="+mn-lt"/>
                  </a:rPr>
                  <a:t>   4	Cl</a:t>
                </a:r>
                <a:r>
                  <a:rPr lang="cs-CZ" altLang="cs-CZ" sz="1400" b="1" baseline="30000" dirty="0">
                    <a:latin typeface="+mn-lt"/>
                  </a:rPr>
                  <a:t>-  </a:t>
                </a:r>
                <a:r>
                  <a:rPr lang="cs-CZ" altLang="cs-CZ" sz="1400" b="1" baseline="300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cs-CZ" altLang="cs-CZ" sz="1400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400" b="1" dirty="0">
                    <a:latin typeface="+mn-lt"/>
                  </a:rPr>
                  <a:t>Na</a:t>
                </a:r>
                <a:r>
                  <a:rPr lang="cs-CZ" altLang="cs-CZ" sz="1400" b="1" baseline="30000" dirty="0">
                    <a:latin typeface="+mn-lt"/>
                  </a:rPr>
                  <a:t>+   </a:t>
                </a:r>
                <a:r>
                  <a:rPr lang="cs-CZ" altLang="cs-CZ" sz="1400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  <a:r>
                  <a:rPr lang="cs-CZ" altLang="cs-CZ" sz="1400" b="1" dirty="0">
                    <a:latin typeface="+mn-lt"/>
                  </a:rPr>
                  <a:t>	F</a:t>
                </a:r>
                <a:r>
                  <a:rPr lang="cs-CZ" altLang="cs-CZ" sz="1400" b="1" baseline="30000" dirty="0">
                    <a:latin typeface="+mn-lt"/>
                  </a:rPr>
                  <a:t>-     </a:t>
                </a:r>
                <a:r>
                  <a:rPr lang="cs-CZ" altLang="cs-CZ" sz="1400" b="1" dirty="0">
                    <a:latin typeface="+mn-lt"/>
                  </a:rPr>
                  <a:t>3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400" b="1" dirty="0">
                    <a:latin typeface="+mn-lt"/>
                  </a:rPr>
                  <a:t>K</a:t>
                </a:r>
                <a:r>
                  <a:rPr lang="cs-CZ" altLang="cs-CZ" sz="1400" b="1" baseline="30000" dirty="0">
                    <a:latin typeface="+mn-lt"/>
                  </a:rPr>
                  <a:t>+      </a:t>
                </a:r>
                <a:r>
                  <a:rPr lang="cs-CZ" altLang="cs-CZ" sz="1400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cs-CZ" altLang="cs-CZ" sz="1400" b="1" dirty="0">
                    <a:latin typeface="+mn-lt"/>
                  </a:rPr>
                  <a:t>	I</a:t>
                </a:r>
                <a:r>
                  <a:rPr lang="cs-CZ" altLang="cs-CZ" sz="1400" b="1" baseline="30000" dirty="0">
                    <a:latin typeface="+mn-lt"/>
                  </a:rPr>
                  <a:t>-      </a:t>
                </a:r>
                <a:r>
                  <a:rPr lang="cs-CZ" altLang="cs-CZ" sz="1400" b="1" dirty="0">
                    <a:latin typeface="+mn-lt"/>
                  </a:rPr>
                  <a:t>0,7</a:t>
                </a: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316" y="3490"/>
                <a:ext cx="196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1400" b="1" dirty="0">
                    <a:latin typeface="+mn-lt"/>
                  </a:rPr>
                  <a:t>Střední hydratační čísla některých iontů</a:t>
                </a:r>
              </a:p>
            </p:txBody>
          </p:sp>
        </p:grpSp>
      </p:grpSp>
      <p:cxnSp>
        <p:nvCxnSpPr>
          <p:cNvPr id="29" name="Přímá spojnice 28"/>
          <p:cNvCxnSpPr/>
          <p:nvPr/>
        </p:nvCxnSpPr>
        <p:spPr>
          <a:xfrm>
            <a:off x="455787" y="4760177"/>
            <a:ext cx="7215784" cy="117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586D35AF-4F3B-4530-A20D-8AFD0F01E449}"/>
              </a:ext>
            </a:extLst>
          </p:cNvPr>
          <p:cNvSpPr/>
          <p:nvPr/>
        </p:nvSpPr>
        <p:spPr>
          <a:xfrm>
            <a:off x="390526" y="4567958"/>
            <a:ext cx="918805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/>
          </a:p>
          <a:p>
            <a:r>
              <a:rPr lang="cs-CZ" sz="1600" b="1" dirty="0"/>
              <a:t>Iontový kanál má „nálevku“ pro dehydrataci iontu a uvnitř póru selektivní filtr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Zde </a:t>
            </a:r>
            <a:r>
              <a:rPr lang="cs-CZ" sz="1600" u="sng" dirty="0"/>
              <a:t>ionty ztratí většinu svého hydratačního obalu </a:t>
            </a:r>
            <a:r>
              <a:rPr lang="cs-CZ" sz="1600" dirty="0"/>
              <a:t>– průchod selektivním filtrem energeticky kompenzuje ztrátu molekul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 průchodu selektivním filtrem ion „cestuje“ dál díky elektrostatickým a difuzním silám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Selektivní pouze pro konkrétní kationt, nebo pro více kationtů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C00000"/>
                </a:solidFill>
              </a:rPr>
              <a:t>Selektivita kanálu je daná velikostí hydratačního obalu iontu a interakcí iontu s nabitými chemickými skupinami podjednotek kanálu uvnitř póru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191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6059277" y="1568720"/>
            <a:ext cx="57508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GLIE</a:t>
            </a:r>
          </a:p>
          <a:p>
            <a:pPr marL="0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Neurony a glie sdílejí mnoho charakteristik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= podpůrné buňky NS, regulují funkci neuronů a zajišťují homeostázu v prostředí</a:t>
            </a:r>
          </a:p>
          <a:p>
            <a:r>
              <a:rPr lang="cs-CZ" sz="2000" dirty="0">
                <a:sym typeface="Wingdings" panose="05000000000000000000" pitchFamily="2" charset="2"/>
              </a:rPr>
              <a:t>Mnoho typů glií zajištujících specifické funkce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5"/>
          <a:stretch/>
        </p:blipFill>
        <p:spPr>
          <a:xfrm>
            <a:off x="3696711" y="4428781"/>
            <a:ext cx="1289346" cy="23378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9" t="13560" b="13257"/>
          <a:stretch/>
        </p:blipFill>
        <p:spPr>
          <a:xfrm rot="14982078">
            <a:off x="9542120" y="4459840"/>
            <a:ext cx="1907252" cy="209726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320" y="1568720"/>
            <a:ext cx="55084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NEURONY</a:t>
            </a:r>
          </a:p>
          <a:p>
            <a:pPr marL="0" indent="0">
              <a:buNone/>
            </a:pPr>
            <a:r>
              <a:rPr lang="cs-CZ" sz="2000" dirty="0"/>
              <a:t>= buňky schopné rychle komunikovat s jinými buňkami na dlouhé vzdálenosti, </a:t>
            </a:r>
            <a:r>
              <a:rPr lang="cs-CZ" sz="2000" dirty="0">
                <a:sym typeface="Wingdings" panose="05000000000000000000" pitchFamily="2" charset="2"/>
              </a:rPr>
              <a:t>přenos a modifikace impulsů v nervovém systému</a:t>
            </a:r>
            <a:endParaRPr lang="cs-CZ" sz="2000" dirty="0"/>
          </a:p>
          <a:p>
            <a:r>
              <a:rPr lang="cs-CZ" sz="2000" dirty="0"/>
              <a:t>Morfologicky a molekulárně specializované</a:t>
            </a:r>
          </a:p>
          <a:p>
            <a:r>
              <a:rPr lang="cs-CZ" sz="2000" dirty="0"/>
              <a:t>Elektricky a chemicky excitabilní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21" y="4506962"/>
            <a:ext cx="2810571" cy="20060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457" r="4352" b="14039"/>
          <a:stretch/>
        </p:blipFill>
        <p:spPr>
          <a:xfrm rot="10800000">
            <a:off x="1890686" y="4428781"/>
            <a:ext cx="1670661" cy="23686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5367726-58AD-4614-8F19-AD5F70B88C60}"/>
              </a:ext>
            </a:extLst>
          </p:cNvPr>
          <p:cNvSpPr txBox="1">
            <a:spLocks/>
          </p:cNvSpPr>
          <p:nvPr/>
        </p:nvSpPr>
        <p:spPr>
          <a:xfrm>
            <a:off x="838200" y="4539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dirty="0"/>
              <a:t>Buňky nervového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1813020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271" y="898334"/>
            <a:ext cx="119637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/>
          </a:p>
          <a:p>
            <a:r>
              <a:rPr lang="cs-CZ" sz="1600" dirty="0"/>
              <a:t>Kinetické vlastnosti propustnosti pro ionty jsou vyjádřeny </a:t>
            </a:r>
            <a:r>
              <a:rPr lang="cs-CZ" sz="1600" b="1" dirty="0"/>
              <a:t>VODIVOSTÍ</a:t>
            </a:r>
            <a:r>
              <a:rPr lang="cs-CZ" sz="1600" dirty="0"/>
              <a:t> kanálu:</a:t>
            </a:r>
          </a:p>
          <a:p>
            <a:endParaRPr lang="cs-CZ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Dáno elektrochemickým potenciálem – elektrický potenciál napříč membránou a koncentrační gradient prostupujícího iontu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„</a:t>
            </a:r>
            <a:r>
              <a:rPr lang="cs-CZ" sz="1600" dirty="0" err="1"/>
              <a:t>Ohmic</a:t>
            </a:r>
            <a:r>
              <a:rPr lang="cs-CZ" sz="1600" dirty="0"/>
              <a:t> </a:t>
            </a:r>
            <a:r>
              <a:rPr lang="cs-CZ" sz="1600" dirty="0" err="1"/>
              <a:t>channels</a:t>
            </a:r>
            <a:r>
              <a:rPr lang="cs-CZ" sz="1600" dirty="0"/>
              <a:t>“ - proud iontů závisí má lineární závislost na elektrochemickém potenciálu a řídí se Ohmovým zákonem, vodivost je konstantní oběma směry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„</a:t>
            </a:r>
            <a:r>
              <a:rPr lang="cs-CZ" sz="1600" dirty="0" err="1"/>
              <a:t>Rectifier</a:t>
            </a:r>
            <a:r>
              <a:rPr lang="cs-CZ" sz="1600" dirty="0"/>
              <a:t> </a:t>
            </a:r>
            <a:r>
              <a:rPr lang="cs-CZ" sz="1600" dirty="0" err="1"/>
              <a:t>channels</a:t>
            </a:r>
            <a:r>
              <a:rPr lang="cs-CZ" sz="1600" dirty="0"/>
              <a:t>“ – vedou ionty preferenčně v určitém směru vzhledem k jejich konformaci nebo prostředí, vodivost je variabilní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11" y="4014278"/>
            <a:ext cx="7620000" cy="2843722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362075" y="2355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dirty="0"/>
              <a:t>Selektivita a vodivost iontových kanálů</a:t>
            </a:r>
          </a:p>
        </p:txBody>
      </p:sp>
    </p:spTree>
    <p:extLst>
      <p:ext uri="{BB962C8B-B14F-4D97-AF65-F5344CB8AC3E}">
        <p14:creationId xmlns:p14="http://schemas.microsoft.com/office/powerpoint/2010/main" val="2021319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2794" y="1155158"/>
            <a:ext cx="8594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Kanály mají dva hlavní stavy: </a:t>
            </a:r>
            <a:r>
              <a:rPr lang="cs-CZ" sz="1600" b="1" dirty="0"/>
              <a:t>OTEVŘENÝ A ZAVŘENÝ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Změna funkčního stavu kanálu je provázena změnou konformace – v části kanálu, celková změna, ucpání póru částicí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Zvýšení vodivosti pro iont - změna náboje uvnitř póru a změna permeability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b="1" dirty="0"/>
              <a:t>OTEVŘENÝ STAV = kanálem teče proud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charakterizován – dobou otevření (</a:t>
            </a:r>
            <a:r>
              <a:rPr lang="cs-CZ" sz="1600" dirty="0" err="1"/>
              <a:t>ms</a:t>
            </a:r>
            <a:r>
              <a:rPr lang="cs-CZ" sz="1600" dirty="0"/>
              <a:t>)</a:t>
            </a:r>
          </a:p>
          <a:p>
            <a:r>
              <a:rPr lang="cs-CZ" sz="1600" dirty="0"/>
              <a:t>                                  – vodivostí = </a:t>
            </a:r>
            <a:r>
              <a:rPr lang="cs-CZ" altLang="cs-CZ" sz="1600" dirty="0"/>
              <a:t>převrácená hodnota odporu: 1</a:t>
            </a:r>
            <a:r>
              <a:rPr lang="en-US" altLang="cs-CZ" sz="1600" dirty="0"/>
              <a:t>/R</a:t>
            </a:r>
            <a:endParaRPr lang="cs-CZ" altLang="cs-CZ" sz="1600" dirty="0"/>
          </a:p>
          <a:p>
            <a:endParaRPr lang="cs-CZ" altLang="cs-CZ" sz="1600" dirty="0"/>
          </a:p>
          <a:p>
            <a:r>
              <a:rPr lang="cs-CZ" altLang="cs-CZ" sz="1600" dirty="0"/>
              <a:t>Z otevřeného stavu může kanál vstoupit do </a:t>
            </a:r>
            <a:r>
              <a:rPr lang="cs-CZ" altLang="cs-CZ" sz="1600" b="1" dirty="0"/>
              <a:t>refrakterního stavu</a:t>
            </a:r>
            <a:r>
              <a:rPr lang="cs-CZ" altLang="cs-CZ" sz="1600" dirty="0"/>
              <a:t>, kdy jej nelze aktivovat = třetí stav 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9298874" y="1427967"/>
            <a:ext cx="2137973" cy="2281736"/>
            <a:chOff x="8656165" y="1195635"/>
            <a:chExt cx="2397208" cy="2558403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5425" y="2519664"/>
              <a:ext cx="1724025" cy="96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7"/>
            <a:stretch/>
          </p:blipFill>
          <p:spPr bwMode="auto">
            <a:xfrm>
              <a:off x="8656165" y="1195635"/>
              <a:ext cx="1321272" cy="114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06"/>
            <a:stretch/>
          </p:blipFill>
          <p:spPr bwMode="auto">
            <a:xfrm>
              <a:off x="9896476" y="1372508"/>
              <a:ext cx="1156897" cy="105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Přímá spojnice se šipkou 9"/>
            <p:cNvCxnSpPr/>
            <p:nvPr/>
          </p:nvCxnSpPr>
          <p:spPr>
            <a:xfrm>
              <a:off x="9505950" y="2209800"/>
              <a:ext cx="0" cy="476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10130227" y="2200275"/>
              <a:ext cx="0" cy="476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9025966" y="3443452"/>
              <a:ext cx="870509" cy="31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otevřený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10164847" y="3439862"/>
              <a:ext cx="764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zavřený</a:t>
              </a:r>
            </a:p>
          </p:txBody>
        </p:sp>
      </p:grpSp>
      <p:sp>
        <p:nvSpPr>
          <p:cNvPr id="18" name="Nadpis 1"/>
          <p:cNvSpPr txBox="1">
            <a:spLocks/>
          </p:cNvSpPr>
          <p:nvPr/>
        </p:nvSpPr>
        <p:spPr>
          <a:xfrm>
            <a:off x="1362075" y="2355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/>
              <a:t>Funkční stavy iontových kanálů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63371" y="404480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b="1" dirty="0"/>
              <a:t>Napětím řízené kanály </a:t>
            </a:r>
            <a:r>
              <a:rPr lang="cs-CZ" altLang="cs-CZ" sz="1600" dirty="0">
                <a:sym typeface="Wingdings" panose="05000000000000000000" pitchFamily="2" charset="2"/>
              </a:rPr>
              <a:t> </a:t>
            </a:r>
            <a:r>
              <a:rPr lang="cs-CZ" altLang="cs-CZ" sz="1600" b="1" dirty="0">
                <a:sym typeface="Wingdings" panose="05000000000000000000" pitchFamily="2" charset="2"/>
              </a:rPr>
              <a:t>INAKTIVACE</a:t>
            </a:r>
            <a:r>
              <a:rPr lang="cs-CZ" altLang="cs-CZ" sz="1600" dirty="0">
                <a:sym typeface="Wingdings" panose="05000000000000000000" pitchFamily="2" charset="2"/>
              </a:rPr>
              <a:t> - </a:t>
            </a:r>
            <a:r>
              <a:rPr lang="cs-CZ" altLang="cs-CZ" sz="1600" dirty="0"/>
              <a:t>kanál je uzavřený a nelze jej otevřít dalším posunem napětí do kladných hodnot, pro aktivaci je třeba opět nastolit klidový membránový potenciál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b="1" dirty="0"/>
              <a:t>Ligandem řízené kanály </a:t>
            </a:r>
            <a:r>
              <a:rPr lang="cs-CZ" altLang="cs-CZ" sz="1600" b="1" dirty="0">
                <a:sym typeface="Wingdings" panose="05000000000000000000" pitchFamily="2" charset="2"/>
              </a:rPr>
              <a:t> DESENZITIZACE – </a:t>
            </a:r>
            <a:r>
              <a:rPr lang="cs-CZ" altLang="cs-CZ" sz="1600" dirty="0">
                <a:sym typeface="Wingdings" panose="05000000000000000000" pitchFamily="2" charset="2"/>
              </a:rPr>
              <a:t>při dlouhodobé vazbě ligandu</a:t>
            </a:r>
            <a:endParaRPr lang="cs-CZ" altLang="cs-CZ" sz="1600" dirty="0"/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09" y="4311316"/>
            <a:ext cx="3800474" cy="15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1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D655C-134E-4425-BBBE-A190C831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Napětím řízené kanály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73A5BD-376C-42D9-886D-E9CE6A32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07" y="1922648"/>
            <a:ext cx="10515600" cy="4351338"/>
          </a:xfrm>
        </p:spPr>
        <p:txBody>
          <a:bodyPr/>
          <a:lstStyle/>
          <a:p>
            <a:r>
              <a:rPr lang="cs-CZ" sz="1600" dirty="0">
                <a:solidFill>
                  <a:srgbClr val="202122"/>
                </a:solidFill>
              </a:rPr>
              <a:t>Bývají specifické pro konkrétní iont - </a:t>
            </a:r>
            <a:r>
              <a:rPr lang="en-US" sz="1600" b="0" i="0" dirty="0">
                <a:solidFill>
                  <a:srgbClr val="202122"/>
                </a:solidFill>
                <a:effectLst/>
              </a:rPr>
              <a:t>Na</a:t>
            </a:r>
            <a:r>
              <a:rPr lang="en-US" sz="1600" b="0" i="0" baseline="30000" dirty="0">
                <a:solidFill>
                  <a:srgbClr val="202122"/>
                </a:solidFill>
                <a:effectLst/>
              </a:rPr>
              <a:t>+</a:t>
            </a:r>
            <a:r>
              <a:rPr lang="en-US" sz="1600" b="0" i="0" dirty="0">
                <a:solidFill>
                  <a:srgbClr val="202122"/>
                </a:solidFill>
                <a:effectLst/>
              </a:rPr>
              <a:t>, K</a:t>
            </a:r>
            <a:r>
              <a:rPr lang="en-US" sz="1600" b="0" i="0" baseline="30000" dirty="0">
                <a:solidFill>
                  <a:srgbClr val="202122"/>
                </a:solidFill>
                <a:effectLst/>
              </a:rPr>
              <a:t>+</a:t>
            </a:r>
            <a:r>
              <a:rPr lang="en-US" sz="1600" b="0" i="0" dirty="0">
                <a:solidFill>
                  <a:srgbClr val="202122"/>
                </a:solidFill>
                <a:effectLst/>
              </a:rPr>
              <a:t>, Ca</a:t>
            </a:r>
            <a:r>
              <a:rPr lang="en-US" sz="1600" b="0" i="0" baseline="30000" dirty="0">
                <a:solidFill>
                  <a:srgbClr val="202122"/>
                </a:solidFill>
                <a:effectLst/>
              </a:rPr>
              <a:t>2+</a:t>
            </a:r>
            <a:r>
              <a:rPr lang="en-US" sz="1600" b="0" i="0" dirty="0">
                <a:solidFill>
                  <a:srgbClr val="202122"/>
                </a:solidFill>
                <a:effectLst/>
              </a:rPr>
              <a:t> </a:t>
            </a:r>
            <a:endParaRPr lang="cs-CZ" sz="1600" b="0" i="0" dirty="0">
              <a:solidFill>
                <a:srgbClr val="202122"/>
              </a:solidFill>
              <a:effectLst/>
            </a:endParaRPr>
          </a:p>
          <a:p>
            <a:r>
              <a:rPr lang="cs-CZ" sz="1600" dirty="0">
                <a:solidFill>
                  <a:srgbClr val="202122"/>
                </a:solidFill>
              </a:rPr>
              <a:t>Funkčně sestávají ze tří oddílů: napěťový senzor, pór, a „branka“</a:t>
            </a:r>
          </a:p>
          <a:p>
            <a:r>
              <a:rPr lang="cs-CZ" sz="1600" b="0" i="0" dirty="0">
                <a:solidFill>
                  <a:srgbClr val="202122"/>
                </a:solidFill>
                <a:effectLst/>
              </a:rPr>
              <a:t>Samotný kanál tvoří 4 strukturní podjednotky</a:t>
            </a:r>
          </a:p>
          <a:p>
            <a:pPr>
              <a:buFontTx/>
              <a:buChar char="-"/>
            </a:pPr>
            <a:r>
              <a:rPr lang="cs-CZ" sz="1600" b="0" i="0" dirty="0">
                <a:solidFill>
                  <a:srgbClr val="202122"/>
                </a:solidFill>
                <a:effectLst/>
              </a:rPr>
              <a:t>každá podjednotka je tvořena 6 transmembránovými segmenty, S5-S6 tvoří pór a branku a S1-4 </a:t>
            </a:r>
            <a:r>
              <a:rPr lang="cs-CZ" sz="1600" dirty="0">
                <a:solidFill>
                  <a:srgbClr val="202122"/>
                </a:solidFill>
              </a:rPr>
              <a:t>napěťový senzor</a:t>
            </a:r>
          </a:p>
          <a:p>
            <a:r>
              <a:rPr lang="cs-CZ" sz="1600" b="0" i="0" dirty="0">
                <a:solidFill>
                  <a:srgbClr val="202122"/>
                </a:solidFill>
                <a:effectLst/>
              </a:rPr>
              <a:t>Depolarizace na membráně přímo způsobí změnu konformace ze zavřeného stavu na otevřený </a:t>
            </a:r>
            <a:r>
              <a:rPr lang="cs-CZ" sz="1600" b="0" i="0" dirty="0">
                <a:solidFill>
                  <a:srgbClr val="202122"/>
                </a:solidFill>
                <a:effectLst/>
                <a:sym typeface="Wingdings" panose="05000000000000000000" pitchFamily="2" charset="2"/>
              </a:rPr>
              <a:t> tok iontů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202122"/>
                </a:solidFill>
                <a:sym typeface="Wingdings" panose="05000000000000000000" pitchFamily="2" charset="2"/>
              </a:rPr>
              <a:t>     uzavření a dočasná inaktivace kanálu</a:t>
            </a:r>
          </a:p>
          <a:p>
            <a:endParaRPr lang="cs-CZ" sz="1600" b="0" i="0" dirty="0">
              <a:solidFill>
                <a:srgbClr val="202122"/>
              </a:solidFill>
              <a:effectLst/>
              <a:sym typeface="Wingdings" panose="05000000000000000000" pitchFamily="2" charset="2"/>
            </a:endParaRPr>
          </a:p>
          <a:p>
            <a:r>
              <a:rPr lang="cs-CZ" sz="1600" dirty="0">
                <a:solidFill>
                  <a:srgbClr val="202122"/>
                </a:solidFill>
                <a:sym typeface="Wingdings" panose="05000000000000000000" pitchFamily="2" charset="2"/>
              </a:rPr>
              <a:t>Různé dynamiky přechodů mezi stavy, zejména u </a:t>
            </a:r>
            <a:r>
              <a:rPr lang="en-US" sz="1600" b="0" i="0" dirty="0">
                <a:solidFill>
                  <a:srgbClr val="202122"/>
                </a:solidFill>
                <a:effectLst/>
              </a:rPr>
              <a:t>K</a:t>
            </a:r>
            <a:r>
              <a:rPr lang="en-US" sz="1600" b="0" i="0" baseline="30000" dirty="0">
                <a:solidFill>
                  <a:srgbClr val="202122"/>
                </a:solidFill>
                <a:effectLst/>
              </a:rPr>
              <a:t>+</a:t>
            </a:r>
            <a:r>
              <a:rPr lang="cs-CZ" sz="1600" b="0" i="0" baseline="30000" dirty="0">
                <a:solidFill>
                  <a:srgbClr val="202122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cs-CZ" sz="1600" baseline="30000" dirty="0">
                <a:solidFill>
                  <a:srgbClr val="202122"/>
                </a:solidFill>
              </a:rPr>
              <a:t>        </a:t>
            </a:r>
            <a:r>
              <a:rPr lang="cs-CZ" sz="1600" b="0" i="0" dirty="0">
                <a:solidFill>
                  <a:srgbClr val="202122"/>
                </a:solidFill>
                <a:effectLst/>
              </a:rPr>
              <a:t>kanálů</a:t>
            </a:r>
          </a:p>
          <a:p>
            <a:r>
              <a:rPr lang="cs-CZ" sz="1600" dirty="0">
                <a:solidFill>
                  <a:srgbClr val="202122"/>
                </a:solidFill>
              </a:rPr>
              <a:t>Tyto kanály nacházíme zejména na axonu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202122"/>
                </a:solidFill>
              </a:rPr>
              <a:t>      a presynaptické membráně </a:t>
            </a:r>
          </a:p>
          <a:p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F89D3F-74A0-4F34-B051-9896F1B6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796" r="4925" b="3694"/>
          <a:stretch/>
        </p:blipFill>
        <p:spPr>
          <a:xfrm>
            <a:off x="6994950" y="447907"/>
            <a:ext cx="4616303" cy="2361622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9673A414-B09D-488E-B81D-138D57E27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16" y="3928370"/>
            <a:ext cx="6809232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3BCFC-CAF9-4F35-9EB7-EB50C83F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52"/>
            <a:ext cx="10515600" cy="1325563"/>
          </a:xfrm>
        </p:spPr>
        <p:txBody>
          <a:bodyPr/>
          <a:lstStyle/>
          <a:p>
            <a:r>
              <a:rPr lang="cs-CZ" dirty="0"/>
              <a:t>Ligandem řízené kanály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064457-785D-4F91-B72D-CFFF50DE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511"/>
            <a:ext cx="10515600" cy="4659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/>
              <a:t>    = „</a:t>
            </a:r>
            <a:r>
              <a:rPr lang="cs-CZ" sz="1600" dirty="0" err="1"/>
              <a:t>ionotropní</a:t>
            </a:r>
            <a:r>
              <a:rPr lang="cs-CZ" sz="1600" dirty="0"/>
              <a:t> receptory“</a:t>
            </a:r>
          </a:p>
          <a:p>
            <a:r>
              <a:rPr lang="cs-CZ" sz="1600" dirty="0"/>
              <a:t>Jsou častěji propustné pro několik iontů najednou</a:t>
            </a:r>
          </a:p>
          <a:p>
            <a:r>
              <a:rPr lang="cs-CZ" sz="1600" dirty="0"/>
              <a:t>Jejich funkcí je konvertovat chemický signál </a:t>
            </a:r>
            <a:r>
              <a:rPr lang="cs-CZ" sz="1600" dirty="0" err="1"/>
              <a:t>neurotransmitteru</a:t>
            </a:r>
            <a:r>
              <a:rPr lang="cs-CZ" sz="1600" dirty="0"/>
              <a:t> opět na elektrický signál zprostředkovaný ionty</a:t>
            </a:r>
          </a:p>
          <a:p>
            <a:r>
              <a:rPr lang="cs-CZ" sz="1600" dirty="0"/>
              <a:t>Nachází se zejména na postsynaptické membráně</a:t>
            </a:r>
          </a:p>
          <a:p>
            <a:r>
              <a:rPr lang="cs-CZ" sz="1600" dirty="0"/>
              <a:t>Dva hlavní funkční oddíly: Extracelulární doména pro vazbu ligandu a samotný kanál</a:t>
            </a:r>
          </a:p>
          <a:p>
            <a:r>
              <a:rPr lang="cs-CZ" sz="1600" dirty="0"/>
              <a:t>Jejich funkce je běžně modulovaná alosterickými ligandy, blokátory, ionty..</a:t>
            </a:r>
          </a:p>
          <a:p>
            <a:endParaRPr lang="cs-CZ" sz="1600" dirty="0"/>
          </a:p>
          <a:p>
            <a:r>
              <a:rPr lang="cs-CZ" sz="1600" dirty="0"/>
              <a:t>Vazba ligandu způsobí změnu konformace a otevření </a:t>
            </a:r>
          </a:p>
          <a:p>
            <a:pPr marL="0" indent="0">
              <a:buNone/>
            </a:pPr>
            <a:r>
              <a:rPr lang="cs-CZ" sz="1600" dirty="0"/>
              <a:t>     kanálu</a:t>
            </a:r>
          </a:p>
          <a:p>
            <a:r>
              <a:rPr lang="cs-CZ" sz="1600" dirty="0"/>
              <a:t>Uzavření po difuzi ligandu ze synaptické štěrbiny (1ms)</a:t>
            </a:r>
          </a:p>
          <a:p>
            <a:r>
              <a:rPr lang="cs-CZ" sz="1600" dirty="0" err="1"/>
              <a:t>Desenzitizace</a:t>
            </a:r>
            <a:r>
              <a:rPr lang="cs-CZ" sz="1600" dirty="0"/>
              <a:t> v důsledku dlouhodobého vystavení </a:t>
            </a:r>
          </a:p>
          <a:p>
            <a:pPr marL="0" indent="0">
              <a:buNone/>
            </a:pPr>
            <a:r>
              <a:rPr lang="cs-CZ" sz="1600" dirty="0"/>
              <a:t>     ligandu</a:t>
            </a:r>
          </a:p>
          <a:p>
            <a:endParaRPr lang="cs-CZ" sz="1600" dirty="0"/>
          </a:p>
          <a:p>
            <a:r>
              <a:rPr lang="cs-CZ" sz="1600" dirty="0"/>
              <a:t>Různé kombinace ligandů a propuštěných iontů</a:t>
            </a:r>
          </a:p>
          <a:p>
            <a:endParaRPr lang="cs-CZ" sz="16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08C389-E9F8-4178-9C7E-F83061520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44412"/>
            <a:ext cx="6007024" cy="31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0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72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528" y="0"/>
              <a:ext cx="9445472" cy="6858000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0719" b="3951"/>
          <a:stretch/>
        </p:blipFill>
        <p:spPr>
          <a:xfrm rot="6229839">
            <a:off x="202990" y="773519"/>
            <a:ext cx="4978134" cy="431930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0" y="1219202"/>
            <a:ext cx="12192000" cy="1863968"/>
          </a:xfrm>
          <a:prstGeom prst="rect">
            <a:avLst/>
          </a:prstGeom>
          <a:gradFill>
            <a:gsLst>
              <a:gs pos="0">
                <a:srgbClr val="FF0547"/>
              </a:gs>
              <a:gs pos="74000">
                <a:srgbClr val="FF0547">
                  <a:alpha val="74000"/>
                </a:srgbClr>
              </a:gs>
              <a:gs pos="83000">
                <a:srgbClr val="FF0547">
                  <a:alpha val="63000"/>
                </a:srgbClr>
              </a:gs>
              <a:gs pos="100000">
                <a:srgbClr val="FF0547">
                  <a:alpha val="52000"/>
                </a:srgb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6000" b="1" dirty="0">
                <a:solidFill>
                  <a:schemeClr val="bg1"/>
                </a:solidFill>
              </a:rPr>
              <a:t>GLIOVÉ BUŇKY</a:t>
            </a:r>
          </a:p>
        </p:txBody>
      </p:sp>
    </p:spTree>
    <p:extLst>
      <p:ext uri="{BB962C8B-B14F-4D97-AF65-F5344CB8AC3E}">
        <p14:creationId xmlns:p14="http://schemas.microsoft.com/office/powerpoint/2010/main" val="1711259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GLIOVÉ BUŇKY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663" y="1818525"/>
            <a:ext cx="5739108" cy="265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= podpůrné buňky NS </a:t>
            </a:r>
          </a:p>
          <a:p>
            <a:r>
              <a:rPr lang="cs-CZ" sz="2000" dirty="0"/>
              <a:t>Fyziologicky zásadní pro správné fungování neuronů</a:t>
            </a:r>
          </a:p>
          <a:p>
            <a:r>
              <a:rPr lang="cs-CZ" sz="2000" dirty="0"/>
              <a:t>V CNS množstvím vysoce převyšují množství nervových buněk</a:t>
            </a:r>
          </a:p>
          <a:p>
            <a:r>
              <a:rPr lang="cs-CZ" sz="2000" dirty="0"/>
              <a:t>Těsně obklopují </a:t>
            </a:r>
            <a:r>
              <a:rPr lang="cs-CZ" sz="2000" dirty="0" err="1"/>
              <a:t>neuronální</a:t>
            </a:r>
            <a:r>
              <a:rPr lang="cs-CZ" sz="2000" dirty="0"/>
              <a:t> těla, axony, dendrity</a:t>
            </a:r>
          </a:p>
          <a:p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6D21D6-6F66-4E24-B423-66D776D6CCEB}"/>
              </a:ext>
            </a:extLst>
          </p:cNvPr>
          <p:cNvSpPr txBox="1"/>
          <p:nvPr/>
        </p:nvSpPr>
        <p:spPr>
          <a:xfrm>
            <a:off x="296663" y="4603961"/>
            <a:ext cx="10099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Dvě hlavní třídy: MIKROGLIE (20%) </a:t>
            </a:r>
          </a:p>
          <a:p>
            <a:pPr marL="0" indent="0">
              <a:buNone/>
            </a:pPr>
            <a:r>
              <a:rPr lang="cs-CZ" sz="2000" dirty="0"/>
              <a:t>                              MAKROGLIE (80%) – Astrocyty,  </a:t>
            </a:r>
            <a:r>
              <a:rPr lang="cs-CZ" sz="2000" dirty="0" err="1"/>
              <a:t>oligodendrocyty</a:t>
            </a:r>
            <a:r>
              <a:rPr lang="cs-CZ" sz="2000" dirty="0"/>
              <a:t>, </a:t>
            </a:r>
            <a:r>
              <a:rPr lang="cs-CZ" sz="2000" dirty="0" err="1"/>
              <a:t>Schwannovy</a:t>
            </a:r>
            <a:r>
              <a:rPr lang="cs-CZ" sz="2000" dirty="0"/>
              <a:t> buňky </a:t>
            </a:r>
          </a:p>
        </p:txBody>
      </p:sp>
    </p:spTree>
    <p:extLst>
      <p:ext uri="{BB962C8B-B14F-4D97-AF65-F5344CB8AC3E}">
        <p14:creationId xmlns:p14="http://schemas.microsoft.com/office/powerpoint/2010/main" val="3631322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10CBA8B-635E-4958-BA49-0D80FF9D1D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Myelinizační</a:t>
            </a:r>
            <a:r>
              <a:rPr lang="cs-CZ" dirty="0"/>
              <a:t> glie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2FDB229-447B-4126-86BF-5FC3D4D1025B}"/>
              </a:ext>
            </a:extLst>
          </p:cNvPr>
          <p:cNvSpPr txBox="1"/>
          <p:nvPr/>
        </p:nvSpPr>
        <p:spPr>
          <a:xfrm>
            <a:off x="204186" y="1196021"/>
            <a:ext cx="115906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= </a:t>
            </a:r>
            <a:r>
              <a:rPr lang="cs-CZ" sz="1600" dirty="0" err="1"/>
              <a:t>Oligodendrocyty</a:t>
            </a:r>
            <a:r>
              <a:rPr lang="cs-CZ" sz="1600" dirty="0"/>
              <a:t> a </a:t>
            </a:r>
            <a:r>
              <a:rPr lang="cs-CZ" sz="1600" dirty="0" err="1"/>
              <a:t>Schwannovy</a:t>
            </a:r>
            <a:r>
              <a:rPr lang="cs-CZ" sz="1600" dirty="0"/>
              <a:t> buňky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Malé buňky s poměrně málo výběžky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Oba typy buněk tvoří </a:t>
            </a:r>
            <a:r>
              <a:rPr lang="cs-CZ" sz="1600" b="1" dirty="0"/>
              <a:t>myelinovou pochvu – </a:t>
            </a:r>
            <a:r>
              <a:rPr lang="cs-CZ" sz="1600" dirty="0"/>
              <a:t>obal izolující axon neuronu</a:t>
            </a:r>
            <a:r>
              <a:rPr lang="cs-CZ" sz="1600" b="1" dirty="0"/>
              <a:t> </a:t>
            </a:r>
            <a:r>
              <a:rPr lang="cs-CZ" sz="1600" dirty="0"/>
              <a:t>pro jeho lepší elektrické vlastnosti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Obtáčení axonu svými výběžky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Myelinová izolace je periodicky přerušena – rozdělení </a:t>
            </a:r>
            <a:r>
              <a:rPr lang="cs-CZ" sz="1600" dirty="0" err="1"/>
              <a:t>myelinace</a:t>
            </a:r>
            <a:r>
              <a:rPr lang="cs-CZ" sz="1600" dirty="0"/>
              <a:t> na segmenty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Mezi segmenty jsou Ranvierovy zářezy – široké asi </a:t>
            </a:r>
            <a:r>
              <a:rPr lang="en-US" sz="1600" dirty="0"/>
              <a:t>1 µm</a:t>
            </a:r>
            <a:r>
              <a:rPr lang="cs-CZ" sz="1600" dirty="0"/>
              <a:t>, kde je axon odhalen extracelulárnímu prostředí                           					 -zde jsou na axonu přítomny napěťově závislé iontové kanály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3DCC43-A3AF-4A38-95B0-BEF1F9FC38E6}"/>
              </a:ext>
            </a:extLst>
          </p:cNvPr>
          <p:cNvSpPr txBox="1"/>
          <p:nvPr/>
        </p:nvSpPr>
        <p:spPr>
          <a:xfrm>
            <a:off x="5300417" y="3073786"/>
            <a:ext cx="48677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OLIGODENDROCYTY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Centrální nervový systém – mozek a mícha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Jedna buňka obaluje mnoho segmentů na 1-30 axonech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0F2D954-ABD2-4A20-A47F-7201FC05AD03}"/>
              </a:ext>
            </a:extLst>
          </p:cNvPr>
          <p:cNvSpPr txBox="1"/>
          <p:nvPr/>
        </p:nvSpPr>
        <p:spPr>
          <a:xfrm>
            <a:off x="432675" y="3069319"/>
            <a:ext cx="4867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SCHWANNOVY BUŇKY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Periferní nervový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Jedna buňka obaluje pouze jeden segment na jednom axonu</a:t>
            </a:r>
          </a:p>
        </p:txBody>
      </p:sp>
      <p:pic>
        <p:nvPicPr>
          <p:cNvPr id="15" name="Obrázek 14" descr="Obsah obrázku text, mapa&#10;&#10;Popis byl vytvořen automaticky">
            <a:extLst>
              <a:ext uri="{FF2B5EF4-FFF2-40B4-BE49-F238E27FC236}">
                <a16:creationId xmlns:a16="http://schemas.microsoft.com/office/drawing/2014/main" id="{98C35274-E75C-42D1-B075-C01EE483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22265" r="7735" b="45777"/>
          <a:stretch/>
        </p:blipFill>
        <p:spPr>
          <a:xfrm>
            <a:off x="204186" y="4292147"/>
            <a:ext cx="6517627" cy="1811984"/>
          </a:xfrm>
          <a:prstGeom prst="rect">
            <a:avLst/>
          </a:prstGeom>
        </p:spPr>
      </p:pic>
      <p:pic>
        <p:nvPicPr>
          <p:cNvPr id="17" name="Obrázek 16" descr="Obsah obrázku text, mapa&#10;&#10;Popis byl vytvořen automaticky">
            <a:extLst>
              <a:ext uri="{FF2B5EF4-FFF2-40B4-BE49-F238E27FC236}">
                <a16:creationId xmlns:a16="http://schemas.microsoft.com/office/drawing/2014/main" id="{7471A3B2-4994-4093-B3F8-630794228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57352" r="20858" b="11845"/>
          <a:stretch/>
        </p:blipFill>
        <p:spPr>
          <a:xfrm>
            <a:off x="6740958" y="4200944"/>
            <a:ext cx="4867743" cy="1538585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1111181-9A94-4D51-9669-056E90446493}"/>
              </a:ext>
            </a:extLst>
          </p:cNvPr>
          <p:cNvSpPr txBox="1"/>
          <p:nvPr/>
        </p:nvSpPr>
        <p:spPr>
          <a:xfrm>
            <a:off x="262368" y="6296976"/>
            <a:ext cx="11837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Poruchy </a:t>
            </a:r>
            <a:r>
              <a:rPr lang="cs-CZ" sz="1600" dirty="0" err="1"/>
              <a:t>myelinace</a:t>
            </a:r>
            <a:r>
              <a:rPr lang="cs-CZ" sz="1600" dirty="0"/>
              <a:t> jsou příčinou některých závažných onemocnění NS – roztroušená skleróza, myelitidy – zejména optického nervu a míchy </a:t>
            </a:r>
          </a:p>
        </p:txBody>
      </p:sp>
    </p:spTree>
    <p:extLst>
      <p:ext uri="{BB962C8B-B14F-4D97-AF65-F5344CB8AC3E}">
        <p14:creationId xmlns:p14="http://schemas.microsoft.com/office/powerpoint/2010/main" val="2053802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34C3FCE-D678-4BD4-989F-01F8AF07F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Astrocyty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F2CB45-4568-468B-83A5-93581DFFFCA6}"/>
              </a:ext>
            </a:extLst>
          </p:cNvPr>
          <p:cNvSpPr txBox="1"/>
          <p:nvPr/>
        </p:nvSpPr>
        <p:spPr>
          <a:xfrm>
            <a:off x="268550" y="1318022"/>
            <a:ext cx="740175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Nejpočetnější glie v mozku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Vyplňují většinu místa mezi neurony – extracelulární prostory v mozku jsou pouze asi </a:t>
            </a:r>
            <a:r>
              <a:rPr lang="en-US" sz="1600" dirty="0"/>
              <a:t>20 nm</a:t>
            </a:r>
            <a:r>
              <a:rPr lang="cs-CZ" sz="1600" dirty="0"/>
              <a:t> široké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Morfologie: hvězdicovité tělo a početné výběžky s rozšířeným úsekem na konci = „panožky“, kterými kontaktují krevní kapiláry v mozku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dirty="0"/>
              <a:t>Funkce: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Díky vyplnění prostoru mezi neurony od sebe izolují synapse a funkční skupiny neuronů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Regulace chemického složení extracelulárního prostoru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Vysoká propustnost pro K+  - </a:t>
            </a:r>
            <a:r>
              <a:rPr lang="cs-CZ" sz="1600" dirty="0" err="1"/>
              <a:t>buffering</a:t>
            </a:r>
            <a:r>
              <a:rPr lang="cs-CZ" sz="1600" dirty="0"/>
              <a:t> a regulace koncentrace extracelulárního K+</a:t>
            </a:r>
          </a:p>
          <a:p>
            <a:r>
              <a:rPr lang="cs-CZ" sz="1600" dirty="0"/>
              <a:t>- neurony při akčním potenciálu vylučují draslík, astrocyty udržují jeho konstantní hladinu v prostředí a tím umožnují opakované impulsy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Aktivní odčerpání </a:t>
            </a:r>
            <a:r>
              <a:rPr lang="cs-CZ" sz="1600" dirty="0" err="1"/>
              <a:t>neuropřenašečů</a:t>
            </a:r>
            <a:r>
              <a:rPr lang="cs-CZ" sz="1600" dirty="0"/>
              <a:t> ze synaptické štěrbiny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Vylučování růstových faktorů pro neurony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Podílí se na hematoencefalické bariéře – látky z krve přestupují do CNS nejprve přes astrocyty – přísná regulace, co projde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Zásobárna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BF4F57A-130A-4A6D-BC0F-981D30C5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63" y="2598594"/>
            <a:ext cx="2996794" cy="260627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3726A0-B7F4-4DB4-8F88-47F3F914F1D4}"/>
              </a:ext>
            </a:extLst>
          </p:cNvPr>
          <p:cNvSpPr txBox="1"/>
          <p:nvPr/>
        </p:nvSpPr>
        <p:spPr>
          <a:xfrm>
            <a:off x="8525565" y="5136235"/>
            <a:ext cx="32825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When [K]o increases, K enters the astrocyte through the potassium channels, causing the astrocyte membrane to depolarize. The entry of K increases the internal potassium concentration, [K]</a:t>
            </a:r>
            <a:r>
              <a:rPr lang="en-US" sz="1100" dirty="0" err="1"/>
              <a:t>i</a:t>
            </a:r>
            <a:r>
              <a:rPr lang="en-US" sz="1100" dirty="0"/>
              <a:t>, which is believed to be dissipated over a large area by the extensive network of astrocytic processes. This mechanism for the regulation of [K]o by astrocytes is called potassium spatial </a:t>
            </a:r>
            <a:r>
              <a:rPr lang="en-US" sz="1100" dirty="0" err="1"/>
              <a:t>bufferin</a:t>
            </a:r>
            <a:r>
              <a:rPr lang="cs-CZ" sz="1100" dirty="0"/>
              <a:t>g.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3FBB076-B29F-42A5-A326-49DBE0ACA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0719" b="3951"/>
          <a:stretch/>
        </p:blipFill>
        <p:spPr>
          <a:xfrm>
            <a:off x="9096502" y="365125"/>
            <a:ext cx="2140715" cy="18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41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68A8D93-68B2-4F12-8055-2725294F17AE}"/>
              </a:ext>
            </a:extLst>
          </p:cNvPr>
          <p:cNvSpPr txBox="1"/>
          <p:nvPr/>
        </p:nvSpPr>
        <p:spPr>
          <a:xfrm>
            <a:off x="325513" y="1636222"/>
            <a:ext cx="97328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Pochází z buněk kostní dřeně – jiná vývojová linie než zbytek gliových buněk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po celý život přítomny v celém mozku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Imunitní funkce:</a:t>
            </a:r>
          </a:p>
          <a:p>
            <a:pPr marL="342900" indent="-342900">
              <a:buAutoNum type="arabicParenR"/>
            </a:pPr>
            <a:r>
              <a:rPr lang="cs-CZ" dirty="0"/>
              <a:t>Zachytávají cizorodé částice (antigeny) a prezentují je samotným buňkám imunitního systému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atraktují</a:t>
            </a:r>
            <a:r>
              <a:rPr lang="cs-CZ" dirty="0">
                <a:sym typeface="Wingdings" panose="05000000000000000000" pitchFamily="2" charset="2"/>
              </a:rPr>
              <a:t> tyto buňky do místa infekce či zánětu</a:t>
            </a:r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Samy vylučují látky podílející se na zánětu</a:t>
            </a:r>
          </a:p>
          <a:p>
            <a:pPr marL="342900" indent="-342900">
              <a:buAutoNum type="arabicParenR"/>
            </a:pPr>
            <a:r>
              <a:rPr lang="cs-CZ" dirty="0"/>
              <a:t>Mohou změnit svou morfologii a stát se makrofágy = pohlcující buňky, které čistí buněčné </a:t>
            </a:r>
            <a:r>
              <a:rPr lang="cs-CZ" dirty="0" err="1"/>
              <a:t>debris</a:t>
            </a:r>
            <a:r>
              <a:rPr lang="cs-CZ" dirty="0"/>
              <a:t> např po infarktu, zranění, při neurodegenerativních chorobách</a:t>
            </a:r>
          </a:p>
          <a:p>
            <a:pPr marL="342900" indent="-342900">
              <a:buAutoNum type="arabicParenR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cs-CZ" dirty="0" err="1"/>
              <a:t>synaptic</a:t>
            </a:r>
            <a:r>
              <a:rPr lang="cs-CZ" dirty="0"/>
              <a:t> </a:t>
            </a:r>
            <a:r>
              <a:rPr lang="cs-CZ" dirty="0" err="1"/>
              <a:t>pruning</a:t>
            </a:r>
            <a:r>
              <a:rPr lang="cs-CZ" dirty="0"/>
              <a:t>“ – řízené pohlcování nepotřebných synapsí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r>
              <a:rPr lang="cs-CZ" dirty="0"/>
              <a:t>Účast na autoimunitních poruchách NS – tenká hranice mezi fyziologickou a patofyziologickou funkcí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52A134E-6937-4642-8DCF-15569C48476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Mikroglie</a:t>
            </a:r>
          </a:p>
        </p:txBody>
      </p:sp>
      <p:pic>
        <p:nvPicPr>
          <p:cNvPr id="8" name="Obrázek 7" descr="Obsah obrázku strom&#10;&#10;Popis byl vytvořen automaticky">
            <a:extLst>
              <a:ext uri="{FF2B5EF4-FFF2-40B4-BE49-F238E27FC236}">
                <a16:creationId xmlns:a16="http://schemas.microsoft.com/office/drawing/2014/main" id="{B3E191EA-B889-41D2-91D1-F77E5163B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381">
            <a:off x="9526523" y="4140526"/>
            <a:ext cx="2359157" cy="2420117"/>
          </a:xfrm>
          <a:prstGeom prst="rect">
            <a:avLst/>
          </a:prstGeom>
        </p:spPr>
      </p:pic>
      <p:pic>
        <p:nvPicPr>
          <p:cNvPr id="10" name="Obrázek 9" descr="Obsah obrázku ohňostroje, zelená, velké, skupina&#10;&#10;Popis byl vytvořen automaticky">
            <a:extLst>
              <a:ext uri="{FF2B5EF4-FFF2-40B4-BE49-F238E27FC236}">
                <a16:creationId xmlns:a16="http://schemas.microsoft.com/office/drawing/2014/main" id="{45A7D311-936B-412D-AA30-260FAAE67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057" y="88776"/>
            <a:ext cx="2472430" cy="24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743"/>
          <a:stretch/>
        </p:blipFill>
        <p:spPr>
          <a:xfrm rot="16200000">
            <a:off x="2654968" y="-2671010"/>
            <a:ext cx="6882063" cy="121920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1219202"/>
            <a:ext cx="12192000" cy="1863968"/>
          </a:xfrm>
          <a:prstGeom prst="rect">
            <a:avLst/>
          </a:prstGeom>
          <a:gradFill>
            <a:gsLst>
              <a:gs pos="0">
                <a:srgbClr val="FF0547"/>
              </a:gs>
              <a:gs pos="74000">
                <a:srgbClr val="FF0547">
                  <a:alpha val="74000"/>
                </a:srgbClr>
              </a:gs>
              <a:gs pos="83000">
                <a:srgbClr val="FF0547">
                  <a:alpha val="63000"/>
                </a:srgbClr>
              </a:gs>
              <a:gs pos="100000">
                <a:srgbClr val="FF0547">
                  <a:alpha val="52000"/>
                </a:srgb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6000" b="1" dirty="0">
                <a:solidFill>
                  <a:schemeClr val="bg1"/>
                </a:solidFill>
              </a:rPr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3307324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370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95228E0-92F5-4A93-848A-BE179325BD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Rekapitulace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B6FFE4-DEDB-482B-B5B9-290C2DE4EF93}"/>
              </a:ext>
            </a:extLst>
          </p:cNvPr>
          <p:cNvSpPr txBox="1"/>
          <p:nvPr/>
        </p:nvSpPr>
        <p:spPr>
          <a:xfrm>
            <a:off x="325513" y="1636222"/>
            <a:ext cx="49922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NEURON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Morfologie</a:t>
            </a:r>
            <a:r>
              <a:rPr lang="cs-CZ" dirty="0"/>
              <a:t> a klasifikace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Organely – </a:t>
            </a:r>
            <a:r>
              <a:rPr lang="cs-CZ" dirty="0">
                <a:solidFill>
                  <a:srgbClr val="FF0000"/>
                </a:solidFill>
              </a:rPr>
              <a:t>ER a četné mitochondrie</a:t>
            </a:r>
            <a:r>
              <a:rPr lang="cs-CZ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F0000"/>
                </a:solidFill>
              </a:rPr>
              <a:t>Axonální</a:t>
            </a:r>
            <a:r>
              <a:rPr lang="cs-CZ" dirty="0">
                <a:solidFill>
                  <a:srgbClr val="FF0000"/>
                </a:solidFill>
              </a:rPr>
              <a:t> transport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Transport přes membránu</a:t>
            </a:r>
          </a:p>
          <a:p>
            <a:endParaRPr lang="cs-CZ" dirty="0"/>
          </a:p>
          <a:p>
            <a:r>
              <a:rPr lang="cs-CZ" dirty="0"/>
              <a:t>DĚJE NA MEMBRÁNĚ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Klidový membránový potenciál 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F0000"/>
                </a:solidFill>
              </a:rPr>
              <a:t>Nernstova</a:t>
            </a:r>
            <a:r>
              <a:rPr lang="cs-CZ" dirty="0">
                <a:solidFill>
                  <a:srgbClr val="FF0000"/>
                </a:solidFill>
              </a:rPr>
              <a:t> rovnice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Na+/K+ </a:t>
            </a:r>
            <a:r>
              <a:rPr lang="cs-CZ" dirty="0" err="1">
                <a:solidFill>
                  <a:srgbClr val="FF0000"/>
                </a:solidFill>
              </a:rPr>
              <a:t>ATPáza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IONTOVÉ KANÁLY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selektivita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vodivost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funkční stavy kanálů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F0000"/>
                </a:solidFill>
              </a:rPr>
              <a:t>Gating</a:t>
            </a:r>
            <a:r>
              <a:rPr lang="cs-CZ" dirty="0">
                <a:solidFill>
                  <a:srgbClr val="FF0000"/>
                </a:solidFill>
              </a:rPr>
              <a:t> – </a:t>
            </a:r>
            <a:r>
              <a:rPr lang="cs-CZ" dirty="0" err="1">
                <a:solidFill>
                  <a:srgbClr val="FF0000"/>
                </a:solidFill>
              </a:rPr>
              <a:t>napětově</a:t>
            </a:r>
            <a:r>
              <a:rPr lang="cs-CZ" dirty="0">
                <a:solidFill>
                  <a:srgbClr val="FF0000"/>
                </a:solidFill>
              </a:rPr>
              <a:t> a ligandem řízené kanály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336D41-D270-440F-B310-6C2511680E63}"/>
              </a:ext>
            </a:extLst>
          </p:cNvPr>
          <p:cNvSpPr txBox="1"/>
          <p:nvPr/>
        </p:nvSpPr>
        <p:spPr>
          <a:xfrm>
            <a:off x="5902169" y="1649310"/>
            <a:ext cx="49922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GLIE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FF0000"/>
                </a:solidFill>
              </a:rPr>
              <a:t>Myelinizační</a:t>
            </a:r>
            <a:r>
              <a:rPr lang="cs-CZ" dirty="0">
                <a:solidFill>
                  <a:srgbClr val="FF0000"/>
                </a:solidFill>
              </a:rPr>
              <a:t> glie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Astrocyty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Mikroglie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815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8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FD8B6-F0A1-464D-9A25-1A4C6FAF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Neuron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90DAA-1743-450F-9041-7062789F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jednotka nervového systému</a:t>
            </a:r>
          </a:p>
          <a:p>
            <a:endParaRPr lang="cs-CZ" dirty="0"/>
          </a:p>
          <a:p>
            <a:r>
              <a:rPr lang="cs-CZ" dirty="0"/>
              <a:t>Spojují se v nervové okruhy</a:t>
            </a:r>
          </a:p>
          <a:p>
            <a:endParaRPr lang="cs-CZ" dirty="0"/>
          </a:p>
          <a:p>
            <a:r>
              <a:rPr lang="cs-CZ" sz="2800" b="1" dirty="0"/>
              <a:t>Excitabilní</a:t>
            </a:r>
            <a:r>
              <a:rPr lang="cs-CZ" sz="2800" dirty="0"/>
              <a:t> díky specifickým proteinům na membráně – redistribuce náboje neseného anorganickými ionty vede ke </a:t>
            </a:r>
            <a:r>
              <a:rPr lang="cs-CZ" sz="2800" b="1" dirty="0"/>
              <a:t>změně napětí </a:t>
            </a:r>
            <a:r>
              <a:rPr lang="cs-CZ" sz="2800" dirty="0"/>
              <a:t>a vzniku impulsu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366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5" y="849978"/>
            <a:ext cx="2318381" cy="5895720"/>
          </a:xfrm>
        </p:spPr>
      </p:pic>
      <p:grpSp>
        <p:nvGrpSpPr>
          <p:cNvPr id="14" name="Skupina 13"/>
          <p:cNvGrpSpPr/>
          <p:nvPr/>
        </p:nvGrpSpPr>
        <p:grpSpPr>
          <a:xfrm>
            <a:off x="460828" y="376556"/>
            <a:ext cx="2330657" cy="3568803"/>
            <a:chOff x="2905862" y="158693"/>
            <a:chExt cx="2467817" cy="3778829"/>
          </a:xfrm>
        </p:grpSpPr>
        <p:sp>
          <p:nvSpPr>
            <p:cNvPr id="11" name="Ovál 10"/>
            <p:cNvSpPr/>
            <p:nvPr/>
          </p:nvSpPr>
          <p:spPr>
            <a:xfrm>
              <a:off x="2905862" y="158693"/>
              <a:ext cx="2221420" cy="2303349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4424602" y="2712638"/>
              <a:ext cx="949077" cy="98408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2954428" y="2953441"/>
              <a:ext cx="949077" cy="98408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Ovál 14"/>
          <p:cNvSpPr/>
          <p:nvPr/>
        </p:nvSpPr>
        <p:spPr>
          <a:xfrm>
            <a:off x="833943" y="2352202"/>
            <a:ext cx="1427373" cy="148001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830990" y="3520104"/>
            <a:ext cx="1236015" cy="15859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460828" y="4930705"/>
            <a:ext cx="2364248" cy="96963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9"/>
          <a:stretch/>
        </p:blipFill>
        <p:spPr>
          <a:xfrm>
            <a:off x="6908862" y="1840749"/>
            <a:ext cx="4680015" cy="349169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2802011" y="1106033"/>
            <a:ext cx="304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Dendrity – velká plocha pro příjem signálu, četné, variabilní tloušťka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825076" y="2326123"/>
            <a:ext cx="3046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Soma</a:t>
            </a:r>
            <a:r>
              <a:rPr lang="cs-CZ" sz="1600" dirty="0"/>
              <a:t> (perikaryon)</a:t>
            </a:r>
          </a:p>
          <a:p>
            <a:r>
              <a:rPr lang="cs-CZ" sz="1600" dirty="0"/>
              <a:t>+</a:t>
            </a:r>
          </a:p>
          <a:p>
            <a:r>
              <a:rPr lang="cs-CZ" sz="1600" dirty="0" err="1"/>
              <a:t>Axonální</a:t>
            </a:r>
            <a:r>
              <a:rPr lang="cs-CZ" sz="1600" dirty="0"/>
              <a:t> hrbolek a iniciální segment – integrace signálů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837738" y="3832220"/>
            <a:ext cx="304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Axon – vedení signálu, neuron má jediný axon uniformní tloušťky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870943" y="5123135"/>
            <a:ext cx="443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Axonální</a:t>
            </a:r>
            <a:r>
              <a:rPr lang="cs-CZ" sz="1600" dirty="0"/>
              <a:t> terminály, synapse –výlev </a:t>
            </a:r>
            <a:r>
              <a:rPr lang="cs-CZ" sz="1600" dirty="0" err="1"/>
              <a:t>neuropřenašeče</a:t>
            </a:r>
            <a:r>
              <a:rPr lang="cs-CZ" sz="1600" dirty="0"/>
              <a:t> a přenos signálu na postsynaptické buňky</a:t>
            </a:r>
          </a:p>
        </p:txBody>
      </p:sp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1403023" y="88942"/>
            <a:ext cx="10515600" cy="1325563"/>
          </a:xfrm>
        </p:spPr>
        <p:txBody>
          <a:bodyPr/>
          <a:lstStyle/>
          <a:p>
            <a:pPr algn="r"/>
            <a:r>
              <a:rPr lang="cs-CZ" dirty="0"/>
              <a:t>Morfologie neuronu</a:t>
            </a:r>
          </a:p>
        </p:txBody>
      </p:sp>
    </p:spTree>
    <p:extLst>
      <p:ext uri="{BB962C8B-B14F-4D97-AF65-F5344CB8AC3E}">
        <p14:creationId xmlns:p14="http://schemas.microsoft.com/office/powerpoint/2010/main" val="10257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92" y="2100401"/>
            <a:ext cx="5152008" cy="460378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95015" y="1306900"/>
            <a:ext cx="7884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Synapse je kontakt dvou neuronů – přenos signálu = synaptický přenos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Presynaptický neuron – </a:t>
            </a:r>
            <a:r>
              <a:rPr lang="cs-CZ" dirty="0" err="1"/>
              <a:t>axonální</a:t>
            </a:r>
            <a:r>
              <a:rPr lang="cs-CZ" dirty="0"/>
              <a:t> zakončení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Synaptická štěrbina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Postsynaptický neuron – synapse se může nacházet na dendritu a </a:t>
            </a:r>
            <a:r>
              <a:rPr lang="cs-CZ" dirty="0" err="1"/>
              <a:t>soma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Na synapsi se elektrický signál mění na chemický (</a:t>
            </a:r>
            <a:r>
              <a:rPr lang="cs-CZ" dirty="0" err="1"/>
              <a:t>neuropřenašeč</a:t>
            </a:r>
            <a:r>
              <a:rPr lang="cs-CZ" dirty="0"/>
              <a:t>) a na postsynaptickém neuronu se prostřednictvím receptorů mění opět na elektrický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Synapse mohou být excitační a inhibiční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Různé </a:t>
            </a:r>
            <a:r>
              <a:rPr lang="cs-CZ" dirty="0" err="1"/>
              <a:t>neuropřenašeče</a:t>
            </a:r>
            <a:r>
              <a:rPr lang="cs-CZ" dirty="0"/>
              <a:t> a </a:t>
            </a:r>
            <a:r>
              <a:rPr lang="cs-CZ" dirty="0" err="1"/>
              <a:t>neuromodulátory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Různé receptory na postsynaptické bu</a:t>
            </a:r>
            <a:r>
              <a:rPr lang="cs-CZ" sz="1800" dirty="0"/>
              <a:t>ň</a:t>
            </a:r>
            <a:r>
              <a:rPr lang="cs-CZ" dirty="0"/>
              <a:t>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68486" y="2762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/>
              <a:t>Kontakt neuronů - synapse</a:t>
            </a:r>
          </a:p>
        </p:txBody>
      </p:sp>
    </p:spTree>
    <p:extLst>
      <p:ext uri="{BB962C8B-B14F-4D97-AF65-F5344CB8AC3E}">
        <p14:creationId xmlns:p14="http://schemas.microsoft.com/office/powerpoint/2010/main" val="135015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5855354" y="397431"/>
            <a:ext cx="5838209" cy="6105566"/>
            <a:chOff x="2901884" y="821896"/>
            <a:chExt cx="6440637" cy="673558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273" y="821896"/>
              <a:ext cx="5934932" cy="3061616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4"/>
            <a:stretch/>
          </p:blipFill>
          <p:spPr>
            <a:xfrm>
              <a:off x="2901884" y="3883512"/>
              <a:ext cx="6440637" cy="3673966"/>
            </a:xfrm>
            <a:prstGeom prst="rect">
              <a:avLst/>
            </a:prstGeom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155136" y="22879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Klasifikace neuronů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136" y="109955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Podle počtu výběžků (axon + dendrity)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Podle funkce (senzorické a motorické neurony, interneurony)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Podle délky axonu (projekční, „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circuit</a:t>
            </a:r>
            <a:r>
              <a:rPr lang="cs-CZ" dirty="0"/>
              <a:t>“ neurony)</a:t>
            </a:r>
          </a:p>
          <a:p>
            <a:r>
              <a:rPr lang="cs-CZ" dirty="0"/>
              <a:t>     …atd</a:t>
            </a:r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Morfologie jednotlivých </a:t>
            </a:r>
            <a:r>
              <a:rPr lang="cs-CZ" dirty="0" err="1"/>
              <a:t>neuronálních</a:t>
            </a:r>
            <a:r>
              <a:rPr lang="cs-CZ" dirty="0"/>
              <a:t> typů je pestrá, ale vždy dodržuje „základní plán“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85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1770131-B063-41DE-9130-9351F40B1716}"/>
              </a:ext>
            </a:extLst>
          </p:cNvPr>
          <p:cNvSpPr txBox="1"/>
          <p:nvPr/>
        </p:nvSpPr>
        <p:spPr>
          <a:xfrm>
            <a:off x="1529548" y="1439053"/>
            <a:ext cx="9132903" cy="421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Variabilita zpracování signálu díky: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Morfologii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Výbavou neuronu různými iontovými kanály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Neuropřenašeči</a:t>
            </a:r>
            <a:r>
              <a:rPr lang="cs-CZ" sz="2400" dirty="0"/>
              <a:t> a </a:t>
            </a:r>
            <a:r>
              <a:rPr lang="cs-CZ" sz="2400" dirty="0" err="1"/>
              <a:t>neuromodulátory</a:t>
            </a:r>
            <a:r>
              <a:rPr lang="cs-CZ" sz="2400" dirty="0"/>
              <a:t> na presynaptickém neuronu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Receptory pro tyto </a:t>
            </a:r>
            <a:r>
              <a:rPr lang="cs-CZ" sz="2400" dirty="0" err="1"/>
              <a:t>neuropřenašeče</a:t>
            </a:r>
            <a:r>
              <a:rPr lang="cs-CZ" sz="2400" dirty="0"/>
              <a:t> na postsynaptickém neuronu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041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62D1D32DC5A946A9DEC1A8F981F0B3" ma:contentTypeVersion="2" ma:contentTypeDescription="Vytvoří nový dokument" ma:contentTypeScope="" ma:versionID="e97ff4f394637db028a094e022bb8ce7">
  <xsd:schema xmlns:xsd="http://www.w3.org/2001/XMLSchema" xmlns:xs="http://www.w3.org/2001/XMLSchema" xmlns:p="http://schemas.microsoft.com/office/2006/metadata/properties" xmlns:ns2="a28f8f5a-5f5b-4d92-b35f-850d9c5e1a34" targetNamespace="http://schemas.microsoft.com/office/2006/metadata/properties" ma:root="true" ma:fieldsID="e30bc18a56b7588315fcd9d7cacc04c6" ns2:_="">
    <xsd:import namespace="a28f8f5a-5f5b-4d92-b35f-850d9c5e1a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f8f5a-5f5b-4d92-b35f-850d9c5e1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5FDEE8-0AE1-42D0-8F3C-30B3626B69C3}"/>
</file>

<file path=customXml/itemProps2.xml><?xml version="1.0" encoding="utf-8"?>
<ds:datastoreItem xmlns:ds="http://schemas.openxmlformats.org/officeDocument/2006/customXml" ds:itemID="{844CF435-52DB-4181-AF40-F89A1FAAECA1}"/>
</file>

<file path=customXml/itemProps3.xml><?xml version="1.0" encoding="utf-8"?>
<ds:datastoreItem xmlns:ds="http://schemas.openxmlformats.org/officeDocument/2006/customXml" ds:itemID="{59A3AEA3-46D5-47C4-BC50-44B3A85F4CB8}"/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2821</Words>
  <Application>Microsoft Office PowerPoint</Application>
  <PresentationFormat>Širokoúhlá obrazovka</PresentationFormat>
  <Paragraphs>464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 Unicode MS</vt:lpstr>
      <vt:lpstr>Arial</vt:lpstr>
      <vt:lpstr>Calibri</vt:lpstr>
      <vt:lpstr>Calibri Light</vt:lpstr>
      <vt:lpstr>Symbol</vt:lpstr>
      <vt:lpstr>Wingdings</vt:lpstr>
      <vt:lpstr>Motiv Office</vt:lpstr>
      <vt:lpstr>ÚVOD DO NEUROFYZIOLOGIE</vt:lpstr>
      <vt:lpstr>Prezentace aplikace PowerPoint</vt:lpstr>
      <vt:lpstr>Prezentace aplikace PowerPoint</vt:lpstr>
      <vt:lpstr>Prezentace aplikace PowerPoint</vt:lpstr>
      <vt:lpstr>Neuron</vt:lpstr>
      <vt:lpstr>Morfologie neuronu</vt:lpstr>
      <vt:lpstr>Prezentace aplikace PowerPoint</vt:lpstr>
      <vt:lpstr>Prezentace aplikace PowerPoint</vt:lpstr>
      <vt:lpstr>Prezentace aplikace PowerPoint</vt:lpstr>
      <vt:lpstr>Organely neuronu</vt:lpstr>
      <vt:lpstr>Prezentace aplikace PowerPoint</vt:lpstr>
      <vt:lpstr>Prezentace aplikace PowerPoint</vt:lpstr>
      <vt:lpstr>Prezentace aplikace PowerPoint</vt:lpstr>
      <vt:lpstr>MEMBRÁNA NERVOVÉ BUŇKY</vt:lpstr>
      <vt:lpstr>Prezentace aplikace PowerPoint</vt:lpstr>
      <vt:lpstr>TRANSPORT PŘES MEMBRÁNU</vt:lpstr>
      <vt:lpstr>PASIVNÍ TRANSPORT</vt:lpstr>
      <vt:lpstr>AKTIVNÍ TRANSPORT</vt:lpstr>
      <vt:lpstr>Prezentace aplikace PowerPoint</vt:lpstr>
      <vt:lpstr>Prezentace aplikace PowerPoint</vt:lpstr>
      <vt:lpstr>Prezentace aplikace PowerPoint</vt:lpstr>
      <vt:lpstr>Klidový membránový potenciál</vt:lpstr>
      <vt:lpstr>Klidový membránový potenciál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Napětím řízené kanály</vt:lpstr>
      <vt:lpstr>Ligandem řízené kanály</vt:lpstr>
      <vt:lpstr>Prezentace aplikace PowerPoint</vt:lpstr>
      <vt:lpstr>Prezentace aplikace PowerPoint</vt:lpstr>
      <vt:lpstr>GLIOVÉ BUŇKY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Naty</dc:creator>
  <cp:lastModifiedBy>Natálie</cp:lastModifiedBy>
  <cp:revision>154</cp:revision>
  <dcterms:created xsi:type="dcterms:W3CDTF">2020-09-17T09:46:32Z</dcterms:created>
  <dcterms:modified xsi:type="dcterms:W3CDTF">2020-09-23T12:24:21Z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0x010100ED62D1D32DC5A946A9DEC1A8F981F0B3</vt:lpwstr>
  </property>
</Properties>
</file>