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4" r:id="rId4"/>
    <p:sldId id="261" r:id="rId5"/>
    <p:sldId id="262" r:id="rId6"/>
    <p:sldId id="263" r:id="rId7"/>
    <p:sldId id="259" r:id="rId8"/>
    <p:sldId id="278" r:id="rId9"/>
    <p:sldId id="277" r:id="rId10"/>
    <p:sldId id="273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7" r:id="rId32"/>
    <p:sldId id="298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95948-08DB-4C8B-AEE4-F43BFB24413E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2A7D-CD1E-49C6-B146-D2AFFCF4C5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786054-2C74-4647-B918-8DA804C496FF}" type="slidenum">
              <a:rPr lang="cs-CZ" altLang="cs-CZ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4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70621B-FCDD-403C-9516-70D30E438C20}" type="slidenum">
              <a:rPr lang="cs-CZ" altLang="cs-CZ">
                <a:latin typeface="Calibri" panose="020F0502020204030204" pitchFamily="34" charset="0"/>
              </a:rPr>
              <a:pPr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5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C3AAFC-9338-4AC9-A991-3B29AE7989F7}" type="slidenum">
              <a:rPr lang="cs-CZ" altLang="cs-CZ">
                <a:latin typeface="Calibri" panose="020F0502020204030204" pitchFamily="34" charset="0"/>
              </a:rPr>
              <a:pPr/>
              <a:t>30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6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96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3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6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74A0-85D7-4807-A112-7512A9FE72D9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30D6-2D00-4FF8-A8B6-1C75F011C4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7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Pohlavní hormony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těhotenství a laktace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MUDr. Tereza </a:t>
            </a:r>
            <a:r>
              <a:rPr lang="cs-CZ" sz="2000" dirty="0" err="1" smtClean="0"/>
              <a:t>Kratzerová</a:t>
            </a:r>
            <a:r>
              <a:rPr lang="cs-CZ" sz="2000" dirty="0" smtClean="0"/>
              <a:t>, Ph.D.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29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6600" b="1">
                <a:solidFill>
                  <a:srgbClr val="C00000"/>
                </a:solidFill>
              </a:rPr>
              <a:t>Těhotenství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98989"/>
                </a:solidFill>
              </a:rPr>
              <a:t>Změny nejen endokrinní</a:t>
            </a:r>
          </a:p>
          <a:p>
            <a:pPr eaLnBrk="1" hangingPunct="1"/>
            <a:endParaRPr lang="cs-CZ" altLang="cs-CZ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147050" cy="4048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Těhotenství a hormony</a:t>
            </a:r>
            <a:endParaRPr lang="cs-CZ" b="1" dirty="0"/>
          </a:p>
        </p:txBody>
      </p:sp>
      <p:pic>
        <p:nvPicPr>
          <p:cNvPr id="4099" name="Zástupný symbol pro obsah 4" descr="Parturition_html_3a9c608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513" y="755651"/>
            <a:ext cx="7607300" cy="5262563"/>
          </a:xfrm>
        </p:spPr>
      </p:pic>
      <p:sp>
        <p:nvSpPr>
          <p:cNvPr id="4100" name="TextovéPole 3"/>
          <p:cNvSpPr txBox="1">
            <a:spLocks noChangeArrowheads="1"/>
          </p:cNvSpPr>
          <p:nvPr/>
        </p:nvSpPr>
        <p:spPr bwMode="auto">
          <a:xfrm>
            <a:off x="5232401" y="6237288"/>
            <a:ext cx="5903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/>
              <a:t>http://medquarterly.com/mq88/MQIMAGES/Notes/Biochemistry/Parturition_html_3a9c608a.png</a:t>
            </a:r>
          </a:p>
        </p:txBody>
      </p:sp>
    </p:spTree>
    <p:extLst>
      <p:ext uri="{BB962C8B-B14F-4D97-AF65-F5344CB8AC3E}">
        <p14:creationId xmlns:p14="http://schemas.microsoft.com/office/powerpoint/2010/main" val="266069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Placenta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b="1" dirty="0" smtClean="0"/>
              <a:t>endokrinní orgán</a:t>
            </a:r>
            <a:r>
              <a:rPr lang="cs-CZ" dirty="0" smtClean="0"/>
              <a:t> - lidský choriový gonadotropin (</a:t>
            </a:r>
            <a:r>
              <a:rPr lang="cs-CZ" dirty="0" err="1" smtClean="0"/>
              <a:t>hCG</a:t>
            </a:r>
            <a:r>
              <a:rPr lang="cs-CZ" dirty="0" smtClean="0"/>
              <a:t>), lidský placentární </a:t>
            </a:r>
            <a:r>
              <a:rPr lang="cs-CZ" dirty="0" err="1" smtClean="0"/>
              <a:t>laktogen</a:t>
            </a:r>
            <a:r>
              <a:rPr lang="cs-CZ" dirty="0" smtClean="0"/>
              <a:t> (lidský </a:t>
            </a:r>
            <a:r>
              <a:rPr lang="cs-CZ" dirty="0" err="1" smtClean="0"/>
              <a:t>chorionsomatomamotropin</a:t>
            </a:r>
            <a:r>
              <a:rPr lang="cs-CZ" dirty="0" smtClean="0"/>
              <a:t>, </a:t>
            </a:r>
            <a:r>
              <a:rPr lang="cs-CZ" dirty="0" err="1" smtClean="0"/>
              <a:t>hCS</a:t>
            </a:r>
            <a:r>
              <a:rPr lang="cs-CZ" dirty="0" smtClean="0"/>
              <a:t>), progesteron, estrogeny a relaxin. 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corpus </a:t>
            </a:r>
            <a:r>
              <a:rPr lang="cs-CZ" dirty="0" err="1" smtClean="0"/>
              <a:t>luteum</a:t>
            </a:r>
            <a:r>
              <a:rPr lang="cs-CZ" dirty="0" smtClean="0"/>
              <a:t> </a:t>
            </a:r>
            <a:r>
              <a:rPr lang="cs-CZ" dirty="0" err="1" smtClean="0"/>
              <a:t>graviditatis</a:t>
            </a:r>
            <a:r>
              <a:rPr lang="cs-CZ" dirty="0" smtClean="0"/>
              <a:t> - </a:t>
            </a:r>
            <a:r>
              <a:rPr lang="cs-CZ" dirty="0" err="1" smtClean="0"/>
              <a:t>secernuje</a:t>
            </a:r>
            <a:r>
              <a:rPr lang="cs-CZ" dirty="0" smtClean="0"/>
              <a:t> estrogeny, progesteron a relaxin – hlavně v počátku těhotenství</a:t>
            </a:r>
          </a:p>
          <a:p>
            <a:pPr>
              <a:defRPr/>
            </a:pPr>
            <a:r>
              <a:rPr lang="cs-CZ" dirty="0" smtClean="0"/>
              <a:t> Po 6 týdnech těhotenství – dostatečná syntéza estrogenů a progesteronu z mateřských a plodových </a:t>
            </a:r>
            <a:r>
              <a:rPr lang="cs-CZ" dirty="0" err="1" smtClean="0"/>
              <a:t>prekurzorů</a:t>
            </a:r>
            <a:r>
              <a:rPr lang="cs-CZ" dirty="0" smtClean="0"/>
              <a:t> v placentě  (přebírá funkci vaječníků - funkce žlutého tělíska se začíná snižovat po 8. týdnu těhotenství -přetrvává po celou dobu gravidity. Ovariektomie před 6. týdnem gravidity vede k potratu, ale po 6. týdnu již nemá na těhotenství vliv)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9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Souhra hormonálních produkcí plodu, matky a placenty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24339" y="2565400"/>
            <a:ext cx="2232025" cy="2522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Cholesterol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000" dirty="0" err="1"/>
              <a:t>Pregnenolon</a:t>
            </a: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Progesteron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95776" y="2060576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Placenta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24339" y="5300663"/>
            <a:ext cx="2232025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Estradiol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Estriol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680326" y="2565400"/>
            <a:ext cx="2447925" cy="2554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DHEAS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16-OHDHEAS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Kortizol,kortikosteron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80325" y="5300663"/>
            <a:ext cx="2592388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/>
              <a:t>DHEAS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16-OHDHEAS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608888" y="1989138"/>
            <a:ext cx="2520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Fetální nadledviny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4872038" y="2924176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872038" y="3573464"/>
            <a:ext cx="0" cy="1150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664201" y="3429000"/>
            <a:ext cx="20875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5664201" y="4868863"/>
            <a:ext cx="20161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8112125" y="3500439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5303839" y="5516563"/>
            <a:ext cx="237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5303839" y="6165850"/>
            <a:ext cx="237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ovéPole 27"/>
          <p:cNvSpPr txBox="1">
            <a:spLocks noChangeArrowheads="1"/>
          </p:cNvSpPr>
          <p:nvPr/>
        </p:nvSpPr>
        <p:spPr bwMode="auto">
          <a:xfrm>
            <a:off x="1703389" y="2060576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Matka – krev</a:t>
            </a:r>
          </a:p>
        </p:txBody>
      </p:sp>
      <p:sp>
        <p:nvSpPr>
          <p:cNvPr id="6161" name="TextovéPole 29"/>
          <p:cNvSpPr txBox="1">
            <a:spLocks noChangeArrowheads="1"/>
          </p:cNvSpPr>
          <p:nvPr/>
        </p:nvSpPr>
        <p:spPr bwMode="auto">
          <a:xfrm>
            <a:off x="1703389" y="2565400"/>
            <a:ext cx="1728787" cy="2522538"/>
          </a:xfrm>
          <a:prstGeom prst="rect">
            <a:avLst/>
          </a:prstGeom>
          <a:solidFill>
            <a:srgbClr val="E62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Cholesterol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Progesteron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3000375" y="27813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H="1">
            <a:off x="3071814" y="4868863"/>
            <a:ext cx="11525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ovéPole 36"/>
          <p:cNvSpPr txBox="1">
            <a:spLocks noChangeArrowheads="1"/>
          </p:cNvSpPr>
          <p:nvPr/>
        </p:nvSpPr>
        <p:spPr bwMode="auto">
          <a:xfrm>
            <a:off x="1703389" y="5876925"/>
            <a:ext cx="1512887" cy="400050"/>
          </a:xfrm>
          <a:prstGeom prst="rect">
            <a:avLst/>
          </a:prstGeom>
          <a:solidFill>
            <a:srgbClr val="E62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Estriol</a:t>
            </a:r>
          </a:p>
        </p:txBody>
      </p:sp>
      <p:cxnSp>
        <p:nvCxnSpPr>
          <p:cNvPr id="38" name="Přímá spojovací šipka 37"/>
          <p:cNvCxnSpPr/>
          <p:nvPr/>
        </p:nvCxnSpPr>
        <p:spPr>
          <a:xfrm flipH="1">
            <a:off x="2495551" y="6092825"/>
            <a:ext cx="18002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rgbClr val="C00000"/>
                </a:solidFill>
              </a:rPr>
              <a:t>Lidský choriový gonadotropin (</a:t>
            </a:r>
            <a:r>
              <a:rPr lang="cs-CZ" dirty="0" err="1" smtClean="0">
                <a:solidFill>
                  <a:srgbClr val="C00000"/>
                </a:solidFill>
              </a:rPr>
              <a:t>hCG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cs-CZ" dirty="0" err="1" smtClean="0"/>
              <a:t>Syncytiotrophoblast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Produkován od fertilizace</a:t>
            </a:r>
          </a:p>
          <a:p>
            <a:pPr>
              <a:defRPr/>
            </a:pPr>
            <a:r>
              <a:rPr lang="cs-CZ" dirty="0" smtClean="0"/>
              <a:t>Signál pro corpus </a:t>
            </a:r>
            <a:r>
              <a:rPr lang="cs-CZ" dirty="0" err="1" smtClean="0"/>
              <a:t>luteum</a:t>
            </a:r>
            <a:r>
              <a:rPr lang="cs-CZ" dirty="0" smtClean="0"/>
              <a:t>, že došlo k fertilizaci – nutí ho udržovat produkci estrogenu a progesteronu…později produkce estrogenu a progesteronu v placentě</a:t>
            </a:r>
          </a:p>
          <a:p>
            <a:pPr>
              <a:defRPr/>
            </a:pPr>
            <a:r>
              <a:rPr lang="cs-CZ" dirty="0" smtClean="0"/>
              <a:t>Brání menstruaci</a:t>
            </a:r>
          </a:p>
          <a:p>
            <a:pPr>
              <a:defRPr/>
            </a:pPr>
            <a:r>
              <a:rPr lang="cs-CZ" dirty="0" err="1" smtClean="0"/>
              <a:t>hCG</a:t>
            </a:r>
            <a:r>
              <a:rPr lang="cs-CZ" dirty="0" smtClean="0"/>
              <a:t> je glykoprotein - z </a:t>
            </a:r>
            <a:r>
              <a:rPr lang="cs-CZ" dirty="0" err="1" smtClean="0"/>
              <a:t>podjednotek</a:t>
            </a:r>
            <a:r>
              <a:rPr lang="cs-CZ" dirty="0" smtClean="0"/>
              <a:t> a </a:t>
            </a:r>
            <a:r>
              <a:rPr lang="cs-CZ" dirty="0" err="1" smtClean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b</a:t>
            </a:r>
            <a:r>
              <a:rPr lang="cs-CZ" dirty="0" smtClean="0"/>
              <a:t>. </a:t>
            </a:r>
          </a:p>
          <a:p>
            <a:pPr>
              <a:defRPr/>
            </a:pPr>
            <a:r>
              <a:rPr lang="cs-CZ" dirty="0" smtClean="0"/>
              <a:t>a </a:t>
            </a:r>
            <a:r>
              <a:rPr lang="cs-CZ" dirty="0" err="1" smtClean="0"/>
              <a:t>podjednotka</a:t>
            </a:r>
            <a:r>
              <a:rPr lang="cs-CZ" dirty="0" smtClean="0"/>
              <a:t> </a:t>
            </a:r>
            <a:r>
              <a:rPr lang="cs-CZ" dirty="0" err="1" smtClean="0"/>
              <a:t>hCG</a:t>
            </a:r>
            <a:r>
              <a:rPr lang="cs-CZ" dirty="0" smtClean="0"/>
              <a:t> je identická s a </a:t>
            </a:r>
            <a:r>
              <a:rPr lang="cs-CZ" dirty="0" err="1" smtClean="0"/>
              <a:t>podjednotkou</a:t>
            </a:r>
            <a:r>
              <a:rPr lang="cs-CZ" dirty="0" smtClean="0"/>
              <a:t> LH, FSH a TSH</a:t>
            </a:r>
          </a:p>
          <a:p>
            <a:pPr>
              <a:defRPr/>
            </a:pPr>
            <a:r>
              <a:rPr lang="cs-CZ" dirty="0" err="1" smtClean="0"/>
              <a:t>hCG</a:t>
            </a:r>
            <a:r>
              <a:rPr lang="cs-CZ" dirty="0" smtClean="0"/>
              <a:t> - </a:t>
            </a:r>
            <a:r>
              <a:rPr lang="cs-CZ" dirty="0" err="1" smtClean="0"/>
              <a:t>syncytiotrofoblast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primárně účinek LH </a:t>
            </a:r>
          </a:p>
          <a:p>
            <a:pPr>
              <a:defRPr/>
            </a:pPr>
            <a:r>
              <a:rPr lang="cs-CZ" dirty="0" smtClean="0"/>
              <a:t>Játra a ledviny plodu - malé množství </a:t>
            </a:r>
            <a:r>
              <a:rPr lang="cs-CZ" dirty="0" err="1" smtClean="0"/>
              <a:t>hCG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Využití v těhotenských testech</a:t>
            </a:r>
          </a:p>
          <a:p>
            <a:pPr>
              <a:defRPr/>
            </a:pPr>
            <a:r>
              <a:rPr lang="cs-CZ" dirty="0" smtClean="0"/>
              <a:t>Nádorový </a:t>
            </a:r>
            <a:r>
              <a:rPr lang="cs-CZ" dirty="0" err="1" smtClean="0"/>
              <a:t>marker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rgbClr val="C00000"/>
                </a:solidFill>
              </a:rPr>
              <a:t>Lidský </a:t>
            </a:r>
            <a:r>
              <a:rPr lang="cs-CZ" dirty="0" err="1" smtClean="0">
                <a:solidFill>
                  <a:srgbClr val="C00000"/>
                </a:solidFill>
              </a:rPr>
              <a:t>chorionsomatomamotropin</a:t>
            </a:r>
            <a:r>
              <a:rPr lang="cs-CZ" dirty="0" smtClean="0">
                <a:solidFill>
                  <a:srgbClr val="C00000"/>
                </a:solidFill>
              </a:rPr>
              <a:t>, lidský placentární </a:t>
            </a:r>
            <a:r>
              <a:rPr lang="cs-CZ" dirty="0" err="1" smtClean="0">
                <a:solidFill>
                  <a:srgbClr val="C00000"/>
                </a:solidFill>
              </a:rPr>
              <a:t>laktogen</a:t>
            </a:r>
            <a:r>
              <a:rPr lang="cs-CZ" dirty="0" smtClean="0">
                <a:solidFill>
                  <a:srgbClr val="C00000"/>
                </a:solidFill>
              </a:rPr>
              <a:t> (</a:t>
            </a:r>
            <a:r>
              <a:rPr lang="cs-CZ" dirty="0" err="1" smtClean="0">
                <a:solidFill>
                  <a:srgbClr val="C00000"/>
                </a:solidFill>
              </a:rPr>
              <a:t>hCS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000" b="1"/>
              <a:t>laktogenní a růstově stimulační účinek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000"/>
              <a:t>Struktura hCS je podobná struktuře lidského růstového hormonu (STH) – podobné účinky STH - mateřský těhotenský růstový hormon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000"/>
              <a:t>retence dusíku, draslíku a vápníku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000"/>
              <a:t>lipolýzu a pokles utilizace glukozy v těhotenství -přívod glukozy  plodu – </a:t>
            </a:r>
            <a:r>
              <a:rPr lang="cs-CZ" altLang="cs-CZ" sz="3000" b="1"/>
              <a:t>GDM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000"/>
              <a:t>Množství produkovaného hCS je úměrné velikosti placenty, která normálně váží 1/6 váhy plodu -nízká hladina hCS - placentární insuficience </a:t>
            </a:r>
          </a:p>
        </p:txBody>
      </p:sp>
    </p:spTree>
    <p:extLst>
      <p:ext uri="{BB962C8B-B14F-4D97-AF65-F5344CB8AC3E}">
        <p14:creationId xmlns:p14="http://schemas.microsoft.com/office/powerpoint/2010/main" val="9130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Relaxin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Pomáhá udržet těhotenství - inhibice kontrakcí myometria</a:t>
            </a:r>
          </a:p>
          <a:p>
            <a:pPr eaLnBrk="1" hangingPunct="1"/>
            <a:r>
              <a:rPr lang="cs-CZ" altLang="cs-CZ" smtClean="0"/>
              <a:t>usnadňuje porod - vyvolává relaxaci pánevních vazů a změkčení hrdla děložního</a:t>
            </a:r>
          </a:p>
          <a:p>
            <a:pPr eaLnBrk="1" hangingPunct="1"/>
            <a:r>
              <a:rPr lang="cs-CZ" altLang="cs-CZ" smtClean="0"/>
              <a:t>Corpus luteum a placenta</a:t>
            </a:r>
          </a:p>
        </p:txBody>
      </p:sp>
    </p:spTree>
    <p:extLst>
      <p:ext uri="{BB962C8B-B14F-4D97-AF65-F5344CB8AC3E}">
        <p14:creationId xmlns:p14="http://schemas.microsoft.com/office/powerpoint/2010/main" val="379173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rgbClr val="C00000"/>
                </a:solidFill>
              </a:rPr>
              <a:t>Další hormonální změny v těhotenství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Hypofýza – zvětší se cca o 50%, ↑corticotropin, ↑thyrotropin, ↑prolaktin,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  <a:r>
              <a:rPr lang="cs-CZ" altLang="cs-CZ" sz="2400"/>
              <a:t> LH a FSH zcela utlumeny estrogenem a progesteronem z placenty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↑glukokortikoidy –AMK pro plod?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↑aldosteron – reabsorbce sodíku – hypertenze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↑thyroxin – zvětšení štítné žlázy – thyreotropní efekt hCG (+human chorionic thyrotropin)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↑parathormon – hlavně při nedostatku kalcia v období laktace</a:t>
            </a:r>
          </a:p>
        </p:txBody>
      </p:sp>
      <p:sp>
        <p:nvSpPr>
          <p:cNvPr id="13316" name="Line 1028"/>
          <p:cNvSpPr>
            <a:spLocks noChangeShapeType="1"/>
          </p:cNvSpPr>
          <p:nvPr/>
        </p:nvSpPr>
        <p:spPr bwMode="auto">
          <a:xfrm>
            <a:off x="57912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5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Krevní oběh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981201" y="1268414"/>
            <a:ext cx="8291513" cy="2376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zrychlení srdeční činnosti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zvýšený srdeční výdej</a:t>
            </a:r>
            <a:r>
              <a:rPr lang="cs-CZ" altLang="cs-CZ" sz="2000"/>
              <a:t> (až o 30-50%)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2000"/>
              <a:t>zvětšení objemu tekutin -  vyšší objem plasmy (50%), zvýšená erytropoéza (25%) →</a:t>
            </a:r>
            <a:r>
              <a:rPr lang="cs-CZ" altLang="cs-CZ" sz="2000" b="1"/>
              <a:t>pokles Hb a hematokritu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útlak pánevních žil rostoucí dělohou se zhoršením odtoku krve z dolních končetin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anemie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trombofilní stav</a:t>
            </a:r>
          </a:p>
        </p:txBody>
      </p:sp>
      <p:pic>
        <p:nvPicPr>
          <p:cNvPr id="14340" name="Picture 27" descr="S02401-082-f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89363"/>
            <a:ext cx="6375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Těhotenství a srážlivost krve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Vysoké riziko vykrvácení při porodu</a:t>
            </a:r>
          </a:p>
          <a:p>
            <a:pPr eaLnBrk="1" hangingPunct="1"/>
            <a:r>
              <a:rPr lang="cs-CZ" altLang="cs-CZ" smtClean="0"/>
              <a:t>Normální ztráta krve při porodu cca 0,5 l</a:t>
            </a:r>
          </a:p>
          <a:p>
            <a:pPr eaLnBrk="1" hangingPunct="1"/>
            <a:r>
              <a:rPr lang="cs-CZ" altLang="cs-CZ" smtClean="0"/>
              <a:t>Navýšení objemu krve v těhotenství</a:t>
            </a:r>
          </a:p>
          <a:p>
            <a:pPr eaLnBrk="1" hangingPunct="1"/>
            <a:r>
              <a:rPr lang="cs-CZ" altLang="cs-CZ" smtClean="0"/>
              <a:t>Zvýšení srážlivosti krve (→riziko krevní sraženiny u uživatelek HA)</a:t>
            </a:r>
          </a:p>
        </p:txBody>
      </p:sp>
    </p:spTree>
    <p:extLst>
      <p:ext uri="{BB962C8B-B14F-4D97-AF65-F5344CB8AC3E}">
        <p14:creationId xmlns:p14="http://schemas.microsoft.com/office/powerpoint/2010/main" val="324271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Regulace pohlavních hormonů - muž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72508" y="1117600"/>
            <a:ext cx="277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pulsativní</a:t>
            </a:r>
            <a:r>
              <a:rPr lang="cs-CZ" sz="1200" dirty="0" smtClean="0"/>
              <a:t> výdej 1-3 hodiny)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Gonádotropy</a:t>
            </a:r>
            <a:r>
              <a:rPr lang="cs-CZ" dirty="0" smtClean="0"/>
              <a:t> předního laloku hypofýzy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05745" y="266710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Leydigovy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testosteron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26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Sertoliho</a:t>
            </a:r>
            <a:r>
              <a:rPr lang="cs-CZ" dirty="0" smtClean="0"/>
              <a:t> buňky semenotvorných kanálků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21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Spermatogeneze 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350980" cy="468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cxnSp>
        <p:nvCxnSpPr>
          <p:cNvPr id="41" name="Přímá spojnice 40"/>
          <p:cNvCxnSpPr/>
          <p:nvPr/>
        </p:nvCxnSpPr>
        <p:spPr>
          <a:xfrm>
            <a:off x="6890327" y="4525999"/>
            <a:ext cx="16348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8525164" y="1200727"/>
            <a:ext cx="0" cy="3325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>
            <a:off x="6627091" y="1188911"/>
            <a:ext cx="1898073" cy="118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6751781" y="2010151"/>
            <a:ext cx="177338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7351568" y="1442789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366576" y="665065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9808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Distribuce srdečního výdeje (%)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35188" y="1628775"/>
          <a:ext cx="7788274" cy="427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Orgánový systém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Fétus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Dospělý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Plíce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100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Srdce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Ledviny</a:t>
                      </a:r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Mozek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Muskuloskeletální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sys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Splanchnický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sys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7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Placenta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40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-</a:t>
                      </a:r>
                      <a:endParaRPr lang="cs-CZ" sz="1800" dirty="0"/>
                    </a:p>
                  </a:txBody>
                  <a:tcPr marL="91453" marR="91453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25" name="TextovéPole 4"/>
          <p:cNvSpPr txBox="1">
            <a:spLocks noChangeArrowheads="1"/>
          </p:cNvSpPr>
          <p:nvPr/>
        </p:nvSpPr>
        <p:spPr bwMode="auto">
          <a:xfrm>
            <a:off x="7751764" y="6237288"/>
            <a:ext cx="2160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/>
              <a:t>Dle Preston a Wilson 2013</a:t>
            </a:r>
          </a:p>
        </p:txBody>
      </p:sp>
    </p:spTree>
    <p:extLst>
      <p:ext uri="{BB962C8B-B14F-4D97-AF65-F5344CB8AC3E}">
        <p14:creationId xmlns:p14="http://schemas.microsoft.com/office/powerpoint/2010/main" val="309012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Transport kyslíku přes placentu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buFontTx/>
              <a:buChar char="•"/>
              <a:defRPr/>
            </a:pPr>
            <a:r>
              <a:rPr lang="cs-CZ" dirty="0" smtClean="0"/>
              <a:t>Placentou – funkčně  slouží kromě jiného i jako „plíce plodu“ (podobnost včetně hypoxické vazokonstrikce)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Transport kyslíku - prostá difuse</a:t>
            </a:r>
          </a:p>
          <a:p>
            <a:pPr>
              <a:buFontTx/>
              <a:buChar char="•"/>
              <a:defRPr/>
            </a:pPr>
            <a:endParaRPr lang="cs-CZ" dirty="0" smtClean="0"/>
          </a:p>
          <a:p>
            <a:pPr>
              <a:defRPr/>
            </a:pPr>
            <a:r>
              <a:rPr lang="cs-CZ" b="1" dirty="0" smtClean="0"/>
              <a:t>Plíce</a:t>
            </a:r>
          </a:p>
          <a:p>
            <a:pPr>
              <a:buFontTx/>
              <a:buChar char="•"/>
              <a:defRPr/>
            </a:pPr>
            <a:r>
              <a:rPr lang="cs-CZ" i="1" dirty="0" smtClean="0"/>
              <a:t> </a:t>
            </a:r>
            <a:r>
              <a:rPr lang="cs-CZ" dirty="0" smtClean="0"/>
              <a:t>pO</a:t>
            </a:r>
            <a:r>
              <a:rPr lang="cs-CZ" baseline="-25000" dirty="0" smtClean="0"/>
              <a:t>2</a:t>
            </a:r>
            <a:r>
              <a:rPr lang="cs-CZ" dirty="0" smtClean="0"/>
              <a:t> – alveoly                       100mmHg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pO</a:t>
            </a:r>
            <a:r>
              <a:rPr lang="cs-CZ" baseline="-25000" dirty="0" smtClean="0"/>
              <a:t>2</a:t>
            </a:r>
            <a:r>
              <a:rPr lang="cs-CZ" dirty="0" smtClean="0"/>
              <a:t> - venózní krev              40mmHg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dO</a:t>
            </a:r>
            <a:r>
              <a:rPr lang="cs-CZ" baseline="-25000" dirty="0" smtClean="0"/>
              <a:t>2</a:t>
            </a:r>
            <a:r>
              <a:rPr lang="cs-CZ" dirty="0" smtClean="0"/>
              <a:t> - tlakový gradient        60mmHg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b="1" dirty="0" smtClean="0"/>
              <a:t>Placenta: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pO</a:t>
            </a:r>
            <a:r>
              <a:rPr lang="cs-CZ" baseline="-25000" dirty="0" smtClean="0"/>
              <a:t>2</a:t>
            </a:r>
            <a:r>
              <a:rPr lang="cs-CZ" dirty="0" smtClean="0"/>
              <a:t> - placentální siny          50mmHg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pO</a:t>
            </a:r>
            <a:r>
              <a:rPr lang="cs-CZ" baseline="-25000" dirty="0" smtClean="0"/>
              <a:t>2</a:t>
            </a:r>
            <a:r>
              <a:rPr lang="cs-CZ" dirty="0" smtClean="0"/>
              <a:t> - fetální venózní krev   30mmHg</a:t>
            </a:r>
          </a:p>
          <a:p>
            <a:pPr>
              <a:buFontTx/>
              <a:buChar char="•"/>
              <a:defRPr/>
            </a:pPr>
            <a:r>
              <a:rPr lang="cs-CZ" dirty="0" smtClean="0"/>
              <a:t> dO</a:t>
            </a:r>
            <a:r>
              <a:rPr lang="cs-CZ" baseline="-25000" dirty="0" smtClean="0"/>
              <a:t>2</a:t>
            </a:r>
            <a:r>
              <a:rPr lang="cs-CZ" dirty="0" smtClean="0"/>
              <a:t> - tlakový gradient         20mmHg</a:t>
            </a:r>
            <a:endParaRPr lang="en-US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4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Zajištění saturace plodu kyslíkem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1. </a:t>
            </a:r>
            <a:r>
              <a:rPr lang="cs-CZ" altLang="cs-CZ" b="1" smtClean="0"/>
              <a:t>Fetalní hemoglobin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2. </a:t>
            </a:r>
            <a:r>
              <a:rPr lang="cs-CZ" altLang="cs-CZ" b="1" smtClean="0"/>
              <a:t>Vyšší koncentrace Hb ve fetální krvi </a:t>
            </a:r>
            <a:r>
              <a:rPr lang="cs-CZ" altLang="cs-CZ" smtClean="0"/>
              <a:t>( o 50% než u dospělého)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3. </a:t>
            </a:r>
            <a:r>
              <a:rPr lang="cs-CZ" altLang="cs-CZ" b="1" smtClean="0"/>
              <a:t>Dvojitý Bohrův efekt </a:t>
            </a:r>
            <a:r>
              <a:rPr lang="cs-CZ" altLang="cs-CZ" smtClean="0"/>
              <a:t>- </a:t>
            </a:r>
            <a:r>
              <a:rPr lang="cs-CZ" altLang="cs-CZ" i="1" smtClean="0"/>
              <a:t>Hb transportuje více kyslíku při nižším pCO</a:t>
            </a:r>
            <a:r>
              <a:rPr lang="cs-CZ" altLang="cs-CZ" i="1" baseline="-25000" smtClean="0"/>
              <a:t>2 </a:t>
            </a:r>
            <a:r>
              <a:rPr lang="cs-CZ" altLang="cs-CZ" i="1" smtClean="0"/>
              <a:t> oproti vyššímu pCO</a:t>
            </a:r>
            <a:r>
              <a:rPr lang="cs-CZ" altLang="cs-CZ" i="1" baseline="-25000" smtClean="0"/>
              <a:t>2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400"/>
              <a:t>(Plod odevzdá matce</a:t>
            </a:r>
            <a:r>
              <a:rPr lang="cs-CZ" altLang="cs-CZ" sz="2400" i="1" baseline="-25000"/>
              <a:t> </a:t>
            </a:r>
            <a:r>
              <a:rPr lang="cs-CZ" altLang="cs-CZ" sz="2400" i="1"/>
              <a:t>CO</a:t>
            </a:r>
            <a:r>
              <a:rPr lang="cs-CZ" altLang="cs-CZ" sz="2400" i="1" baseline="-25000"/>
              <a:t>2 </a:t>
            </a:r>
            <a:r>
              <a:rPr lang="cs-CZ" altLang="cs-CZ" sz="2400" i="1"/>
              <a:t>→v jeho krvi se sníží a v její zvýší pCO</a:t>
            </a:r>
            <a:r>
              <a:rPr lang="cs-CZ" altLang="cs-CZ" sz="2400" i="1" baseline="-25000"/>
              <a:t>2</a:t>
            </a:r>
            <a:r>
              <a:rPr lang="cs-CZ" altLang="cs-CZ" sz="2400" i="1"/>
              <a:t> )</a:t>
            </a:r>
            <a:endParaRPr lang="cs-CZ" altLang="cs-CZ" sz="2400"/>
          </a:p>
          <a:p>
            <a:pPr eaLnBrk="1" hangingPunct="1">
              <a:buFontTx/>
              <a:buChar char="•"/>
            </a:pPr>
            <a:endParaRPr lang="en-US" altLang="cs-CZ" i="1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205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Disociační křivka – fetální a adultní Hb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3701" y="6524626"/>
            <a:ext cx="3827463" cy="246063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cs-CZ" dirty="0" smtClean="0"/>
              <a:t>http://upload.wikimedia.org/wikipedia/en/f/fb/HbA_vs_HbF_saturation_curve.png</a:t>
            </a:r>
            <a:endParaRPr lang="cs-CZ" dirty="0"/>
          </a:p>
        </p:txBody>
      </p:sp>
      <p:pic>
        <p:nvPicPr>
          <p:cNvPr id="19460" name="Obrázek 3" descr="HbA_vs_HbF_saturation_cur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412876"/>
            <a:ext cx="60864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3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GDM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Rezistence k inzulinu způsobená HCS, </a:t>
            </a:r>
            <a:r>
              <a:rPr lang="cs-CZ" dirty="0" err="1" smtClean="0"/>
              <a:t>kortisolem</a:t>
            </a:r>
            <a:r>
              <a:rPr lang="cs-CZ" dirty="0" smtClean="0"/>
              <a:t> a růstovým hormonem</a:t>
            </a:r>
          </a:p>
          <a:p>
            <a:pPr>
              <a:defRPr/>
            </a:pPr>
            <a:r>
              <a:rPr lang="cs-CZ" dirty="0" smtClean="0"/>
              <a:t>Cca 5% těhotenství (až 15 %)</a:t>
            </a:r>
          </a:p>
          <a:p>
            <a:pPr>
              <a:defRPr/>
            </a:pPr>
            <a:r>
              <a:rPr lang="cs-CZ" dirty="0" smtClean="0"/>
              <a:t>Nadbytek glukózy – zvýšení produkce inzulínu plodem – hyperplazie </a:t>
            </a:r>
            <a:r>
              <a:rPr lang="el-GR" dirty="0" smtClean="0">
                <a:cs typeface="Arial" charset="0"/>
              </a:rPr>
              <a:t>β</a:t>
            </a:r>
            <a:r>
              <a:rPr lang="cs-CZ" dirty="0" smtClean="0">
                <a:cs typeface="Arial" charset="0"/>
              </a:rPr>
              <a:t> buněk plodu – po narození hrozí hypoglykémie a tím poškození mozku</a:t>
            </a:r>
          </a:p>
          <a:p>
            <a:pPr>
              <a:defRPr/>
            </a:pPr>
            <a:r>
              <a:rPr lang="cs-CZ" dirty="0" smtClean="0">
                <a:cs typeface="Arial" charset="0"/>
              </a:rPr>
              <a:t>Novorozenci jsou často </a:t>
            </a:r>
            <a:r>
              <a:rPr lang="cs-CZ" b="1" dirty="0" err="1" smtClean="0">
                <a:cs typeface="Arial" charset="0"/>
              </a:rPr>
              <a:t>makrosomičtí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(insulin podporuje růst plodu) – placenta nemusí zvládat velké nároky – hrozí úmrtí plodu</a:t>
            </a:r>
            <a:endParaRPr lang="el-GR" dirty="0" smtClean="0">
              <a:cs typeface="Arial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30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 smtClean="0"/>
              <a:t>Porod = začátek „samostatného“ života</a:t>
            </a:r>
            <a:endParaRPr lang="cs-CZ" dirty="0"/>
          </a:p>
        </p:txBody>
      </p:sp>
      <p:pic>
        <p:nvPicPr>
          <p:cNvPr id="21507" name="Zástupný symbol pro obsah 3" descr="DSCN47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30392"/>
          <a:stretch>
            <a:fillRect/>
          </a:stretch>
        </p:blipFill>
        <p:spPr>
          <a:xfrm>
            <a:off x="3071813" y="1125538"/>
            <a:ext cx="6356350" cy="5516562"/>
          </a:xfrm>
        </p:spPr>
      </p:pic>
    </p:spTree>
    <p:extLst>
      <p:ext uri="{BB962C8B-B14F-4D97-AF65-F5344CB8AC3E}">
        <p14:creationId xmlns:p14="http://schemas.microsoft.com/office/powerpoint/2010/main" val="402280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Porod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400"/>
              <a:t>oxytocinové receptory (estrogeny…) + oxytocin</a:t>
            </a: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1992313" y="1628775"/>
            <a:ext cx="0" cy="2873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2566989" y="3500438"/>
            <a:ext cx="12969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7032625" y="1989138"/>
            <a:ext cx="0" cy="5762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ovéPole 11"/>
          <p:cNvSpPr txBox="1">
            <a:spLocks noChangeArrowheads="1"/>
          </p:cNvSpPr>
          <p:nvPr/>
        </p:nvSpPr>
        <p:spPr bwMode="auto">
          <a:xfrm>
            <a:off x="6240463" y="2565400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prostaglandiny</a:t>
            </a:r>
          </a:p>
        </p:txBody>
      </p:sp>
      <p:sp>
        <p:nvSpPr>
          <p:cNvPr id="22536" name="TextovéPole 12"/>
          <p:cNvSpPr txBox="1">
            <a:spLocks noChangeArrowheads="1"/>
          </p:cNvSpPr>
          <p:nvPr/>
        </p:nvSpPr>
        <p:spPr bwMode="auto">
          <a:xfrm>
            <a:off x="3792538" y="3357563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Děložní stahy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4943476" y="2924175"/>
            <a:ext cx="1584325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440238" y="3716339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ovéPole 19"/>
          <p:cNvSpPr txBox="1">
            <a:spLocks noChangeArrowheads="1"/>
          </p:cNvSpPr>
          <p:nvPr/>
        </p:nvSpPr>
        <p:spPr bwMode="auto">
          <a:xfrm>
            <a:off x="3143251" y="4221164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Dilatace cervixu a distenze vaginy</a:t>
            </a:r>
          </a:p>
        </p:txBody>
      </p:sp>
      <p:sp>
        <p:nvSpPr>
          <p:cNvPr id="22540" name="TextovéPole 20"/>
          <p:cNvSpPr txBox="1">
            <a:spLocks noChangeArrowheads="1"/>
          </p:cNvSpPr>
          <p:nvPr/>
        </p:nvSpPr>
        <p:spPr bwMode="auto">
          <a:xfrm>
            <a:off x="3216276" y="4868864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Vzruchy z cervixu a z vaginy</a:t>
            </a:r>
          </a:p>
        </p:txBody>
      </p:sp>
      <p:sp>
        <p:nvSpPr>
          <p:cNvPr id="22541" name="TextovéPole 21"/>
          <p:cNvSpPr txBox="1">
            <a:spLocks noChangeArrowheads="1"/>
          </p:cNvSpPr>
          <p:nvPr/>
        </p:nvSpPr>
        <p:spPr bwMode="auto">
          <a:xfrm>
            <a:off x="4008439" y="5661025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oxytocin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4008438" y="5732464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440238" y="4508501"/>
            <a:ext cx="0" cy="5048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440238" y="5229225"/>
            <a:ext cx="0" cy="503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H="1">
            <a:off x="2566989" y="5876925"/>
            <a:ext cx="1152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2566988" y="3500439"/>
            <a:ext cx="0" cy="2376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>
            <a:off x="4440238" y="2205038"/>
            <a:ext cx="0" cy="1079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1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92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Hormonální regulace porodu</a:t>
            </a:r>
          </a:p>
        </p:txBody>
      </p:sp>
      <p:sp>
        <p:nvSpPr>
          <p:cNvPr id="23555" name="TextovéPole 3"/>
          <p:cNvSpPr txBox="1">
            <a:spLocks noChangeArrowheads="1"/>
          </p:cNvSpPr>
          <p:nvPr/>
        </p:nvSpPr>
        <p:spPr bwMode="auto">
          <a:xfrm>
            <a:off x="5880101" y="6453189"/>
            <a:ext cx="4608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https://humanphysiology2011.wikispaces.com/15.+Reproductive+Physiology</a:t>
            </a:r>
          </a:p>
        </p:txBody>
      </p:sp>
      <p:pic>
        <p:nvPicPr>
          <p:cNvPr id="23556" name="Zástupný symbol pro obsah 6" descr="Labor_in_huma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92150"/>
            <a:ext cx="5689600" cy="5670550"/>
          </a:xfrm>
        </p:spPr>
      </p:pic>
    </p:spTree>
    <p:extLst>
      <p:ext uri="{BB962C8B-B14F-4D97-AF65-F5344CB8AC3E}">
        <p14:creationId xmlns:p14="http://schemas.microsoft.com/office/powerpoint/2010/main" val="94027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919288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00000"/>
                </a:solidFill>
              </a:rPr>
              <a:t>Oxytocin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half" idx="2"/>
          </p:nvPr>
        </p:nvSpPr>
        <p:spPr>
          <a:xfrm>
            <a:off x="1919289" y="2420939"/>
            <a:ext cx="4040187" cy="3951287"/>
          </a:xfrm>
        </p:spPr>
        <p:txBody>
          <a:bodyPr/>
          <a:lstStyle/>
          <a:p>
            <a:pPr eaLnBrk="1" hangingPunct="1"/>
            <a:r>
              <a:rPr lang="cs-CZ" altLang="cs-CZ" smtClean="0"/>
              <a:t>Hormon lásky, péče o dítě, vztahu</a:t>
            </a:r>
          </a:p>
          <a:p>
            <a:pPr eaLnBrk="1" hangingPunct="1"/>
            <a:r>
              <a:rPr lang="cs-CZ" altLang="cs-CZ" smtClean="0"/>
              <a:t>Neurohypofýza </a:t>
            </a:r>
          </a:p>
          <a:p>
            <a:pPr eaLnBrk="1" hangingPunct="1"/>
            <a:r>
              <a:rPr lang="cs-CZ" altLang="cs-CZ" smtClean="0"/>
              <a:t>Porod</a:t>
            </a:r>
          </a:p>
          <a:p>
            <a:pPr eaLnBrk="1" hangingPunct="1"/>
            <a:r>
              <a:rPr lang="cs-CZ" altLang="cs-CZ" smtClean="0"/>
              <a:t>Ejekce mateřského mléka</a:t>
            </a:r>
          </a:p>
          <a:p>
            <a:pPr eaLnBrk="1" hangingPunct="1"/>
            <a:r>
              <a:rPr lang="cs-CZ" altLang="cs-CZ" smtClean="0"/>
              <a:t>Pozitivní zpětná vazba</a:t>
            </a:r>
          </a:p>
        </p:txBody>
      </p:sp>
      <p:pic>
        <p:nvPicPr>
          <p:cNvPr id="24580" name="Zástupný symbol pro obsah 6" descr="DSCN5608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20938"/>
            <a:ext cx="4376738" cy="3168650"/>
          </a:xfrm>
        </p:spPr>
      </p:pic>
    </p:spTree>
    <p:extLst>
      <p:ext uri="{BB962C8B-B14F-4D97-AF65-F5344CB8AC3E}">
        <p14:creationId xmlns:p14="http://schemas.microsoft.com/office/powerpoint/2010/main" val="158622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Laktace = nepřekonaný (a asi nepřekonatelný) způsob výživy mláďat</a:t>
            </a:r>
          </a:p>
        </p:txBody>
      </p:sp>
      <p:pic>
        <p:nvPicPr>
          <p:cNvPr id="26627" name="Zástupný symbol pro obsah 3" descr="DSCN56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412876"/>
            <a:ext cx="6905625" cy="5178425"/>
          </a:xfrm>
        </p:spPr>
      </p:pic>
    </p:spTree>
    <p:extLst>
      <p:ext uri="{BB962C8B-B14F-4D97-AF65-F5344CB8AC3E}">
        <p14:creationId xmlns:p14="http://schemas.microsoft.com/office/powerpoint/2010/main" val="28229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79272" y="365125"/>
            <a:ext cx="7474527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Testosteron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Distribuce ochlupení </a:t>
            </a:r>
          </a:p>
          <a:p>
            <a:r>
              <a:rPr lang="cs-CZ" dirty="0" smtClean="0"/>
              <a:t>Plešatění</a:t>
            </a:r>
          </a:p>
          <a:p>
            <a:r>
              <a:rPr lang="cs-CZ" dirty="0" smtClean="0"/>
              <a:t>Hlas</a:t>
            </a:r>
          </a:p>
          <a:p>
            <a:r>
              <a:rPr lang="cs-CZ" dirty="0" smtClean="0"/>
              <a:t>Pokožka a akné</a:t>
            </a:r>
          </a:p>
          <a:p>
            <a:r>
              <a:rPr lang="cs-CZ" dirty="0" smtClean="0"/>
              <a:t>Metabolismus proteinů a vývoj svalů</a:t>
            </a:r>
          </a:p>
          <a:p>
            <a:r>
              <a:rPr lang="cs-CZ" dirty="0" smtClean="0"/>
              <a:t>Růst kostí</a:t>
            </a:r>
          </a:p>
          <a:p>
            <a:r>
              <a:rPr lang="cs-CZ" dirty="0" smtClean="0"/>
              <a:t>Efekt na basální metabolismus</a:t>
            </a:r>
          </a:p>
          <a:p>
            <a:r>
              <a:rPr lang="cs-CZ" dirty="0" smtClean="0"/>
              <a:t>Efekt na červené krvinky</a:t>
            </a:r>
          </a:p>
          <a:p>
            <a:r>
              <a:rPr lang="cs-CZ" dirty="0" smtClean="0"/>
              <a:t>Efekt na elektrolyty a vodní bilanci</a:t>
            </a:r>
          </a:p>
          <a:p>
            <a:r>
              <a:rPr lang="cs-CZ" dirty="0" smtClean="0"/>
              <a:t>Chování (dominance, agresivita, sexuální chování…)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1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135188" y="-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C00000"/>
                </a:solidFill>
              </a:rPr>
              <a:t>Tvorba a ejekce mléka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1981200" y="836613"/>
            <a:ext cx="8229600" cy="56880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b="1"/>
              <a:t>                                        Sání dítěte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                            Mechanoreceptory bradavek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                                          </a:t>
            </a:r>
            <a:r>
              <a:rPr lang="cs-CZ" altLang="cs-CZ" sz="2400" b="1"/>
              <a:t>Hypotalamus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</a:t>
            </a:r>
            <a:r>
              <a:rPr lang="cs-CZ" altLang="cs-CZ" sz="2000" b="1">
                <a:solidFill>
                  <a:srgbClr val="0070C0"/>
                </a:solidFill>
              </a:rPr>
              <a:t>Přední lalok hypofýzy</a:t>
            </a:r>
            <a:r>
              <a:rPr lang="cs-CZ" altLang="cs-CZ" sz="2000" b="1"/>
              <a:t>                             </a:t>
            </a:r>
            <a:r>
              <a:rPr lang="cs-CZ" altLang="cs-CZ" sz="2000" b="1">
                <a:solidFill>
                  <a:srgbClr val="C00000"/>
                </a:solidFill>
              </a:rPr>
              <a:t>Zadní lalok hypofýzy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    </a:t>
            </a:r>
            <a:r>
              <a:rPr lang="cs-CZ" altLang="cs-CZ" sz="2000" b="1">
                <a:solidFill>
                  <a:srgbClr val="0070C0"/>
                </a:solidFill>
              </a:rPr>
              <a:t>Prolaktin              </a:t>
            </a:r>
            <a:r>
              <a:rPr lang="cs-CZ" altLang="cs-CZ" sz="2000" b="1"/>
              <a:t>                                          </a:t>
            </a:r>
            <a:r>
              <a:rPr lang="cs-CZ" altLang="cs-CZ" sz="2000" b="1">
                <a:solidFill>
                  <a:srgbClr val="C00000"/>
                </a:solidFill>
              </a:rPr>
              <a:t>Oxytocin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     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                Tvorba mléka                            </a:t>
            </a:r>
            <a:r>
              <a:rPr lang="cs-CZ" altLang="cs-CZ" sz="2000" b="1">
                <a:solidFill>
                  <a:srgbClr val="C00000"/>
                </a:solidFill>
              </a:rPr>
              <a:t>Kontrakce myoepitelových buněk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                                                                               obklopujících alveoly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b="1"/>
              <a:t>                                                                                              </a:t>
            </a:r>
            <a:r>
              <a:rPr lang="cs-CZ" altLang="cs-CZ" sz="2000" b="1">
                <a:solidFill>
                  <a:srgbClr val="C00000"/>
                </a:solidFill>
              </a:rPr>
              <a:t>Ejekce mléka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/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6096000" y="1268413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>
            <a:off x="4872039" y="2852738"/>
            <a:ext cx="936625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>
            <a:off x="6600825" y="2852738"/>
            <a:ext cx="935038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3792538" y="3573463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7896225" y="3573463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>
            <a:off x="3792538" y="4365625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7896225" y="4292600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7967663" y="5373688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6096000" y="2060575"/>
            <a:ext cx="0" cy="431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TextovéPole 12"/>
          <p:cNvSpPr txBox="1">
            <a:spLocks noChangeArrowheads="1"/>
          </p:cNvSpPr>
          <p:nvPr/>
        </p:nvSpPr>
        <p:spPr bwMode="auto">
          <a:xfrm>
            <a:off x="7967663" y="234950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Emoční podnět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7248525" y="2565401"/>
            <a:ext cx="719138" cy="14287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ovéPole 15"/>
          <p:cNvSpPr txBox="1">
            <a:spLocks noChangeArrowheads="1"/>
          </p:cNvSpPr>
          <p:nvPr/>
        </p:nvSpPr>
        <p:spPr bwMode="auto">
          <a:xfrm>
            <a:off x="7391401" y="22764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+/-</a:t>
            </a:r>
          </a:p>
        </p:txBody>
      </p:sp>
    </p:spTree>
    <p:extLst>
      <p:ext uri="{BB962C8B-B14F-4D97-AF65-F5344CB8AC3E}">
        <p14:creationId xmlns:p14="http://schemas.microsoft.com/office/powerpoint/2010/main" val="1656826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Laktace</a:t>
            </a:r>
          </a:p>
        </p:txBody>
      </p:sp>
      <p:pic>
        <p:nvPicPr>
          <p:cNvPr id="29699" name="Zástupný symbol pro obsah 3" descr="The_hormonal_control_of_mammary_gland_development_and_lact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125538"/>
            <a:ext cx="5737225" cy="5543550"/>
          </a:xfrm>
        </p:spPr>
      </p:pic>
      <p:sp>
        <p:nvSpPr>
          <p:cNvPr id="29700" name="Obdélník 4"/>
          <p:cNvSpPr>
            <a:spLocks noChangeArrowheads="1"/>
          </p:cNvSpPr>
          <p:nvPr/>
        </p:nvSpPr>
        <p:spPr bwMode="auto">
          <a:xfrm>
            <a:off x="6096000" y="66119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/>
              <a:t>https://humanphysiology2011.wikispaces.com/15.+Reproductive+Physiology</a:t>
            </a:r>
          </a:p>
        </p:txBody>
      </p:sp>
    </p:spTree>
    <p:extLst>
      <p:ext uri="{BB962C8B-B14F-4D97-AF65-F5344CB8AC3E}">
        <p14:creationId xmlns:p14="http://schemas.microsoft.com/office/powerpoint/2010/main" val="1126231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00000"/>
                </a:solidFill>
              </a:rPr>
              <a:t>Protilátková ochrana novorozence</a:t>
            </a:r>
          </a:p>
        </p:txBody>
      </p:sp>
      <p:pic>
        <p:nvPicPr>
          <p:cNvPr id="30723" name="Zástupný symbol pro obsah 3" descr="Maternal_antibodies_that_protect_the_bab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981075"/>
            <a:ext cx="7297737" cy="5327650"/>
          </a:xfrm>
        </p:spPr>
      </p:pic>
      <p:sp>
        <p:nvSpPr>
          <p:cNvPr id="30724" name="Obdélník 4"/>
          <p:cNvSpPr>
            <a:spLocks noChangeArrowheads="1"/>
          </p:cNvSpPr>
          <p:nvPr/>
        </p:nvSpPr>
        <p:spPr bwMode="auto">
          <a:xfrm>
            <a:off x="6096000" y="645318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/>
              <a:t>https://humanphysiology2011.wikispaces.com/15.+Reproductive+Physiology</a:t>
            </a:r>
          </a:p>
        </p:txBody>
      </p:sp>
    </p:spTree>
    <p:extLst>
      <p:ext uri="{BB962C8B-B14F-4D97-AF65-F5344CB8AC3E}">
        <p14:creationId xmlns:p14="http://schemas.microsoft.com/office/powerpoint/2010/main" val="136921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Těhotenství a imunitní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dirty="0" smtClean="0"/>
              <a:t>Plod = cizí tkáň v těle matky</a:t>
            </a:r>
          </a:p>
          <a:p>
            <a:pPr>
              <a:defRPr/>
            </a:pPr>
            <a:r>
              <a:rPr lang="cs-CZ" dirty="0" smtClean="0"/>
              <a:t>Zabránění „odhojení“ plodu</a:t>
            </a:r>
          </a:p>
          <a:p>
            <a:pPr>
              <a:defRPr/>
            </a:pPr>
            <a:r>
              <a:rPr lang="cs-CZ" dirty="0" smtClean="0"/>
              <a:t>Placentární trofoblast – odděluje tkáně matky a dítěte – </a:t>
            </a:r>
            <a:r>
              <a:rPr lang="cs-CZ" dirty="0" err="1" smtClean="0"/>
              <a:t>neexprimuje</a:t>
            </a:r>
            <a:r>
              <a:rPr lang="cs-CZ" dirty="0" smtClean="0"/>
              <a:t> MHC I. a II. Třídy</a:t>
            </a:r>
          </a:p>
          <a:p>
            <a:pPr>
              <a:defRPr/>
            </a:pPr>
            <a:r>
              <a:rPr lang="cs-CZ" dirty="0" smtClean="0"/>
              <a:t>Trofoblast HLA G</a:t>
            </a:r>
          </a:p>
          <a:p>
            <a:pPr>
              <a:defRPr/>
            </a:pPr>
            <a:r>
              <a:rPr lang="cs-CZ" dirty="0" smtClean="0"/>
              <a:t>Přitlumení imunitního systému matky v těhotenství - nízká produkce protilátek v těhotenství …× riziko sepse po porodu</a:t>
            </a:r>
          </a:p>
          <a:p>
            <a:pPr>
              <a:defRPr/>
            </a:pPr>
            <a:r>
              <a:rPr lang="cs-CZ" dirty="0" smtClean="0"/>
              <a:t>Odlišné projevy autoimunitních chorob v těhotenství a po porodu</a:t>
            </a:r>
          </a:p>
          <a:p>
            <a:pPr>
              <a:defRPr/>
            </a:pPr>
            <a:r>
              <a:rPr lang="cs-CZ" dirty="0" err="1" smtClean="0"/>
              <a:t>Preeclampsie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Rh</a:t>
            </a:r>
            <a:r>
              <a:rPr lang="cs-CZ" dirty="0" smtClean="0"/>
              <a:t> inkompatibilita – 80% </a:t>
            </a:r>
            <a:r>
              <a:rPr lang="cs-CZ" dirty="0" err="1" smtClean="0"/>
              <a:t>Rh</a:t>
            </a:r>
            <a:r>
              <a:rPr lang="cs-CZ" dirty="0" smtClean="0"/>
              <a:t> +, 20% </a:t>
            </a:r>
            <a:r>
              <a:rPr lang="cs-CZ" dirty="0" err="1" smtClean="0"/>
              <a:t>Rh</a:t>
            </a:r>
            <a:r>
              <a:rPr lang="cs-CZ" dirty="0" smtClean="0"/>
              <a:t>-, rozpad erytrocytů fétu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191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821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C00000"/>
                </a:solidFill>
              </a:rPr>
              <a:t>Přírůstek hmotnosti v průběhu těhotenství</a:t>
            </a:r>
          </a:p>
        </p:txBody>
      </p:sp>
      <p:sp>
        <p:nvSpPr>
          <p:cNvPr id="32771" name="TextovéPole 4"/>
          <p:cNvSpPr txBox="1">
            <a:spLocks noChangeArrowheads="1"/>
          </p:cNvSpPr>
          <p:nvPr/>
        </p:nvSpPr>
        <p:spPr bwMode="auto">
          <a:xfrm>
            <a:off x="5087939" y="6453188"/>
            <a:ext cx="5329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/>
              <a:t>http://www.nutriweb.cz/cs/clanky/spravna-vyziva/optimalni-vahovy-prirustek-behem-tehotenstvi</a:t>
            </a:r>
          </a:p>
        </p:txBody>
      </p:sp>
      <p:pic>
        <p:nvPicPr>
          <p:cNvPr id="32772" name="Zástupný symbol pro obsah 6" descr="png;base645927da39a5c6f4c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714501"/>
            <a:ext cx="6845300" cy="4017963"/>
          </a:xfrm>
        </p:spPr>
      </p:pic>
    </p:spTree>
    <p:extLst>
      <p:ext uri="{BB962C8B-B14F-4D97-AF65-F5344CB8AC3E}">
        <p14:creationId xmlns:p14="http://schemas.microsoft.com/office/powerpoint/2010/main" val="3651318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00000"/>
                </a:solidFill>
              </a:rPr>
              <a:t>Děkuji za pozornost</a:t>
            </a:r>
          </a:p>
        </p:txBody>
      </p:sp>
      <p:pic>
        <p:nvPicPr>
          <p:cNvPr id="33795" name="Zástupný symbol pro obsah 3" descr="DSCN49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484314"/>
            <a:ext cx="6689725" cy="5018087"/>
          </a:xfrm>
        </p:spPr>
      </p:pic>
    </p:spTree>
    <p:extLst>
      <p:ext uri="{BB962C8B-B14F-4D97-AF65-F5344CB8AC3E}">
        <p14:creationId xmlns:p14="http://schemas.microsoft.com/office/powerpoint/2010/main" val="21273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Regulace pohlavních hormonů - žena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06253" y="801987"/>
            <a:ext cx="35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pulsativní</a:t>
            </a:r>
            <a:r>
              <a:rPr lang="cs-CZ" sz="1200" dirty="0" smtClean="0"/>
              <a:t> výdej 1-3 hodiny)</a:t>
            </a:r>
          </a:p>
          <a:p>
            <a:r>
              <a:rPr lang="cs-CZ" sz="1200" b="1" dirty="0" smtClean="0">
                <a:solidFill>
                  <a:srgbClr val="C00000"/>
                </a:solidFill>
              </a:rPr>
              <a:t>Cyklická aktivita hypotalamických </a:t>
            </a:r>
            <a:r>
              <a:rPr lang="cs-CZ" sz="1200" b="1" dirty="0" err="1" smtClean="0">
                <a:solidFill>
                  <a:srgbClr val="C00000"/>
                </a:solidFill>
              </a:rPr>
              <a:t>GnRH</a:t>
            </a:r>
            <a:r>
              <a:rPr lang="cs-CZ" sz="1200" b="1" dirty="0" smtClean="0">
                <a:solidFill>
                  <a:srgbClr val="C00000"/>
                </a:solidFill>
              </a:rPr>
              <a:t> neuronů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Gonádotropy</a:t>
            </a:r>
            <a:r>
              <a:rPr lang="cs-CZ" dirty="0" smtClean="0"/>
              <a:t> předního laloku hypofýzy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05745" y="266710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LH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Theca</a:t>
            </a:r>
            <a:r>
              <a:rPr lang="cs-CZ" dirty="0" smtClean="0"/>
              <a:t> interna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testosteron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582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Přeměněn na </a:t>
            </a:r>
            <a:r>
              <a:rPr lang="cs-CZ" b="1" dirty="0" smtClean="0">
                <a:solidFill>
                  <a:srgbClr val="C00000"/>
                </a:solidFill>
              </a:rPr>
              <a:t>estrogeny </a:t>
            </a:r>
            <a:r>
              <a:rPr lang="cs-CZ" dirty="0" smtClean="0"/>
              <a:t>(estradiol)</a:t>
            </a:r>
            <a:r>
              <a:rPr lang="cs-CZ" dirty="0" err="1" smtClean="0"/>
              <a:t>aromatázovými</a:t>
            </a:r>
            <a:r>
              <a:rPr lang="cs-CZ" dirty="0" smtClean="0"/>
              <a:t> enzymy ve folikulárních buňkách </a:t>
            </a:r>
            <a:r>
              <a:rPr lang="cs-CZ" dirty="0" err="1" smtClean="0"/>
              <a:t>granulózy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10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Stimulace produkce LH receptorů v buňkách </a:t>
            </a:r>
            <a:r>
              <a:rPr lang="cs-CZ" dirty="0" err="1" smtClean="0"/>
              <a:t>granulózy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97562" y="6411518"/>
            <a:ext cx="261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Zrání folikulů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4" name="Přímá spojnice se šipkou 23"/>
          <p:cNvCxnSpPr>
            <a:endCxn id="12" idx="0"/>
          </p:cNvCxnSpPr>
          <p:nvPr/>
        </p:nvCxnSpPr>
        <p:spPr>
          <a:xfrm flipH="1">
            <a:off x="4904507" y="5822213"/>
            <a:ext cx="1394693" cy="589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92219" y="3036438"/>
            <a:ext cx="1706416" cy="3375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331200" y="697804"/>
            <a:ext cx="26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002060"/>
                </a:solidFill>
              </a:rPr>
              <a:t>Folikulární fáze</a:t>
            </a:r>
            <a:endParaRPr lang="cs-CZ" sz="2400" i="1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9518070" y="6210924"/>
            <a:ext cx="268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Růst </a:t>
            </a:r>
            <a:r>
              <a:rPr lang="cs-CZ" sz="1600" dirty="0" err="1" smtClean="0"/>
              <a:t>endometriální</a:t>
            </a:r>
            <a:r>
              <a:rPr lang="cs-CZ" sz="1600" dirty="0" smtClean="0"/>
              <a:t> </a:t>
            </a:r>
            <a:r>
              <a:rPr lang="cs-CZ" sz="1600" dirty="0" err="1" smtClean="0"/>
              <a:t>vystelky</a:t>
            </a:r>
            <a:r>
              <a:rPr lang="cs-CZ" sz="1600" dirty="0" smtClean="0"/>
              <a:t> a vodnatá sekrece cervixu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245923" y="5750338"/>
            <a:ext cx="3302004" cy="4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 flipV="1">
            <a:off x="7525327" y="2364509"/>
            <a:ext cx="30019" cy="2752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4059384" y="2334321"/>
            <a:ext cx="3480952" cy="255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940135" y="185109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6511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Regulace pohlavních hormonů - žena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36269" y="760980"/>
            <a:ext cx="38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pulsativní</a:t>
            </a:r>
            <a:r>
              <a:rPr lang="cs-CZ" sz="1200" dirty="0" smtClean="0"/>
              <a:t> výdej 1-3 hodiny)</a:t>
            </a:r>
          </a:p>
          <a:p>
            <a:r>
              <a:rPr lang="cs-CZ" sz="1200" b="1" dirty="0" smtClean="0">
                <a:solidFill>
                  <a:srgbClr val="C00000"/>
                </a:solidFill>
              </a:rPr>
              <a:t>Cyklická aktivita hypotalamických </a:t>
            </a:r>
            <a:r>
              <a:rPr lang="cs-CZ" sz="1200" b="1" dirty="0" err="1" smtClean="0">
                <a:solidFill>
                  <a:srgbClr val="C00000"/>
                </a:solidFill>
              </a:rPr>
              <a:t>GnRH</a:t>
            </a:r>
            <a:r>
              <a:rPr lang="cs-CZ" sz="1200" b="1" dirty="0" smtClean="0">
                <a:solidFill>
                  <a:srgbClr val="C00000"/>
                </a:solidFill>
              </a:rPr>
              <a:t> neuronů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Gonádotropy</a:t>
            </a:r>
            <a:r>
              <a:rPr lang="cs-CZ" dirty="0" smtClean="0"/>
              <a:t> předního laloku hypofýzy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76436" y="2472767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LH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545" y="348560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Theca</a:t>
            </a:r>
            <a:r>
              <a:rPr lang="cs-CZ" dirty="0" smtClean="0"/>
              <a:t> interna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8727" y="428582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testosteron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66508" y="5147133"/>
            <a:ext cx="582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Přeměněn na </a:t>
            </a:r>
            <a:r>
              <a:rPr lang="cs-CZ" b="1" u="sng" dirty="0" smtClean="0">
                <a:solidFill>
                  <a:srgbClr val="C00000"/>
                </a:solidFill>
              </a:rPr>
              <a:t>estrogeny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(estradiol)</a:t>
            </a:r>
            <a:r>
              <a:rPr lang="cs-CZ" dirty="0" err="1" smtClean="0"/>
              <a:t>aromatázovými</a:t>
            </a:r>
            <a:r>
              <a:rPr lang="cs-CZ" dirty="0" smtClean="0"/>
              <a:t> enzymy ve folikulárních buňkách </a:t>
            </a:r>
            <a:r>
              <a:rPr lang="cs-CZ" dirty="0" err="1" smtClean="0"/>
              <a:t>granulózy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13054" y="6149368"/>
            <a:ext cx="310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Stimulace produkce LH receptorův buňkách </a:t>
            </a:r>
            <a:r>
              <a:rPr lang="cs-CZ" dirty="0" err="1" smtClean="0"/>
              <a:t>granulózy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5528" y="456640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Inhibin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2108" y="2194817"/>
            <a:ext cx="775854" cy="4952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659746" y="3059420"/>
            <a:ext cx="858981" cy="449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77346" y="3854941"/>
            <a:ext cx="369453" cy="430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6114472" y="4597401"/>
            <a:ext cx="434110" cy="621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6627091" y="5793464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516909" y="3036438"/>
            <a:ext cx="3260437" cy="2182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1" idx="2"/>
          </p:cNvCxnSpPr>
          <p:nvPr/>
        </p:nvCxnSpPr>
        <p:spPr>
          <a:xfrm flipH="1" flipV="1">
            <a:off x="891310" y="4935740"/>
            <a:ext cx="4886037" cy="794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512619" y="2595418"/>
            <a:ext cx="1835727" cy="193058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73859" y="3305083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_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97562" y="6411518"/>
            <a:ext cx="261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Zrání folikulů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4" name="Přímá spojnice se šipkou 23"/>
          <p:cNvCxnSpPr>
            <a:endCxn id="12" idx="0"/>
          </p:cNvCxnSpPr>
          <p:nvPr/>
        </p:nvCxnSpPr>
        <p:spPr>
          <a:xfrm flipH="1">
            <a:off x="4904507" y="5822213"/>
            <a:ext cx="1394693" cy="589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392219" y="3036438"/>
            <a:ext cx="1706416" cy="3375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331200" y="697804"/>
            <a:ext cx="2660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002060"/>
                </a:solidFill>
              </a:rPr>
              <a:t>Ovulace =</a:t>
            </a:r>
          </a:p>
          <a:p>
            <a:r>
              <a:rPr lang="cs-CZ" i="1" dirty="0" smtClean="0">
                <a:solidFill>
                  <a:srgbClr val="002060"/>
                </a:solidFill>
              </a:rPr>
              <a:t>Změna negativní zpětné vazby na pozitivní</a:t>
            </a:r>
            <a:endParaRPr lang="cs-CZ" i="1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9518070" y="6210924"/>
            <a:ext cx="268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Růst </a:t>
            </a:r>
            <a:r>
              <a:rPr lang="cs-CZ" sz="1600" dirty="0" err="1" smtClean="0"/>
              <a:t>endometriální</a:t>
            </a:r>
            <a:r>
              <a:rPr lang="cs-CZ" sz="1600" dirty="0" smtClean="0"/>
              <a:t> </a:t>
            </a:r>
            <a:r>
              <a:rPr lang="cs-CZ" sz="1600" dirty="0" err="1" smtClean="0"/>
              <a:t>vystelky</a:t>
            </a:r>
            <a:r>
              <a:rPr lang="cs-CZ" sz="1600" dirty="0" smtClean="0"/>
              <a:t> a vodnatá sekrece cervixu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7245923" y="5750338"/>
            <a:ext cx="3302004" cy="460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 flipV="1">
            <a:off x="7525327" y="2364509"/>
            <a:ext cx="30019" cy="2752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4059384" y="2334321"/>
            <a:ext cx="3480952" cy="255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548582" y="1963952"/>
            <a:ext cx="68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+++</a:t>
            </a:r>
            <a:endParaRPr lang="cs-CZ" sz="2400" dirty="0">
              <a:solidFill>
                <a:srgbClr val="C00000"/>
              </a:solidFill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 flipV="1">
            <a:off x="7483764" y="5720150"/>
            <a:ext cx="736600" cy="403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7555346" y="1625785"/>
            <a:ext cx="1473195" cy="7085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911434" y="2848743"/>
            <a:ext cx="3380509" cy="128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356599" y="2442452"/>
            <a:ext cx="219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Prasknutí nejvíce vyvinutého folikulu a uvolnění vajíčka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418" y="1"/>
            <a:ext cx="10104582" cy="80356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Regulace pohlavních hormonů - žena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2364" y="811868"/>
            <a:ext cx="35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GnRH</a:t>
            </a:r>
            <a:r>
              <a:rPr lang="cs-CZ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pulsativní</a:t>
            </a:r>
            <a:r>
              <a:rPr lang="cs-CZ" sz="1200" dirty="0" smtClean="0"/>
              <a:t> výdej 1-3 hodiny)</a:t>
            </a:r>
          </a:p>
          <a:p>
            <a:r>
              <a:rPr lang="cs-CZ" sz="1200" b="1" dirty="0" smtClean="0">
                <a:solidFill>
                  <a:srgbClr val="C00000"/>
                </a:solidFill>
              </a:rPr>
              <a:t>Cyklická aktivita hypotalamických </a:t>
            </a:r>
            <a:r>
              <a:rPr lang="cs-CZ" sz="1200" b="1" dirty="0" err="1" smtClean="0">
                <a:solidFill>
                  <a:srgbClr val="C00000"/>
                </a:solidFill>
              </a:rPr>
              <a:t>GnRH</a:t>
            </a:r>
            <a:r>
              <a:rPr lang="cs-CZ" sz="1200" b="1" dirty="0" smtClean="0">
                <a:solidFill>
                  <a:srgbClr val="C00000"/>
                </a:solidFill>
              </a:rPr>
              <a:t> neuronů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06253" y="1825485"/>
            <a:ext cx="439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Gonádotropy</a:t>
            </a:r>
            <a:r>
              <a:rPr lang="cs-CZ" dirty="0" smtClean="0"/>
              <a:t> předního laloku hypofýzy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62908" y="2690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FSH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75726" y="2625703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LH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83056" y="4060021"/>
            <a:ext cx="451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Progesteron</a:t>
            </a:r>
            <a:r>
              <a:rPr lang="cs-CZ" b="1" dirty="0" smtClean="0"/>
              <a:t>  estrogeny</a:t>
            </a:r>
            <a:r>
              <a:rPr lang="en-US" b="1" dirty="0" smtClean="0"/>
              <a:t> inhibin</a:t>
            </a:r>
            <a:endParaRPr lang="cs-CZ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343564" y="150786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2632364" y="2255446"/>
            <a:ext cx="595745" cy="434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8063345" y="4473876"/>
            <a:ext cx="676560" cy="742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468254" y="2253841"/>
            <a:ext cx="775854" cy="355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089237" y="2764767"/>
            <a:ext cx="3103418" cy="311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402944" y="725488"/>
            <a:ext cx="26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>
                <a:solidFill>
                  <a:srgbClr val="002060"/>
                </a:solidFill>
              </a:rPr>
              <a:t>Luteální</a:t>
            </a:r>
            <a:r>
              <a:rPr lang="cs-CZ" sz="2400" i="1" dirty="0" smtClean="0">
                <a:solidFill>
                  <a:srgbClr val="002060"/>
                </a:solidFill>
              </a:rPr>
              <a:t> fáze</a:t>
            </a:r>
            <a:endParaRPr lang="cs-CZ" i="1" dirty="0">
              <a:solidFill>
                <a:srgbClr val="00206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8956960" y="3307890"/>
            <a:ext cx="30022" cy="782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356599" y="2442452"/>
            <a:ext cx="219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Hypertrofie buněk </a:t>
            </a:r>
            <a:r>
              <a:rPr lang="cs-CZ" b="1" dirty="0" err="1" smtClean="0">
                <a:solidFill>
                  <a:schemeClr val="accent4"/>
                </a:solidFill>
              </a:rPr>
              <a:t>granulózy</a:t>
            </a:r>
            <a:r>
              <a:rPr lang="cs-CZ" b="1" dirty="0" smtClean="0">
                <a:solidFill>
                  <a:schemeClr val="accent4"/>
                </a:solidFill>
              </a:rPr>
              <a:t>- vznik žlutého tělíska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680364" y="5421745"/>
            <a:ext cx="305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Růst endometria a hustý cervikální hlen</a:t>
            </a:r>
            <a:endParaRPr lang="cs-CZ" dirty="0"/>
          </a:p>
        </p:txBody>
      </p:sp>
      <p:cxnSp>
        <p:nvCxnSpPr>
          <p:cNvPr id="40" name="Přímá spojnice se šipkou 39"/>
          <p:cNvCxnSpPr/>
          <p:nvPr/>
        </p:nvCxnSpPr>
        <p:spPr>
          <a:xfrm flipH="1">
            <a:off x="3856181" y="3160221"/>
            <a:ext cx="4336474" cy="1488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659909" y="3632799"/>
            <a:ext cx="248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 cca 14 dnech neschopnost LH udržet žluté tělísko</a:t>
            </a:r>
            <a:endParaRPr lang="cs-CZ" sz="1400" dirty="0"/>
          </a:p>
        </p:txBody>
      </p:sp>
      <p:cxnSp>
        <p:nvCxnSpPr>
          <p:cNvPr id="44" name="Přímá spojnice se šipkou 43"/>
          <p:cNvCxnSpPr/>
          <p:nvPr/>
        </p:nvCxnSpPr>
        <p:spPr>
          <a:xfrm flipH="1">
            <a:off x="1279813" y="4924850"/>
            <a:ext cx="1955223" cy="1143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872508" y="4595249"/>
            <a:ext cx="14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4"/>
                </a:solidFill>
              </a:rPr>
              <a:t>Luteolýza</a:t>
            </a:r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48" name="Přímá spojnice se šipkou 47"/>
          <p:cNvCxnSpPr/>
          <p:nvPr/>
        </p:nvCxnSpPr>
        <p:spPr>
          <a:xfrm>
            <a:off x="317498" y="5050417"/>
            <a:ext cx="0" cy="2979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331353" y="5009796"/>
            <a:ext cx="339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Progesteron a estrogeny</a:t>
            </a:r>
            <a:endParaRPr lang="cs-CZ" sz="1600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602672" y="605860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menstruace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10178473" y="1328580"/>
            <a:ext cx="162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7030A0"/>
                </a:solidFill>
              </a:rPr>
              <a:t>hCG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400" dirty="0" smtClean="0">
                <a:solidFill>
                  <a:srgbClr val="7030A0"/>
                </a:solidFill>
              </a:rPr>
              <a:t>(podobný LH)</a:t>
            </a:r>
            <a:endParaRPr lang="cs-CZ" sz="1400" dirty="0">
              <a:solidFill>
                <a:srgbClr val="7030A0"/>
              </a:solidFill>
            </a:endParaRPr>
          </a:p>
        </p:txBody>
      </p:sp>
      <p:cxnSp>
        <p:nvCxnSpPr>
          <p:cNvPr id="53" name="Přímá spojnice se šipkou 52"/>
          <p:cNvCxnSpPr/>
          <p:nvPr/>
        </p:nvCxnSpPr>
        <p:spPr>
          <a:xfrm flipH="1">
            <a:off x="10063017" y="1900687"/>
            <a:ext cx="540329" cy="5228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10113819" y="1059852"/>
            <a:ext cx="266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7030A0"/>
                </a:solidFill>
              </a:rPr>
              <a:t>Otěhotnění</a:t>
            </a:r>
            <a:endParaRPr lang="cs-CZ" sz="2000" i="1" dirty="0">
              <a:solidFill>
                <a:srgbClr val="7030A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 flipV="1">
            <a:off x="4327234" y="2253841"/>
            <a:ext cx="4412671" cy="19021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5926282" y="2202107"/>
            <a:ext cx="4412671" cy="19021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5126758" y="2265646"/>
            <a:ext cx="4412671" cy="19021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483518" y="1953718"/>
            <a:ext cx="49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cs-CZ" sz="4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424463" y="1901859"/>
            <a:ext cx="49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cs-CZ" sz="4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774327" y="1999145"/>
            <a:ext cx="49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980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8674" y="120072"/>
            <a:ext cx="4537364" cy="77094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Menstruační cyklus</a:t>
            </a:r>
            <a:endParaRPr lang="cs-CZ" sz="32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88" y="120072"/>
            <a:ext cx="6959229" cy="6896676"/>
          </a:xfrm>
        </p:spPr>
      </p:pic>
      <p:sp>
        <p:nvSpPr>
          <p:cNvPr id="9" name="TextovéPole 8"/>
          <p:cNvSpPr txBox="1"/>
          <p:nvPr/>
        </p:nvSpPr>
        <p:spPr>
          <a:xfrm>
            <a:off x="9873672" y="6657945"/>
            <a:ext cx="258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ttps://antranik.org/the-menstrual-cycle/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36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Estrogen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4000" dirty="0"/>
              <a:t>Stimuluje růst dělohy</a:t>
            </a:r>
          </a:p>
          <a:p>
            <a:pPr eaLnBrk="1" hangingPunct="1"/>
            <a:r>
              <a:rPr lang="cs-CZ" altLang="cs-CZ" sz="4000" dirty="0"/>
              <a:t>Rozvoj prsů</a:t>
            </a:r>
          </a:p>
          <a:p>
            <a:pPr eaLnBrk="1" hangingPunct="1">
              <a:buFontTx/>
              <a:buChar char="•"/>
            </a:pPr>
            <a:r>
              <a:rPr lang="cs-CZ" altLang="cs-CZ" sz="4000" dirty="0"/>
              <a:t> Relaxace </a:t>
            </a:r>
            <a:r>
              <a:rPr lang="cs-CZ" altLang="cs-CZ" sz="4000" dirty="0" err="1"/>
              <a:t>ligament</a:t>
            </a:r>
            <a:endParaRPr lang="cs-CZ" altLang="cs-CZ" sz="4000" dirty="0"/>
          </a:p>
          <a:p>
            <a:pPr eaLnBrk="1" hangingPunct="1">
              <a:buFontTx/>
              <a:buChar char="•"/>
            </a:pPr>
            <a:r>
              <a:rPr lang="cs-CZ" altLang="cs-CZ" dirty="0" smtClean="0">
                <a:latin typeface="Times New Roman" panose="02020603050405020304" pitchFamily="18" charset="0"/>
              </a:rPr>
              <a:t> </a:t>
            </a:r>
            <a:r>
              <a:rPr lang="cs-CZ" altLang="cs-CZ" dirty="0" smtClean="0"/>
              <a:t>Vývoj plodu</a:t>
            </a:r>
            <a:endParaRPr lang="en-US" altLang="cs-CZ" dirty="0" smtClean="0"/>
          </a:p>
          <a:p>
            <a:r>
              <a:rPr lang="cs-CZ" altLang="cs-CZ" dirty="0"/>
              <a:t>Vliv estrogenů na ukládání bílkovin</a:t>
            </a:r>
          </a:p>
          <a:p>
            <a:r>
              <a:rPr lang="cs-CZ" altLang="cs-CZ" dirty="0"/>
              <a:t>Vliv estrogenů na </a:t>
            </a:r>
            <a:r>
              <a:rPr lang="cs-CZ" altLang="cs-CZ" dirty="0" smtClean="0"/>
              <a:t>metabolismus </a:t>
            </a:r>
            <a:r>
              <a:rPr lang="cs-CZ" altLang="cs-CZ" dirty="0"/>
              <a:t>a na ukládání tuku (hýždě a stehna)</a:t>
            </a:r>
          </a:p>
          <a:p>
            <a:r>
              <a:rPr lang="cs-CZ" altLang="cs-CZ" dirty="0"/>
              <a:t>Účinek estrogenů na pokožku (</a:t>
            </a:r>
            <a:r>
              <a:rPr lang="cs-CZ" altLang="cs-CZ" dirty="0" smtClean="0"/>
              <a:t>měkká, hladká, </a:t>
            </a:r>
            <a:r>
              <a:rPr lang="cs-CZ" altLang="cs-CZ" dirty="0"/>
              <a:t>silnější, více </a:t>
            </a:r>
            <a:r>
              <a:rPr lang="cs-CZ" altLang="cs-CZ" dirty="0" err="1" smtClean="0"/>
              <a:t>vaskularizovaná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Vliv estrogenů na rovnováhu elektrolytů (chemická podobnost s </a:t>
            </a:r>
            <a:r>
              <a:rPr lang="cs-CZ" altLang="cs-CZ" dirty="0" smtClean="0"/>
              <a:t>adrenokortikotropními </a:t>
            </a:r>
            <a:r>
              <a:rPr lang="cs-CZ" altLang="cs-CZ" dirty="0"/>
              <a:t>hormony - </a:t>
            </a:r>
            <a:r>
              <a:rPr lang="cs-CZ" altLang="cs-CZ" dirty="0" err="1" smtClean="0"/>
              <a:t>způsobujr</a:t>
            </a:r>
            <a:r>
              <a:rPr lang="cs-CZ" altLang="cs-CZ" dirty="0" smtClean="0"/>
              <a:t> retenci </a:t>
            </a:r>
            <a:r>
              <a:rPr lang="cs-CZ" altLang="cs-CZ" dirty="0"/>
              <a:t>sodíku a vody - obvykle mírný účinek - během těhotenství - </a:t>
            </a:r>
            <a:r>
              <a:rPr lang="cs-CZ" altLang="cs-CZ" dirty="0" smtClean="0"/>
              <a:t>významná </a:t>
            </a:r>
            <a:r>
              <a:rPr lang="cs-CZ" altLang="cs-CZ" dirty="0"/>
              <a:t>retence tělních tekutin)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9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00000"/>
                </a:solidFill>
              </a:rPr>
              <a:t>Progesteron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Syncytiotrofoblast – velké množství progesteronu</a:t>
            </a:r>
          </a:p>
          <a:p>
            <a:pPr eaLnBrk="1" hangingPunct="1"/>
            <a:r>
              <a:rPr lang="cs-CZ" altLang="cs-CZ" smtClean="0"/>
              <a:t>Pomáhá připravit endometrium pro implantaci – deciduální buňky – výživa embrya</a:t>
            </a:r>
          </a:p>
          <a:p>
            <a:pPr eaLnBrk="1" hangingPunct="1"/>
            <a:r>
              <a:rPr lang="cs-CZ" altLang="cs-CZ" smtClean="0"/>
              <a:t>Snižuje dráždivost dělohy – zabraňuje kontrakcím dělohy</a:t>
            </a:r>
          </a:p>
          <a:p>
            <a:pPr eaLnBrk="1" hangingPunct="1"/>
            <a:r>
              <a:rPr lang="cs-CZ" altLang="cs-CZ" smtClean="0"/>
              <a:t>Stimuluje rozvoj prsní tkáně</a:t>
            </a:r>
          </a:p>
          <a:p>
            <a:pPr eaLnBrk="1" hangingPunct="1">
              <a:buFontTx/>
              <a:buChar char="•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883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1141</Words>
  <Application>Microsoft Office PowerPoint</Application>
  <PresentationFormat>Širokoúhlá obrazovka</PresentationFormat>
  <Paragraphs>290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Motiv Office</vt:lpstr>
      <vt:lpstr>Pohlavní hormony těhotenství a laktace</vt:lpstr>
      <vt:lpstr>Regulace pohlavních hormonů - muž</vt:lpstr>
      <vt:lpstr>Testosteron</vt:lpstr>
      <vt:lpstr>Regulace pohlavních hormonů - žena</vt:lpstr>
      <vt:lpstr>Regulace pohlavních hormonů - žena</vt:lpstr>
      <vt:lpstr>Regulace pohlavních hormonů - žena</vt:lpstr>
      <vt:lpstr>Menstruační cyklus</vt:lpstr>
      <vt:lpstr>Estrogen</vt:lpstr>
      <vt:lpstr>Progesteron</vt:lpstr>
      <vt:lpstr>Těhotenství</vt:lpstr>
      <vt:lpstr>Těhotenství a hormony</vt:lpstr>
      <vt:lpstr>Placenta</vt:lpstr>
      <vt:lpstr>Souhra hormonálních produkcí plodu, matky a placenty</vt:lpstr>
      <vt:lpstr>Lidský choriový gonadotropin (hCG)</vt:lpstr>
      <vt:lpstr>Lidský chorionsomatomamotropin, lidský placentární laktogen (hCS)</vt:lpstr>
      <vt:lpstr>Relaxin</vt:lpstr>
      <vt:lpstr>Další hormonální změny v těhotenství</vt:lpstr>
      <vt:lpstr>Krevní oběh</vt:lpstr>
      <vt:lpstr>Těhotenství a srážlivost krve</vt:lpstr>
      <vt:lpstr>Distribuce srdečního výdeje (%)</vt:lpstr>
      <vt:lpstr>Transport kyslíku přes placentu</vt:lpstr>
      <vt:lpstr>Zajištění saturace plodu kyslíkem</vt:lpstr>
      <vt:lpstr>Disociační křivka – fetální a adultní Hb</vt:lpstr>
      <vt:lpstr>GDM</vt:lpstr>
      <vt:lpstr>Porod = začátek „samostatného“ života</vt:lpstr>
      <vt:lpstr>Porod</vt:lpstr>
      <vt:lpstr>Hormonální regulace porodu</vt:lpstr>
      <vt:lpstr>Oxytocin</vt:lpstr>
      <vt:lpstr>Laktace = nepřekonaný (a asi nepřekonatelný) způsob výživy mláďat</vt:lpstr>
      <vt:lpstr>Tvorba a ejekce mléka</vt:lpstr>
      <vt:lpstr>Laktace</vt:lpstr>
      <vt:lpstr>Protilátková ochrana novorozence</vt:lpstr>
      <vt:lpstr>Těhotenství a imunitní systém</vt:lpstr>
      <vt:lpstr>Přírůstek hmotnosti v průběhu těhotenství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jankratzer jankratzer</dc:creator>
  <cp:lastModifiedBy>jankratzer jankratzer</cp:lastModifiedBy>
  <cp:revision>24</cp:revision>
  <dcterms:created xsi:type="dcterms:W3CDTF">2021-04-23T16:06:52Z</dcterms:created>
  <dcterms:modified xsi:type="dcterms:W3CDTF">2021-04-30T14:07:29Z</dcterms:modified>
</cp:coreProperties>
</file>