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256" r:id="rId2"/>
    <p:sldId id="259" r:id="rId3"/>
    <p:sldId id="261" r:id="rId4"/>
    <p:sldId id="258" r:id="rId5"/>
    <p:sldId id="260" r:id="rId6"/>
    <p:sldId id="284" r:id="rId7"/>
    <p:sldId id="285" r:id="rId8"/>
    <p:sldId id="319" r:id="rId9"/>
    <p:sldId id="286" r:id="rId10"/>
    <p:sldId id="288" r:id="rId11"/>
    <p:sldId id="289" r:id="rId12"/>
    <p:sldId id="292" r:id="rId13"/>
    <p:sldId id="291" r:id="rId14"/>
    <p:sldId id="293" r:id="rId15"/>
    <p:sldId id="295" r:id="rId16"/>
    <p:sldId id="357" r:id="rId17"/>
    <p:sldId id="263" r:id="rId18"/>
    <p:sldId id="297" r:id="rId19"/>
    <p:sldId id="301" r:id="rId20"/>
    <p:sldId id="299" r:id="rId21"/>
    <p:sldId id="358" r:id="rId22"/>
    <p:sldId id="359" r:id="rId23"/>
    <p:sldId id="360" r:id="rId24"/>
    <p:sldId id="271" r:id="rId25"/>
    <p:sldId id="309" r:id="rId26"/>
    <p:sldId id="312" r:id="rId27"/>
    <p:sldId id="313" r:id="rId28"/>
    <p:sldId id="314" r:id="rId29"/>
    <p:sldId id="315" r:id="rId30"/>
    <p:sldId id="316" r:id="rId31"/>
    <p:sldId id="308" r:id="rId32"/>
    <p:sldId id="273" r:id="rId33"/>
    <p:sldId id="361" r:id="rId34"/>
    <p:sldId id="362" r:id="rId35"/>
    <p:sldId id="363" r:id="rId36"/>
    <p:sldId id="274" r:id="rId37"/>
    <p:sldId id="320" r:id="rId38"/>
    <p:sldId id="321" r:id="rId39"/>
    <p:sldId id="322" r:id="rId40"/>
    <p:sldId id="323" r:id="rId41"/>
    <p:sldId id="324" r:id="rId42"/>
    <p:sldId id="325"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9" r:id="rId65"/>
    <p:sldId id="350" r:id="rId66"/>
    <p:sldId id="351" r:id="rId67"/>
    <p:sldId id="352" r:id="rId68"/>
    <p:sldId id="353" r:id="rId69"/>
    <p:sldId id="354" r:id="rId70"/>
    <p:sldId id="355" r:id="rId71"/>
    <p:sldId id="35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0" autoAdjust="0"/>
  </p:normalViewPr>
  <p:slideViewPr>
    <p:cSldViewPr snapToGrid="0">
      <p:cViewPr varScale="1">
        <p:scale>
          <a:sx n="82" d="100"/>
          <a:sy n="82" d="100"/>
        </p:scale>
        <p:origin x="72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0C5B-164D-422D-83CF-1AF70907B9C3}" type="datetimeFigureOut">
              <a:rPr lang="cs-CZ" smtClean="0"/>
              <a:t>11.04.2022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39BD5-E61E-4718-A0F0-6AF78DC86525}" type="slidenum">
              <a:rPr lang="cs-CZ" smtClean="0"/>
              <a:t>‹#›</a:t>
            </a:fld>
            <a:endParaRPr lang="cs-CZ"/>
          </a:p>
        </p:txBody>
      </p:sp>
    </p:spTree>
    <p:extLst>
      <p:ext uri="{BB962C8B-B14F-4D97-AF65-F5344CB8AC3E}">
        <p14:creationId xmlns:p14="http://schemas.microsoft.com/office/powerpoint/2010/main" val="25779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2</a:t>
            </a:fld>
            <a:endParaRPr lang="cs-CZ"/>
          </a:p>
        </p:txBody>
      </p:sp>
    </p:spTree>
    <p:extLst>
      <p:ext uri="{BB962C8B-B14F-4D97-AF65-F5344CB8AC3E}">
        <p14:creationId xmlns:p14="http://schemas.microsoft.com/office/powerpoint/2010/main" val="406986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a:t>
            </a:r>
            <a:r>
              <a:rPr lang="cs-CZ" dirty="0" err="1"/>
              <a:t>synapsy</a:t>
            </a:r>
            <a:r>
              <a:rPr lang="cs-CZ" dirty="0"/>
              <a:t>.</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a:t>
            </a:fld>
            <a:endParaRPr lang="cs-CZ"/>
          </a:p>
        </p:txBody>
      </p:sp>
    </p:spTree>
    <p:extLst>
      <p:ext uri="{BB962C8B-B14F-4D97-AF65-F5344CB8AC3E}">
        <p14:creationId xmlns:p14="http://schemas.microsoft.com/office/powerpoint/2010/main" val="42104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38</a:t>
            </a:fld>
            <a:endParaRPr lang="cs-CZ"/>
          </a:p>
        </p:txBody>
      </p:sp>
    </p:spTree>
    <p:extLst>
      <p:ext uri="{BB962C8B-B14F-4D97-AF65-F5344CB8AC3E}">
        <p14:creationId xmlns:p14="http://schemas.microsoft.com/office/powerpoint/2010/main" val="112226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53275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8522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4243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18077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9F56FDF-56E6-46D1-8A7A-459F6171535D}" type="datetimeFigureOut">
              <a:rPr lang="cs-CZ" smtClean="0"/>
              <a:t>11.04.2022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287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52184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9F56FDF-56E6-46D1-8A7A-459F6171535D}" type="datetimeFigureOut">
              <a:rPr lang="cs-CZ" smtClean="0"/>
              <a:t>11.04.2022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4095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9F56FDF-56E6-46D1-8A7A-459F6171535D}" type="datetimeFigureOut">
              <a:rPr lang="cs-CZ" smtClean="0"/>
              <a:t>11.04.2022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1787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56FDF-56E6-46D1-8A7A-459F6171535D}" type="datetimeFigureOut">
              <a:rPr lang="cs-CZ" smtClean="0"/>
              <a:t>11.04.2022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2306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48026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11.04.2022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09386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56FDF-56E6-46D1-8A7A-459F6171535D}" type="datetimeFigureOut">
              <a:rPr lang="cs-CZ" smtClean="0"/>
              <a:t>11.04.2022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AFEFD-AF1A-456E-905A-C4939DB6A1D1}" type="slidenum">
              <a:rPr lang="cs-CZ" smtClean="0"/>
              <a:t>‹#›</a:t>
            </a:fld>
            <a:endParaRPr lang="cs-CZ"/>
          </a:p>
        </p:txBody>
      </p:sp>
    </p:spTree>
    <p:extLst>
      <p:ext uri="{BB962C8B-B14F-4D97-AF65-F5344CB8AC3E}">
        <p14:creationId xmlns:p14="http://schemas.microsoft.com/office/powerpoint/2010/main" val="3852600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Active_site" TargetMode="External"/><Relationship Id="rId3" Type="http://schemas.openxmlformats.org/officeDocument/2006/relationships/hyperlink" Target="https://en.wikipedia.org/wiki/Latrotoxin" TargetMode="External"/><Relationship Id="rId7" Type="http://schemas.openxmlformats.org/officeDocument/2006/relationships/hyperlink" Target="https://en.wikipedia.org/wiki/Covalent_bond" TargetMode="External"/><Relationship Id="rId2" Type="http://schemas.openxmlformats.org/officeDocument/2006/relationships/hyperlink" Target="https://en.wikipedia.org/wiki/Botulinum_toxin" TargetMode="External"/><Relationship Id="rId1" Type="http://schemas.openxmlformats.org/officeDocument/2006/relationships/slideLayout" Target="../slideLayouts/slideLayout2.xml"/><Relationship Id="rId6" Type="http://schemas.openxmlformats.org/officeDocument/2006/relationships/hyperlink" Target="https://en.wikipedia.org/wiki/Spastic_paralysis" TargetMode="External"/><Relationship Id="rId5" Type="http://schemas.openxmlformats.org/officeDocument/2006/relationships/hyperlink" Target="https://en.wikipedia.org/wiki/Clostridium_tetani" TargetMode="External"/><Relationship Id="rId4" Type="http://schemas.openxmlformats.org/officeDocument/2006/relationships/hyperlink" Target="https://en.wikipedia.org/wiki/Tetanospasmin"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g"/></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6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908762"/>
          </a:xfrm>
          <a:prstGeom prst="rect">
            <a:avLst/>
          </a:prstGeom>
          <a:noFill/>
        </p:spPr>
        <p:txBody>
          <a:bodyPr wrap="square" rtlCol="0">
            <a:spAutoFit/>
          </a:bodyPr>
          <a:lstStyle/>
          <a:p>
            <a:r>
              <a:rPr lang="en-US" sz="4000" dirty="0"/>
              <a:t>Synapse and </a:t>
            </a:r>
            <a:r>
              <a:rPr lang="cs-CZ" sz="4000" dirty="0" err="1"/>
              <a:t>neuromediators</a:t>
            </a:r>
            <a:endParaRPr lang="en-US" sz="4000" dirty="0"/>
          </a:p>
          <a:p>
            <a:endParaRPr lang="en-US" sz="5400" dirty="0"/>
          </a:p>
          <a:p>
            <a:endParaRPr lang="en-US" sz="5400" dirty="0"/>
          </a:p>
          <a:p>
            <a:pPr algn="r"/>
            <a:endParaRPr lang="en-US" sz="3600" dirty="0"/>
          </a:p>
          <a:p>
            <a:pPr algn="r"/>
            <a:endParaRPr lang="en-US" sz="3600" dirty="0"/>
          </a:p>
          <a:p>
            <a:pPr algn="r"/>
            <a:r>
              <a:rPr lang="en-US" sz="2800" dirty="0" err="1"/>
              <a:t>Ondřej</a:t>
            </a:r>
            <a:r>
              <a:rPr lang="en-US" sz="2800" dirty="0"/>
              <a:t> </a:t>
            </a:r>
            <a:r>
              <a:rPr lang="en-US" sz="2800" dirty="0" err="1"/>
              <a:t>Novák</a:t>
            </a:r>
            <a:r>
              <a:rPr lang="en-US" sz="2800" dirty="0"/>
              <a:t>  </a:t>
            </a:r>
          </a:p>
        </p:txBody>
      </p:sp>
      <p:pic>
        <p:nvPicPr>
          <p:cNvPr id="6" name="Obrázek 5">
            <a:extLst>
              <a:ext uri="{FF2B5EF4-FFF2-40B4-BE49-F238E27FC236}">
                <a16:creationId xmlns:a16="http://schemas.microsoft.com/office/drawing/2014/main" id="{7000D218-FF90-449E-BC9B-71C2A9EE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66" y="2219418"/>
            <a:ext cx="4921758" cy="3777449"/>
          </a:xfrm>
          <a:prstGeom prst="rect">
            <a:avLst/>
          </a:prstGeom>
        </p:spPr>
      </p:pic>
    </p:spTree>
    <p:extLst>
      <p:ext uri="{BB962C8B-B14F-4D97-AF65-F5344CB8AC3E}">
        <p14:creationId xmlns:p14="http://schemas.microsoft.com/office/powerpoint/2010/main" val="232230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3438914" cy="3367102"/>
          </a:xfrm>
          <a:prstGeom prst="rect">
            <a:avLst/>
          </a:prstGeom>
        </p:spPr>
      </p:pic>
      <p:pic>
        <p:nvPicPr>
          <p:cNvPr id="7" name="Obrázek 6">
            <a:extLst>
              <a:ext uri="{FF2B5EF4-FFF2-40B4-BE49-F238E27FC236}">
                <a16:creationId xmlns:a16="http://schemas.microsoft.com/office/drawing/2014/main" id="{D0FB99A5-0B5C-497C-A868-43415073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136" y="1803383"/>
            <a:ext cx="6128882" cy="4960426"/>
          </a:xfrm>
          <a:prstGeom prst="rect">
            <a:avLst/>
          </a:prstGeom>
        </p:spPr>
      </p:pic>
    </p:spTree>
    <p:extLst>
      <p:ext uri="{BB962C8B-B14F-4D97-AF65-F5344CB8AC3E}">
        <p14:creationId xmlns:p14="http://schemas.microsoft.com/office/powerpoint/2010/main" val="153457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5AF2FBF-1508-449C-9A28-97A0AA58D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477053"/>
            <a:ext cx="4217437" cy="4676274"/>
          </a:xfrm>
          <a:prstGeom prst="rect">
            <a:avLst/>
          </a:prstGeom>
        </p:spPr>
      </p:pic>
      <p:sp>
        <p:nvSpPr>
          <p:cNvPr id="8" name="TextovéPole 7">
            <a:extLst>
              <a:ext uri="{FF2B5EF4-FFF2-40B4-BE49-F238E27FC236}">
                <a16:creationId xmlns:a16="http://schemas.microsoft.com/office/drawing/2014/main" id="{4FD72481-B19A-41C5-9D7F-C8067AF89C67}"/>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spTree>
    <p:extLst>
      <p:ext uri="{BB962C8B-B14F-4D97-AF65-F5344CB8AC3E}">
        <p14:creationId xmlns:p14="http://schemas.microsoft.com/office/powerpoint/2010/main" val="321712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6" name="TextovéPole 5">
            <a:extLst>
              <a:ext uri="{FF2B5EF4-FFF2-40B4-BE49-F238E27FC236}">
                <a16:creationId xmlns:a16="http://schemas.microsoft.com/office/drawing/2014/main" id="{E2618273-CBF4-4B89-B967-5605A1D1A4E1}"/>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spTree>
    <p:extLst>
      <p:ext uri="{BB962C8B-B14F-4D97-AF65-F5344CB8AC3E}">
        <p14:creationId xmlns:p14="http://schemas.microsoft.com/office/powerpoint/2010/main" val="372284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6" name="TextovéPole 5">
            <a:extLst>
              <a:ext uri="{FF2B5EF4-FFF2-40B4-BE49-F238E27FC236}">
                <a16:creationId xmlns:a16="http://schemas.microsoft.com/office/drawing/2014/main" id="{E2618273-CBF4-4B89-B967-5605A1D1A4E1}"/>
              </a:ext>
            </a:extLst>
          </p:cNvPr>
          <p:cNvSpPr txBox="1"/>
          <p:nvPr/>
        </p:nvSpPr>
        <p:spPr>
          <a:xfrm>
            <a:off x="0" y="0"/>
            <a:ext cx="8043169" cy="523220"/>
          </a:xfrm>
          <a:prstGeom prst="rect">
            <a:avLst/>
          </a:prstGeom>
          <a:noFill/>
        </p:spPr>
        <p:txBody>
          <a:bodyPr wrap="square" rtlCol="0">
            <a:spAutoFit/>
          </a:bodyPr>
          <a:lstStyle/>
          <a:p>
            <a:r>
              <a:rPr lang="en-US" sz="2800" dirty="0"/>
              <a:t>Chemical synapse – basic presynaptic mechanisms</a:t>
            </a:r>
          </a:p>
        </p:txBody>
      </p:sp>
      <p:pic>
        <p:nvPicPr>
          <p:cNvPr id="3" name="Obrázek 2">
            <a:extLst>
              <a:ext uri="{FF2B5EF4-FFF2-40B4-BE49-F238E27FC236}">
                <a16:creationId xmlns:a16="http://schemas.microsoft.com/office/drawing/2014/main" id="{A2CBFB2B-6CAC-4B81-8506-92B16E679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33" y="4052436"/>
            <a:ext cx="4467160" cy="2163468"/>
          </a:xfrm>
          <a:prstGeom prst="rect">
            <a:avLst/>
          </a:prstGeom>
        </p:spPr>
      </p:pic>
      <p:pic>
        <p:nvPicPr>
          <p:cNvPr id="4" name="Obrázek 3">
            <a:extLst>
              <a:ext uri="{FF2B5EF4-FFF2-40B4-BE49-F238E27FC236}">
                <a16:creationId xmlns:a16="http://schemas.microsoft.com/office/drawing/2014/main" id="{1150C3D2-7A32-46A4-8DC1-C89CA03254F1}"/>
              </a:ext>
            </a:extLst>
          </p:cNvPr>
          <p:cNvPicPr>
            <a:picLocks noChangeAspect="1"/>
          </p:cNvPicPr>
          <p:nvPr/>
        </p:nvPicPr>
        <p:blipFill>
          <a:blip r:embed="rId4"/>
          <a:stretch>
            <a:fillRect/>
          </a:stretch>
        </p:blipFill>
        <p:spPr>
          <a:xfrm>
            <a:off x="6782994" y="3718249"/>
            <a:ext cx="3885007" cy="3055776"/>
          </a:xfrm>
          <a:prstGeom prst="rect">
            <a:avLst/>
          </a:prstGeom>
        </p:spPr>
      </p:pic>
    </p:spTree>
    <p:extLst>
      <p:ext uri="{BB962C8B-B14F-4D97-AF65-F5344CB8AC3E}">
        <p14:creationId xmlns:p14="http://schemas.microsoft.com/office/powerpoint/2010/main" val="268775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2618273-CBF4-4B89-B967-5605A1D1A4E1}"/>
              </a:ext>
            </a:extLst>
          </p:cNvPr>
          <p:cNvSpPr txBox="1"/>
          <p:nvPr/>
        </p:nvSpPr>
        <p:spPr>
          <a:xfrm>
            <a:off x="0" y="0"/>
            <a:ext cx="8985380" cy="523220"/>
          </a:xfrm>
          <a:prstGeom prst="rect">
            <a:avLst/>
          </a:prstGeom>
          <a:noFill/>
        </p:spPr>
        <p:txBody>
          <a:bodyPr wrap="square" rtlCol="0">
            <a:spAutoFit/>
          </a:bodyPr>
          <a:lstStyle/>
          <a:p>
            <a:r>
              <a:rPr lang="en-US" sz="2800" dirty="0"/>
              <a:t>Chemical synapse – advanced presynaptic mechanisms</a:t>
            </a:r>
          </a:p>
        </p:txBody>
      </p:sp>
      <p:pic>
        <p:nvPicPr>
          <p:cNvPr id="10" name="Obrázek 9">
            <a:extLst>
              <a:ext uri="{FF2B5EF4-FFF2-40B4-BE49-F238E27FC236}">
                <a16:creationId xmlns:a16="http://schemas.microsoft.com/office/drawing/2014/main" id="{FDA6FF6C-6736-4FF0-85C7-FDB8F171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32" y="687793"/>
            <a:ext cx="7433936" cy="6011586"/>
          </a:xfrm>
          <a:prstGeom prst="rect">
            <a:avLst/>
          </a:prstGeom>
        </p:spPr>
      </p:pic>
    </p:spTree>
    <p:extLst>
      <p:ext uri="{BB962C8B-B14F-4D97-AF65-F5344CB8AC3E}">
        <p14:creationId xmlns:p14="http://schemas.microsoft.com/office/powerpoint/2010/main" val="104217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75A2DE7-8707-4DDD-BBE8-89F99DA7FF7A}"/>
              </a:ext>
            </a:extLst>
          </p:cNvPr>
          <p:cNvSpPr txBox="1"/>
          <p:nvPr/>
        </p:nvSpPr>
        <p:spPr>
          <a:xfrm>
            <a:off x="0" y="0"/>
            <a:ext cx="8985380" cy="523220"/>
          </a:xfrm>
          <a:prstGeom prst="rect">
            <a:avLst/>
          </a:prstGeom>
          <a:noFill/>
        </p:spPr>
        <p:txBody>
          <a:bodyPr wrap="square" rtlCol="0">
            <a:spAutoFit/>
          </a:bodyPr>
          <a:lstStyle/>
          <a:p>
            <a:r>
              <a:rPr lang="en-US" sz="2800" dirty="0"/>
              <a:t>Chemical synapse – NT recycling and vesicle filling</a:t>
            </a:r>
          </a:p>
        </p:txBody>
      </p:sp>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spTree>
    <p:extLst>
      <p:ext uri="{BB962C8B-B14F-4D97-AF65-F5344CB8AC3E}">
        <p14:creationId xmlns:p14="http://schemas.microsoft.com/office/powerpoint/2010/main" val="211584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75A2DE7-8707-4DDD-BBE8-89F99DA7FF7A}"/>
              </a:ext>
            </a:extLst>
          </p:cNvPr>
          <p:cNvSpPr txBox="1"/>
          <p:nvPr/>
        </p:nvSpPr>
        <p:spPr>
          <a:xfrm>
            <a:off x="0" y="0"/>
            <a:ext cx="8985380" cy="523220"/>
          </a:xfrm>
          <a:prstGeom prst="rect">
            <a:avLst/>
          </a:prstGeom>
          <a:noFill/>
        </p:spPr>
        <p:txBody>
          <a:bodyPr wrap="square" rtlCol="0">
            <a:spAutoFit/>
          </a:bodyPr>
          <a:lstStyle/>
          <a:p>
            <a:r>
              <a:rPr lang="en-US" sz="2800" dirty="0"/>
              <a:t>Chemical synapse – NT recycling and vesicle filling</a:t>
            </a:r>
          </a:p>
        </p:txBody>
      </p:sp>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pic>
        <p:nvPicPr>
          <p:cNvPr id="3" name="Obrázek 2">
            <a:extLst>
              <a:ext uri="{FF2B5EF4-FFF2-40B4-BE49-F238E27FC236}">
                <a16:creationId xmlns:a16="http://schemas.microsoft.com/office/drawing/2014/main" id="{1EBAC8B2-F0F0-4FD0-9DFF-2C744523F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930" y="4360331"/>
            <a:ext cx="4749282" cy="2356733"/>
          </a:xfrm>
          <a:prstGeom prst="rect">
            <a:avLst/>
          </a:prstGeom>
        </p:spPr>
      </p:pic>
      <p:pic>
        <p:nvPicPr>
          <p:cNvPr id="8" name="Obrázek 7">
            <a:extLst>
              <a:ext uri="{FF2B5EF4-FFF2-40B4-BE49-F238E27FC236}">
                <a16:creationId xmlns:a16="http://schemas.microsoft.com/office/drawing/2014/main" id="{DE25869B-4FCE-442F-980B-FCE973976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079" y="4291112"/>
            <a:ext cx="3083736" cy="2566889"/>
          </a:xfrm>
          <a:prstGeom prst="rect">
            <a:avLst/>
          </a:prstGeom>
        </p:spPr>
      </p:pic>
    </p:spTree>
    <p:extLst>
      <p:ext uri="{BB962C8B-B14F-4D97-AF65-F5344CB8AC3E}">
        <p14:creationId xmlns:p14="http://schemas.microsoft.com/office/powerpoint/2010/main" val="24078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8985380" cy="523220"/>
          </a:xfrm>
          <a:prstGeom prst="rect">
            <a:avLst/>
          </a:prstGeom>
          <a:noFill/>
        </p:spPr>
        <p:txBody>
          <a:bodyPr wrap="square" rtlCol="0">
            <a:spAutoFit/>
          </a:bodyPr>
          <a:lstStyle/>
          <a:p>
            <a:r>
              <a:rPr lang="en-US" sz="2800" dirty="0"/>
              <a:t>Chemical synapse – Postsynaptic transmission mechanisms</a:t>
            </a:r>
          </a:p>
        </p:txBody>
      </p:sp>
      <p:pic>
        <p:nvPicPr>
          <p:cNvPr id="3" name="Obrázek 2">
            <a:extLst>
              <a:ext uri="{FF2B5EF4-FFF2-40B4-BE49-F238E27FC236}">
                <a16:creationId xmlns:a16="http://schemas.microsoft.com/office/drawing/2014/main" id="{A4343EE7-C2A0-4E32-AF48-76A34BF49C3E}"/>
              </a:ext>
            </a:extLst>
          </p:cNvPr>
          <p:cNvPicPr>
            <a:picLocks noChangeAspect="1"/>
          </p:cNvPicPr>
          <p:nvPr/>
        </p:nvPicPr>
        <p:blipFill>
          <a:blip r:embed="rId2"/>
          <a:stretch>
            <a:fillRect/>
          </a:stretch>
        </p:blipFill>
        <p:spPr>
          <a:xfrm>
            <a:off x="176388" y="624637"/>
            <a:ext cx="4315700" cy="3272599"/>
          </a:xfrm>
          <a:prstGeom prst="rect">
            <a:avLst/>
          </a:prstGeom>
        </p:spPr>
      </p:pic>
      <p:pic>
        <p:nvPicPr>
          <p:cNvPr id="6" name="Obrázek 5">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4927229" y="1186250"/>
            <a:ext cx="5155931" cy="2807253"/>
          </a:xfrm>
          <a:prstGeom prst="rect">
            <a:avLst/>
          </a:prstGeom>
        </p:spPr>
      </p:pic>
      <p:pic>
        <p:nvPicPr>
          <p:cNvPr id="7" name="Obrázek 6">
            <a:extLst>
              <a:ext uri="{FF2B5EF4-FFF2-40B4-BE49-F238E27FC236}">
                <a16:creationId xmlns:a16="http://schemas.microsoft.com/office/drawing/2014/main" id="{6DF7D241-C825-409C-A9D9-B955B9B5843C}"/>
              </a:ext>
            </a:extLst>
          </p:cNvPr>
          <p:cNvPicPr>
            <a:picLocks noChangeAspect="1"/>
          </p:cNvPicPr>
          <p:nvPr/>
        </p:nvPicPr>
        <p:blipFill>
          <a:blip r:embed="rId4"/>
          <a:stretch>
            <a:fillRect/>
          </a:stretch>
        </p:blipFill>
        <p:spPr>
          <a:xfrm>
            <a:off x="8355725" y="4907547"/>
            <a:ext cx="3767628" cy="1863967"/>
          </a:xfrm>
          <a:prstGeom prst="rect">
            <a:avLst/>
          </a:prstGeom>
        </p:spPr>
      </p:pic>
    </p:spTree>
    <p:extLst>
      <p:ext uri="{BB962C8B-B14F-4D97-AF65-F5344CB8AC3E}">
        <p14:creationId xmlns:p14="http://schemas.microsoft.com/office/powerpoint/2010/main" val="14224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11899812" cy="523220"/>
          </a:xfrm>
          <a:prstGeom prst="rect">
            <a:avLst/>
          </a:prstGeom>
          <a:noFill/>
        </p:spPr>
        <p:txBody>
          <a:bodyPr wrap="square" rtlCol="0">
            <a:spAutoFit/>
          </a:bodyPr>
          <a:lstStyle/>
          <a:p>
            <a:r>
              <a:rPr lang="en-US" sz="2800" dirty="0"/>
              <a:t>Chemical synapse – </a:t>
            </a:r>
            <a:r>
              <a:rPr lang="cs-CZ" sz="2800" dirty="0" err="1"/>
              <a:t>ionotropic</a:t>
            </a:r>
            <a:r>
              <a:rPr lang="cs-CZ" sz="2800" dirty="0"/>
              <a:t> </a:t>
            </a:r>
            <a:r>
              <a:rPr lang="cs-CZ" sz="2800" dirty="0" err="1"/>
              <a:t>receptors</a:t>
            </a:r>
            <a:r>
              <a:rPr lang="cs-CZ" sz="2800" dirty="0"/>
              <a:t> - </a:t>
            </a:r>
            <a:r>
              <a:rPr lang="cs-CZ" sz="2800" dirty="0" err="1"/>
              <a:t>Glutamate</a:t>
            </a:r>
            <a:r>
              <a:rPr lang="cs-CZ" sz="2800" dirty="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6" name="Obrázek 5">
            <a:extLst>
              <a:ext uri="{FF2B5EF4-FFF2-40B4-BE49-F238E27FC236}">
                <a16:creationId xmlns:a16="http://schemas.microsoft.com/office/drawing/2014/main" id="{A4343EE7-C2A0-4E32-AF48-76A34BF49C3E}"/>
              </a:ext>
            </a:extLst>
          </p:cNvPr>
          <p:cNvPicPr>
            <a:picLocks noChangeAspect="1"/>
          </p:cNvPicPr>
          <p:nvPr/>
        </p:nvPicPr>
        <p:blipFill>
          <a:blip r:embed="rId3"/>
          <a:stretch>
            <a:fillRect/>
          </a:stretch>
        </p:blipFill>
        <p:spPr>
          <a:xfrm>
            <a:off x="9730477" y="0"/>
            <a:ext cx="2461523" cy="1866575"/>
          </a:xfrm>
          <a:prstGeom prst="rect">
            <a:avLst/>
          </a:prstGeom>
        </p:spPr>
      </p:pic>
    </p:spTree>
    <p:extLst>
      <p:ext uri="{BB962C8B-B14F-4D97-AF65-F5344CB8AC3E}">
        <p14:creationId xmlns:p14="http://schemas.microsoft.com/office/powerpoint/2010/main" val="36088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0871901" cy="523220"/>
          </a:xfrm>
          <a:prstGeom prst="rect">
            <a:avLst/>
          </a:prstGeom>
          <a:noFill/>
        </p:spPr>
        <p:txBody>
          <a:bodyPr wrap="square" rtlCol="0">
            <a:spAutoFit/>
          </a:bodyPr>
          <a:lstStyle/>
          <a:p>
            <a:r>
              <a:rPr lang="en-US" sz="2800" dirty="0"/>
              <a:t>Chemical synapse – </a:t>
            </a:r>
            <a:r>
              <a:rPr lang="cs-CZ" sz="2800" dirty="0" err="1"/>
              <a:t>ionotropic</a:t>
            </a:r>
            <a:r>
              <a:rPr lang="cs-CZ" sz="2800" dirty="0"/>
              <a:t> </a:t>
            </a:r>
            <a:r>
              <a:rPr lang="cs-CZ" sz="2800" dirty="0" err="1"/>
              <a:t>receptors</a:t>
            </a:r>
            <a:r>
              <a:rPr lang="cs-CZ" sz="2800" dirty="0"/>
              <a:t> </a:t>
            </a:r>
            <a:r>
              <a:rPr lang="en-US" sz="2800" dirty="0"/>
              <a:t>– </a:t>
            </a:r>
            <a:r>
              <a:rPr lang="cs-CZ" sz="2800" dirty="0" err="1"/>
              <a:t>Glutamate</a:t>
            </a:r>
            <a:r>
              <a:rPr lang="cs-CZ" sz="2800" dirty="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608621" y="839755"/>
            <a:ext cx="3538171" cy="2379307"/>
          </a:xfrm>
          <a:prstGeom prst="rect">
            <a:avLst/>
          </a:prstGeom>
        </p:spPr>
      </p:pic>
      <p:pic>
        <p:nvPicPr>
          <p:cNvPr id="4" name="Obrázek 3">
            <a:extLst>
              <a:ext uri="{FF2B5EF4-FFF2-40B4-BE49-F238E27FC236}">
                <a16:creationId xmlns:a16="http://schemas.microsoft.com/office/drawing/2014/main" id="{4ED74C3B-C95D-443C-BBCB-2A514693BABF}"/>
              </a:ext>
            </a:extLst>
          </p:cNvPr>
          <p:cNvPicPr>
            <a:picLocks noChangeAspect="1"/>
          </p:cNvPicPr>
          <p:nvPr/>
        </p:nvPicPr>
        <p:blipFill>
          <a:blip r:embed="rId3"/>
          <a:stretch>
            <a:fillRect/>
          </a:stretch>
        </p:blipFill>
        <p:spPr>
          <a:xfrm>
            <a:off x="1974906" y="3116425"/>
            <a:ext cx="2853415" cy="3659855"/>
          </a:xfrm>
          <a:prstGeom prst="rect">
            <a:avLst/>
          </a:prstGeom>
        </p:spPr>
      </p:pic>
      <p:sp>
        <p:nvSpPr>
          <p:cNvPr id="6" name="TextovéPole 5">
            <a:extLst>
              <a:ext uri="{FF2B5EF4-FFF2-40B4-BE49-F238E27FC236}">
                <a16:creationId xmlns:a16="http://schemas.microsoft.com/office/drawing/2014/main" id="{4038E93E-DAC2-4D8E-8DBA-1FEE9EC0D723}"/>
              </a:ext>
            </a:extLst>
          </p:cNvPr>
          <p:cNvSpPr txBox="1"/>
          <p:nvPr/>
        </p:nvSpPr>
        <p:spPr>
          <a:xfrm>
            <a:off x="4828320" y="6018247"/>
            <a:ext cx="4487380" cy="646331"/>
          </a:xfrm>
          <a:prstGeom prst="rect">
            <a:avLst/>
          </a:prstGeom>
          <a:noFill/>
        </p:spPr>
        <p:txBody>
          <a:bodyPr wrap="square" rtlCol="0">
            <a:spAutoFit/>
          </a:bodyPr>
          <a:lstStyle/>
          <a:p>
            <a:r>
              <a:rPr lang="cs-CZ" dirty="0" err="1"/>
              <a:t>Typical</a:t>
            </a:r>
            <a:r>
              <a:rPr lang="cs-CZ" dirty="0"/>
              <a:t> PSD</a:t>
            </a:r>
          </a:p>
          <a:p>
            <a:r>
              <a:rPr lang="cs-CZ" dirty="0" err="1"/>
              <a:t>e.g</a:t>
            </a:r>
            <a:r>
              <a:rPr lang="cs-CZ" dirty="0"/>
              <a:t>. 350 </a:t>
            </a:r>
            <a:r>
              <a:rPr lang="cs-CZ" dirty="0" err="1"/>
              <a:t>nm</a:t>
            </a:r>
            <a:r>
              <a:rPr lang="cs-CZ" dirty="0"/>
              <a:t> </a:t>
            </a:r>
            <a:r>
              <a:rPr lang="cs-CZ" dirty="0" err="1"/>
              <a:t>diameter</a:t>
            </a:r>
            <a:r>
              <a:rPr lang="cs-CZ" dirty="0"/>
              <a:t>, 50 NMDA, 10-50 AMPA</a:t>
            </a:r>
          </a:p>
        </p:txBody>
      </p:sp>
      <p:pic>
        <p:nvPicPr>
          <p:cNvPr id="2" name="Obrázek 1">
            <a:extLst>
              <a:ext uri="{FF2B5EF4-FFF2-40B4-BE49-F238E27FC236}">
                <a16:creationId xmlns:a16="http://schemas.microsoft.com/office/drawing/2014/main" id="{6B89BE83-F46C-4989-9C9C-43EE53D911C4}"/>
              </a:ext>
            </a:extLst>
          </p:cNvPr>
          <p:cNvPicPr>
            <a:picLocks noChangeAspect="1"/>
          </p:cNvPicPr>
          <p:nvPr/>
        </p:nvPicPr>
        <p:blipFill>
          <a:blip r:embed="rId4"/>
          <a:stretch>
            <a:fillRect/>
          </a:stretch>
        </p:blipFill>
        <p:spPr>
          <a:xfrm>
            <a:off x="5708503" y="839754"/>
            <a:ext cx="3310359" cy="4376468"/>
          </a:xfrm>
          <a:prstGeom prst="rect">
            <a:avLst/>
          </a:prstGeom>
        </p:spPr>
      </p:pic>
    </p:spTree>
    <p:extLst>
      <p:ext uri="{BB962C8B-B14F-4D97-AF65-F5344CB8AC3E}">
        <p14:creationId xmlns:p14="http://schemas.microsoft.com/office/powerpoint/2010/main" val="12762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Inter</a:t>
            </a:r>
            <a:r>
              <a:rPr lang="cs-CZ" sz="2800" dirty="0"/>
              <a:t>-</a:t>
            </a:r>
            <a:r>
              <a:rPr lang="en-US" sz="2800" dirty="0"/>
              <a:t>neuronal communication</a:t>
            </a:r>
          </a:p>
          <a:p>
            <a:pPr marL="285750" indent="-285750">
              <a:buFontTx/>
              <a:buChar char="-"/>
            </a:pPr>
            <a:endParaRPr lang="en-US" sz="2800" dirty="0"/>
          </a:p>
          <a:p>
            <a:pPr marL="285750" indent="-285750">
              <a:buFontTx/>
              <a:buChar char="-"/>
            </a:pPr>
            <a:endParaRPr lang="en-US" sz="2800" dirty="0"/>
          </a:p>
        </p:txBody>
      </p:sp>
      <p:pic>
        <p:nvPicPr>
          <p:cNvPr id="5" name="Obrázek 4">
            <a:extLst>
              <a:ext uri="{FF2B5EF4-FFF2-40B4-BE49-F238E27FC236}">
                <a16:creationId xmlns:a16="http://schemas.microsoft.com/office/drawing/2014/main" id="{5F2019C8-1DAF-4405-B1C5-741EFBFB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58" y="692497"/>
            <a:ext cx="5036234" cy="4923692"/>
          </a:xfrm>
          <a:prstGeom prst="rect">
            <a:avLst/>
          </a:prstGeom>
        </p:spPr>
      </p:pic>
      <p:pic>
        <p:nvPicPr>
          <p:cNvPr id="8" name="Obrázek 7">
            <a:extLst>
              <a:ext uri="{FF2B5EF4-FFF2-40B4-BE49-F238E27FC236}">
                <a16:creationId xmlns:a16="http://schemas.microsoft.com/office/drawing/2014/main" id="{1867F777-1CBF-46EF-9F33-5301F57D6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216" y="1053543"/>
            <a:ext cx="2680877" cy="4562647"/>
          </a:xfrm>
          <a:prstGeom prst="rect">
            <a:avLst/>
          </a:prstGeom>
        </p:spPr>
      </p:pic>
      <p:sp>
        <p:nvSpPr>
          <p:cNvPr id="2" name="TextovéPole 1">
            <a:extLst>
              <a:ext uri="{FF2B5EF4-FFF2-40B4-BE49-F238E27FC236}">
                <a16:creationId xmlns:a16="http://schemas.microsoft.com/office/drawing/2014/main" id="{4C5A81C8-44D8-4FF1-A0F1-5D31DB5C251E}"/>
              </a:ext>
            </a:extLst>
          </p:cNvPr>
          <p:cNvSpPr txBox="1"/>
          <p:nvPr/>
        </p:nvSpPr>
        <p:spPr>
          <a:xfrm>
            <a:off x="5451213" y="5934671"/>
            <a:ext cx="5102648" cy="461665"/>
          </a:xfrm>
          <a:prstGeom prst="rect">
            <a:avLst/>
          </a:prstGeom>
          <a:noFill/>
        </p:spPr>
        <p:txBody>
          <a:bodyPr wrap="square" rtlCol="0">
            <a:spAutoFit/>
          </a:bodyPr>
          <a:lstStyle/>
          <a:p>
            <a:pPr algn="r"/>
            <a:r>
              <a:rPr lang="en-US" sz="2400" dirty="0"/>
              <a:t>Different target</a:t>
            </a:r>
            <a:r>
              <a:rPr lang="en-US" sz="2400" dirty="0">
                <a:sym typeface="Wingdings" panose="05000000000000000000" pitchFamily="2" charset="2"/>
              </a:rPr>
              <a:t> different impact</a:t>
            </a:r>
            <a:endParaRPr lang="en-US" sz="2400" dirty="0"/>
          </a:p>
        </p:txBody>
      </p:sp>
    </p:spTree>
    <p:extLst>
      <p:ext uri="{BB962C8B-B14F-4D97-AF65-F5344CB8AC3E}">
        <p14:creationId xmlns:p14="http://schemas.microsoft.com/office/powerpoint/2010/main" val="877864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11515134" cy="523220"/>
          </a:xfrm>
          <a:prstGeom prst="rect">
            <a:avLst/>
          </a:prstGeom>
          <a:noFill/>
        </p:spPr>
        <p:txBody>
          <a:bodyPr wrap="square" rtlCol="0">
            <a:spAutoFit/>
          </a:bodyPr>
          <a:lstStyle/>
          <a:p>
            <a:r>
              <a:rPr lang="en-US" sz="2800" dirty="0"/>
              <a:t>Chemical synapse – </a:t>
            </a:r>
            <a:r>
              <a:rPr lang="cs-CZ" sz="2800" dirty="0" err="1"/>
              <a:t>ionotropic</a:t>
            </a:r>
            <a:r>
              <a:rPr lang="cs-CZ" sz="2800" dirty="0"/>
              <a:t> </a:t>
            </a:r>
            <a:r>
              <a:rPr lang="cs-CZ" sz="2800" dirty="0" err="1"/>
              <a:t>receptors</a:t>
            </a:r>
            <a:r>
              <a:rPr lang="cs-CZ" sz="2800" dirty="0"/>
              <a:t> </a:t>
            </a:r>
            <a:r>
              <a:rPr lang="en-US" sz="2800" dirty="0"/>
              <a:t>– </a:t>
            </a:r>
            <a:r>
              <a:rPr lang="cs-CZ" sz="2800" dirty="0"/>
              <a:t>GABA and glycine </a:t>
            </a:r>
            <a:r>
              <a:rPr lang="cs-CZ" sz="2800" dirty="0" err="1"/>
              <a:t>receptors</a:t>
            </a:r>
            <a:endParaRPr lang="en-US" sz="2800" dirty="0"/>
          </a:p>
        </p:txBody>
      </p:sp>
      <p:pic>
        <p:nvPicPr>
          <p:cNvPr id="7" name="Obrázek 6">
            <a:extLst>
              <a:ext uri="{FF2B5EF4-FFF2-40B4-BE49-F238E27FC236}">
                <a16:creationId xmlns:a16="http://schemas.microsoft.com/office/drawing/2014/main" id="{82B9EB8A-FECA-4904-ABE1-2AC9AFFE9834}"/>
              </a:ext>
            </a:extLst>
          </p:cNvPr>
          <p:cNvPicPr>
            <a:picLocks noChangeAspect="1"/>
          </p:cNvPicPr>
          <p:nvPr/>
        </p:nvPicPr>
        <p:blipFill>
          <a:blip r:embed="rId2"/>
          <a:stretch>
            <a:fillRect/>
          </a:stretch>
        </p:blipFill>
        <p:spPr>
          <a:xfrm>
            <a:off x="1682620" y="523221"/>
            <a:ext cx="3503548" cy="2964121"/>
          </a:xfrm>
          <a:prstGeom prst="rect">
            <a:avLst/>
          </a:prstGeom>
        </p:spPr>
      </p:pic>
      <p:pic>
        <p:nvPicPr>
          <p:cNvPr id="9" name="Obrázek 8">
            <a:extLst>
              <a:ext uri="{FF2B5EF4-FFF2-40B4-BE49-F238E27FC236}">
                <a16:creationId xmlns:a16="http://schemas.microsoft.com/office/drawing/2014/main" id="{ABEEAE3F-17AB-49C2-ABA0-C74EE9EBD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517" y="523220"/>
            <a:ext cx="3257717" cy="2616334"/>
          </a:xfrm>
          <a:prstGeom prst="rect">
            <a:avLst/>
          </a:prstGeom>
        </p:spPr>
      </p:pic>
    </p:spTree>
    <p:extLst>
      <p:ext uri="{BB962C8B-B14F-4D97-AF65-F5344CB8AC3E}">
        <p14:creationId xmlns:p14="http://schemas.microsoft.com/office/powerpoint/2010/main" val="175487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mechanisms</a:t>
            </a:r>
            <a:r>
              <a:rPr lang="cs-CZ" sz="2800" dirty="0"/>
              <a:t> - </a:t>
            </a:r>
            <a:r>
              <a:rPr lang="cs-CZ" sz="2800" dirty="0" err="1"/>
              <a:t>metabotropic</a:t>
            </a:r>
            <a:endParaRPr lang="en-US" sz="2800"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7" y="2106274"/>
            <a:ext cx="7520559" cy="4105340"/>
          </a:xfrm>
          <a:prstGeom prst="rect">
            <a:avLst/>
          </a:prstGeom>
        </p:spPr>
      </p:pic>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8509640" y="475076"/>
            <a:ext cx="3682360" cy="2004937"/>
          </a:xfrm>
          <a:prstGeom prst="rect">
            <a:avLst/>
          </a:prstGeom>
        </p:spPr>
      </p:pic>
    </p:spTree>
    <p:extLst>
      <p:ext uri="{BB962C8B-B14F-4D97-AF65-F5344CB8AC3E}">
        <p14:creationId xmlns:p14="http://schemas.microsoft.com/office/powerpoint/2010/main" val="622637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mechanisms</a:t>
            </a:r>
            <a:r>
              <a:rPr lang="cs-CZ" sz="2800" dirty="0"/>
              <a:t> - </a:t>
            </a:r>
            <a:r>
              <a:rPr lang="cs-CZ" sz="2800" dirty="0" err="1"/>
              <a:t>metabotropic</a:t>
            </a:r>
            <a:endParaRPr lang="en-US" sz="2800" dirty="0"/>
          </a:p>
        </p:txBody>
      </p:sp>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 y="1765045"/>
            <a:ext cx="8510110" cy="5092955"/>
          </a:xfrm>
          <a:prstGeom prst="rect">
            <a:avLst/>
          </a:prstGeom>
        </p:spPr>
      </p:pic>
    </p:spTree>
    <p:extLst>
      <p:ext uri="{BB962C8B-B14F-4D97-AF65-F5344CB8AC3E}">
        <p14:creationId xmlns:p14="http://schemas.microsoft.com/office/powerpoint/2010/main" val="4233348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 y="0"/>
            <a:ext cx="12051161" cy="523220"/>
          </a:xfrm>
          <a:prstGeom prst="rect">
            <a:avLst/>
          </a:prstGeom>
          <a:noFill/>
        </p:spPr>
        <p:txBody>
          <a:bodyPr wrap="square" rtlCol="0">
            <a:spAutoFit/>
          </a:bodyPr>
          <a:lstStyle/>
          <a:p>
            <a:r>
              <a:rPr lang="en-US" sz="2800" dirty="0"/>
              <a:t>Chemical synapse – Postsynaptic transmission mechanisms</a:t>
            </a:r>
            <a:r>
              <a:rPr lang="cs-CZ" sz="2800" dirty="0"/>
              <a:t> - </a:t>
            </a:r>
            <a:r>
              <a:rPr lang="cs-CZ" sz="2800" dirty="0" err="1"/>
              <a:t>metabotropic</a:t>
            </a:r>
            <a:endParaRPr lang="en-US" sz="2800" dirty="0"/>
          </a:p>
        </p:txBody>
      </p:sp>
      <p:pic>
        <p:nvPicPr>
          <p:cNvPr id="8" name="Obrázek 7">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4" name="Obrázek 3">
            <a:extLst>
              <a:ext uri="{FF2B5EF4-FFF2-40B4-BE49-F238E27FC236}">
                <a16:creationId xmlns:a16="http://schemas.microsoft.com/office/drawing/2014/main" id="{AD295920-2B7B-4E8C-9C82-4C4C0395D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79" y="3655718"/>
            <a:ext cx="4683968" cy="2919644"/>
          </a:xfrm>
          <a:prstGeom prst="rect">
            <a:avLst/>
          </a:prstGeom>
        </p:spPr>
      </p:pic>
      <p:sp>
        <p:nvSpPr>
          <p:cNvPr id="6" name="TextovéPole 5">
            <a:extLst>
              <a:ext uri="{FF2B5EF4-FFF2-40B4-BE49-F238E27FC236}">
                <a16:creationId xmlns:a16="http://schemas.microsoft.com/office/drawing/2014/main" id="{54E4AD4D-81E2-47EA-AF99-AC9AAB907F31}"/>
              </a:ext>
            </a:extLst>
          </p:cNvPr>
          <p:cNvSpPr txBox="1"/>
          <p:nvPr/>
        </p:nvSpPr>
        <p:spPr>
          <a:xfrm>
            <a:off x="6646743" y="2881936"/>
            <a:ext cx="5303519" cy="707886"/>
          </a:xfrm>
          <a:prstGeom prst="rect">
            <a:avLst/>
          </a:prstGeom>
          <a:noFill/>
        </p:spPr>
        <p:txBody>
          <a:bodyPr wrap="square" rtlCol="0">
            <a:spAutoFit/>
          </a:bodyPr>
          <a:lstStyle/>
          <a:p>
            <a:r>
              <a:rPr lang="cs-CZ" sz="2000" dirty="0" err="1"/>
              <a:t>Main</a:t>
            </a:r>
            <a:r>
              <a:rPr lang="cs-CZ" sz="2000" dirty="0"/>
              <a:t> GABA </a:t>
            </a:r>
            <a:r>
              <a:rPr lang="cs-CZ" sz="2000" dirty="0" err="1"/>
              <a:t>metabotropic</a:t>
            </a:r>
            <a:r>
              <a:rPr lang="cs-CZ" sz="2000" dirty="0"/>
              <a:t> receptor </a:t>
            </a:r>
            <a:r>
              <a:rPr lang="cs-CZ" sz="2000" b="1" dirty="0"/>
              <a:t>– GABA</a:t>
            </a:r>
            <a:r>
              <a:rPr lang="cs-CZ" sz="2000" b="1" baseline="-25000" dirty="0"/>
              <a:t>B</a:t>
            </a:r>
            <a:r>
              <a:rPr lang="cs-CZ" sz="2000" dirty="0"/>
              <a:t> (</a:t>
            </a:r>
            <a:r>
              <a:rPr lang="cs-CZ" sz="2000" dirty="0" err="1"/>
              <a:t>both</a:t>
            </a:r>
            <a:r>
              <a:rPr lang="cs-CZ" sz="2000" dirty="0"/>
              <a:t> </a:t>
            </a:r>
            <a:r>
              <a:rPr lang="cs-CZ" sz="2000" dirty="0" err="1"/>
              <a:t>pre</a:t>
            </a:r>
            <a:r>
              <a:rPr lang="cs-CZ" sz="2000" dirty="0"/>
              <a:t>-/post-</a:t>
            </a:r>
            <a:r>
              <a:rPr lang="cs-CZ" sz="2000" dirty="0" err="1"/>
              <a:t>synaptic</a:t>
            </a:r>
            <a:r>
              <a:rPr lang="cs-CZ" sz="2000" dirty="0"/>
              <a:t>)</a:t>
            </a:r>
            <a:endParaRPr lang="en-US" sz="2000" b="1" baseline="-25000" dirty="0"/>
          </a:p>
        </p:txBody>
      </p:sp>
      <p:sp>
        <p:nvSpPr>
          <p:cNvPr id="7" name="TextovéPole 6">
            <a:extLst>
              <a:ext uri="{FF2B5EF4-FFF2-40B4-BE49-F238E27FC236}">
                <a16:creationId xmlns:a16="http://schemas.microsoft.com/office/drawing/2014/main" id="{54E4AD4D-81E2-47EA-AF99-AC9AAB907F31}"/>
              </a:ext>
            </a:extLst>
          </p:cNvPr>
          <p:cNvSpPr txBox="1"/>
          <p:nvPr/>
        </p:nvSpPr>
        <p:spPr>
          <a:xfrm>
            <a:off x="234382" y="2895600"/>
            <a:ext cx="5303519" cy="707886"/>
          </a:xfrm>
          <a:prstGeom prst="rect">
            <a:avLst/>
          </a:prstGeom>
          <a:noFill/>
        </p:spPr>
        <p:txBody>
          <a:bodyPr wrap="square" rtlCol="0">
            <a:spAutoFit/>
          </a:bodyPr>
          <a:lstStyle/>
          <a:p>
            <a:r>
              <a:rPr lang="cs-CZ" sz="2000" dirty="0" err="1"/>
              <a:t>Main</a:t>
            </a:r>
            <a:r>
              <a:rPr lang="cs-CZ" sz="2000" dirty="0"/>
              <a:t> </a:t>
            </a:r>
            <a:r>
              <a:rPr lang="cs-CZ" sz="2000" dirty="0" err="1"/>
              <a:t>Glutamate</a:t>
            </a:r>
            <a:r>
              <a:rPr lang="cs-CZ" sz="2000" dirty="0"/>
              <a:t> </a:t>
            </a:r>
            <a:r>
              <a:rPr lang="cs-CZ" sz="2000" dirty="0" err="1"/>
              <a:t>metabotropic</a:t>
            </a:r>
            <a:r>
              <a:rPr lang="cs-CZ" sz="2000" dirty="0"/>
              <a:t> </a:t>
            </a:r>
            <a:r>
              <a:rPr lang="cs-CZ" sz="2000" dirty="0" err="1"/>
              <a:t>receptors</a:t>
            </a:r>
            <a:r>
              <a:rPr lang="cs-CZ" sz="2000" dirty="0"/>
              <a:t> </a:t>
            </a:r>
            <a:r>
              <a:rPr lang="cs-CZ" sz="2000" b="1" dirty="0"/>
              <a:t>– </a:t>
            </a:r>
            <a:r>
              <a:rPr lang="cs-CZ" sz="2000" b="1" dirty="0" err="1"/>
              <a:t>mGluR</a:t>
            </a:r>
            <a:r>
              <a:rPr lang="cs-CZ" sz="2000" dirty="0"/>
              <a:t>(</a:t>
            </a:r>
            <a:r>
              <a:rPr lang="cs-CZ" sz="2000" b="1" dirty="0"/>
              <a:t>1</a:t>
            </a:r>
            <a:r>
              <a:rPr lang="cs-CZ" sz="2000" dirty="0"/>
              <a:t> and </a:t>
            </a:r>
            <a:r>
              <a:rPr lang="cs-CZ" sz="2000" b="1" dirty="0"/>
              <a:t>5</a:t>
            </a:r>
            <a:r>
              <a:rPr lang="cs-CZ" sz="2000" dirty="0"/>
              <a:t> post-</a:t>
            </a:r>
            <a:r>
              <a:rPr lang="cs-CZ" sz="2000" dirty="0" err="1"/>
              <a:t>synaptic</a:t>
            </a:r>
            <a:r>
              <a:rPr lang="cs-CZ" sz="2000" dirty="0"/>
              <a:t>, </a:t>
            </a:r>
            <a:r>
              <a:rPr lang="cs-CZ" sz="2000" b="1" dirty="0"/>
              <a:t>2,3,4,6,7,8</a:t>
            </a:r>
            <a:r>
              <a:rPr lang="cs-CZ" sz="2000" dirty="0"/>
              <a:t> </a:t>
            </a:r>
            <a:r>
              <a:rPr lang="cs-CZ" sz="2000" dirty="0" err="1"/>
              <a:t>pre</a:t>
            </a:r>
            <a:r>
              <a:rPr lang="cs-CZ" sz="2000" dirty="0"/>
              <a:t>-)</a:t>
            </a:r>
            <a:endParaRPr lang="en-US" sz="2000" baseline="-25000" dirty="0"/>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50" y="3663906"/>
            <a:ext cx="5195477" cy="2846974"/>
          </a:xfrm>
          <a:prstGeom prst="rect">
            <a:avLst/>
          </a:prstGeom>
        </p:spPr>
      </p:pic>
    </p:spTree>
    <p:extLst>
      <p:ext uri="{BB962C8B-B14F-4D97-AF65-F5344CB8AC3E}">
        <p14:creationId xmlns:p14="http://schemas.microsoft.com/office/powerpoint/2010/main" val="237383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err="1"/>
              <a:t>Synaptic</a:t>
            </a:r>
            <a:r>
              <a:rPr lang="cs-CZ" sz="2800" dirty="0"/>
              <a:t> </a:t>
            </a:r>
            <a:r>
              <a:rPr lang="cs-CZ" sz="2800" dirty="0" err="1"/>
              <a:t>autoregulation</a:t>
            </a:r>
            <a:endParaRPr lang="cs-CZ" sz="2800" dirty="0"/>
          </a:p>
          <a:p>
            <a:pPr marL="285750" indent="-285750">
              <a:buFontTx/>
              <a:buChar char="-"/>
            </a:pPr>
            <a:endParaRPr lang="cs-CZ" sz="28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00" y="849991"/>
            <a:ext cx="5267325" cy="4048125"/>
          </a:xfrm>
          <a:prstGeom prst="rect">
            <a:avLst/>
          </a:prstGeom>
        </p:spPr>
      </p:pic>
    </p:spTree>
    <p:extLst>
      <p:ext uri="{BB962C8B-B14F-4D97-AF65-F5344CB8AC3E}">
        <p14:creationId xmlns:p14="http://schemas.microsoft.com/office/powerpoint/2010/main" val="270575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1537847" y="1181101"/>
            <a:ext cx="9067874" cy="4505325"/>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9" name="Obrázek 8">
            <a:extLst>
              <a:ext uri="{FF2B5EF4-FFF2-40B4-BE49-F238E27FC236}">
                <a16:creationId xmlns:a16="http://schemas.microsoft.com/office/drawing/2014/main" id="{6B89BE83-F46C-4989-9C9C-43EE53D911C4}"/>
              </a:ext>
            </a:extLst>
          </p:cNvPr>
          <p:cNvPicPr>
            <a:picLocks noChangeAspect="1"/>
          </p:cNvPicPr>
          <p:nvPr/>
        </p:nvPicPr>
        <p:blipFill>
          <a:blip r:embed="rId3"/>
          <a:stretch>
            <a:fillRect/>
          </a:stretch>
        </p:blipFill>
        <p:spPr>
          <a:xfrm>
            <a:off x="8249625" y="59128"/>
            <a:ext cx="2414482" cy="3192072"/>
          </a:xfrm>
          <a:prstGeom prst="rect">
            <a:avLst/>
          </a:prstGeom>
        </p:spPr>
      </p:pic>
    </p:spTree>
    <p:extLst>
      <p:ext uri="{BB962C8B-B14F-4D97-AF65-F5344CB8AC3E}">
        <p14:creationId xmlns:p14="http://schemas.microsoft.com/office/powerpoint/2010/main" val="1446193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2" name="Obrázek 1"/>
          <p:cNvPicPr>
            <a:picLocks noChangeAspect="1"/>
          </p:cNvPicPr>
          <p:nvPr/>
        </p:nvPicPr>
        <p:blipFill>
          <a:blip r:embed="rId2"/>
          <a:stretch>
            <a:fillRect/>
          </a:stretch>
        </p:blipFill>
        <p:spPr>
          <a:xfrm>
            <a:off x="1650453" y="1162051"/>
            <a:ext cx="8849661" cy="4548525"/>
          </a:xfrm>
          <a:prstGeom prst="rect">
            <a:avLst/>
          </a:prstGeom>
        </p:spPr>
      </p:pic>
    </p:spTree>
    <p:extLst>
      <p:ext uri="{BB962C8B-B14F-4D97-AF65-F5344CB8AC3E}">
        <p14:creationId xmlns:p14="http://schemas.microsoft.com/office/powerpoint/2010/main" val="298893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2" name="Obrázek 1"/>
          <p:cNvPicPr>
            <a:picLocks noChangeAspect="1"/>
          </p:cNvPicPr>
          <p:nvPr/>
        </p:nvPicPr>
        <p:blipFill>
          <a:blip r:embed="rId2"/>
          <a:stretch>
            <a:fillRect/>
          </a:stretch>
        </p:blipFill>
        <p:spPr>
          <a:xfrm>
            <a:off x="1607316" y="1143001"/>
            <a:ext cx="8966590" cy="4352925"/>
          </a:xfrm>
          <a:prstGeom prst="rect">
            <a:avLst/>
          </a:prstGeom>
        </p:spPr>
      </p:pic>
    </p:spTree>
    <p:extLst>
      <p:ext uri="{BB962C8B-B14F-4D97-AF65-F5344CB8AC3E}">
        <p14:creationId xmlns:p14="http://schemas.microsoft.com/office/powerpoint/2010/main" val="358390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pic>
        <p:nvPicPr>
          <p:cNvPr id="3" name="Obrázek 2"/>
          <p:cNvPicPr>
            <a:picLocks noChangeAspect="1"/>
          </p:cNvPicPr>
          <p:nvPr/>
        </p:nvPicPr>
        <p:blipFill>
          <a:blip r:embed="rId2"/>
          <a:stretch>
            <a:fillRect/>
          </a:stretch>
        </p:blipFill>
        <p:spPr>
          <a:xfrm>
            <a:off x="1619250" y="1452894"/>
            <a:ext cx="8869210" cy="3272781"/>
          </a:xfrm>
          <a:prstGeom prst="rect">
            <a:avLst/>
          </a:prstGeom>
        </p:spPr>
      </p:pic>
    </p:spTree>
    <p:extLst>
      <p:ext uri="{BB962C8B-B14F-4D97-AF65-F5344CB8AC3E}">
        <p14:creationId xmlns:p14="http://schemas.microsoft.com/office/powerpoint/2010/main" val="1317683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5029200" y="-16643"/>
            <a:ext cx="5638800" cy="6874643"/>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L</a:t>
            </a:r>
            <a:r>
              <a:rPr lang="en-US" sz="2800" dirty="0"/>
              <a:t>TP)</a:t>
            </a:r>
          </a:p>
        </p:txBody>
      </p:sp>
    </p:spTree>
    <p:extLst>
      <p:ext uri="{BB962C8B-B14F-4D97-AF65-F5344CB8AC3E}">
        <p14:creationId xmlns:p14="http://schemas.microsoft.com/office/powerpoint/2010/main" val="24151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Synapse – two main types</a:t>
            </a:r>
          </a:p>
          <a:p>
            <a:pPr marL="285750" indent="-285750">
              <a:buFontTx/>
              <a:buChar char="-"/>
            </a:pPr>
            <a:endParaRPr lang="en-US" sz="2800" dirty="0"/>
          </a:p>
          <a:p>
            <a:pPr marL="285750" indent="-285750">
              <a:buFontTx/>
              <a:buChar char="-"/>
            </a:pPr>
            <a:endParaRPr lang="en-US" sz="2800" dirty="0"/>
          </a:p>
        </p:txBody>
      </p:sp>
      <p:pic>
        <p:nvPicPr>
          <p:cNvPr id="6" name="Obrázek 5">
            <a:extLst>
              <a:ext uri="{FF2B5EF4-FFF2-40B4-BE49-F238E27FC236}">
                <a16:creationId xmlns:a16="http://schemas.microsoft.com/office/drawing/2014/main" id="{09B48DCB-7428-475A-9847-121AAAA71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90" y="844487"/>
            <a:ext cx="8918221" cy="5652270"/>
          </a:xfrm>
          <a:prstGeom prst="rect">
            <a:avLst/>
          </a:prstGeom>
        </p:spPr>
      </p:pic>
    </p:spTree>
    <p:extLst>
      <p:ext uri="{BB962C8B-B14F-4D97-AF65-F5344CB8AC3E}">
        <p14:creationId xmlns:p14="http://schemas.microsoft.com/office/powerpoint/2010/main" val="1106657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87" y="1423988"/>
            <a:ext cx="7785402" cy="3287713"/>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en-US" sz="2800" dirty="0"/>
              <a:t>Plasticity – </a:t>
            </a:r>
            <a:r>
              <a:rPr lang="cs-CZ" sz="2800" dirty="0"/>
              <a:t>long-</a:t>
            </a:r>
            <a:r>
              <a:rPr lang="en-US" sz="2800" dirty="0"/>
              <a:t>term plasticity </a:t>
            </a:r>
            <a:r>
              <a:rPr lang="cs-CZ" sz="2800" dirty="0"/>
              <a:t>– </a:t>
            </a:r>
            <a:r>
              <a:rPr lang="cs-CZ" sz="2800" dirty="0" err="1"/>
              <a:t>synaptic</a:t>
            </a:r>
            <a:r>
              <a:rPr lang="cs-CZ" sz="2800" dirty="0"/>
              <a:t> </a:t>
            </a:r>
            <a:r>
              <a:rPr lang="cs-CZ" sz="2800" dirty="0" err="1"/>
              <a:t>depression</a:t>
            </a:r>
            <a:r>
              <a:rPr lang="cs-CZ" sz="2800" dirty="0"/>
              <a:t> </a:t>
            </a:r>
            <a:r>
              <a:rPr lang="en-US" sz="2800" dirty="0"/>
              <a:t>(</a:t>
            </a:r>
            <a:r>
              <a:rPr lang="cs-CZ" sz="2800" dirty="0"/>
              <a:t>L</a:t>
            </a:r>
            <a:r>
              <a:rPr lang="en-US" sz="2800" dirty="0"/>
              <a:t>T</a:t>
            </a:r>
            <a:r>
              <a:rPr lang="cs-CZ" sz="2800" dirty="0"/>
              <a:t>D</a:t>
            </a:r>
            <a:r>
              <a:rPr lang="en-US" sz="2800" dirty="0"/>
              <a:t>)</a:t>
            </a:r>
          </a:p>
        </p:txBody>
      </p:sp>
    </p:spTree>
    <p:extLst>
      <p:ext uri="{BB962C8B-B14F-4D97-AF65-F5344CB8AC3E}">
        <p14:creationId xmlns:p14="http://schemas.microsoft.com/office/powerpoint/2010/main" val="195041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68DDAA3-9F04-4051-97B5-79C670740BE6}"/>
              </a:ext>
            </a:extLst>
          </p:cNvPr>
          <p:cNvSpPr txBox="1"/>
          <p:nvPr/>
        </p:nvSpPr>
        <p:spPr>
          <a:xfrm>
            <a:off x="0" y="0"/>
            <a:ext cx="8985380" cy="523220"/>
          </a:xfrm>
          <a:prstGeom prst="rect">
            <a:avLst/>
          </a:prstGeom>
          <a:noFill/>
        </p:spPr>
        <p:txBody>
          <a:bodyPr wrap="square" rtlCol="0">
            <a:spAutoFit/>
          </a:bodyPr>
          <a:lstStyle/>
          <a:p>
            <a:r>
              <a:rPr lang="cs-CZ" sz="2800" dirty="0"/>
              <a:t>Synapse – </a:t>
            </a:r>
            <a:r>
              <a:rPr lang="cs-CZ" sz="2800" dirty="0" err="1"/>
              <a:t>interesting</a:t>
            </a:r>
            <a:r>
              <a:rPr lang="cs-CZ" sz="2800" dirty="0"/>
              <a:t> </a:t>
            </a:r>
            <a:r>
              <a:rPr lang="cs-CZ" sz="2800" dirty="0" err="1"/>
              <a:t>fact</a:t>
            </a:r>
            <a:r>
              <a:rPr lang="cs-CZ" sz="2800" dirty="0"/>
              <a:t> – “en </a:t>
            </a:r>
            <a:r>
              <a:rPr lang="cs-CZ" sz="2800" dirty="0" err="1"/>
              <a:t>passant</a:t>
            </a:r>
            <a:r>
              <a:rPr lang="cs-CZ" sz="2800" dirty="0"/>
              <a:t>“ synapse – </a:t>
            </a:r>
            <a:r>
              <a:rPr lang="cs-CZ" sz="2000" dirty="0"/>
              <a:t>big </a:t>
            </a:r>
            <a:r>
              <a:rPr lang="cs-CZ" sz="2000" dirty="0" err="1"/>
              <a:t>fraction</a:t>
            </a:r>
            <a:endParaRPr lang="en-US" sz="2000" dirty="0"/>
          </a:p>
        </p:txBody>
      </p:sp>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54900" y="4255136"/>
            <a:ext cx="2051050" cy="1927892"/>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218" y="895350"/>
            <a:ext cx="7190283" cy="3146806"/>
          </a:xfrm>
          <a:prstGeom prst="rect">
            <a:avLst/>
          </a:prstGeom>
        </p:spPr>
      </p:pic>
    </p:spTree>
    <p:extLst>
      <p:ext uri="{BB962C8B-B14F-4D97-AF65-F5344CB8AC3E}">
        <p14:creationId xmlns:p14="http://schemas.microsoft.com/office/powerpoint/2010/main" val="2937827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pic>
        <p:nvPicPr>
          <p:cNvPr id="3" name="Obrázek 2">
            <a:extLst>
              <a:ext uri="{FF2B5EF4-FFF2-40B4-BE49-F238E27FC236}">
                <a16:creationId xmlns:a16="http://schemas.microsoft.com/office/drawing/2014/main" id="{09D18A77-B00A-4D02-8673-7810660711EB}"/>
              </a:ext>
            </a:extLst>
          </p:cNvPr>
          <p:cNvPicPr>
            <a:picLocks noChangeAspect="1"/>
          </p:cNvPicPr>
          <p:nvPr/>
        </p:nvPicPr>
        <p:blipFill>
          <a:blip r:embed="rId2"/>
          <a:stretch>
            <a:fillRect/>
          </a:stretch>
        </p:blipFill>
        <p:spPr>
          <a:xfrm>
            <a:off x="1697620" y="790726"/>
            <a:ext cx="4398380" cy="4399472"/>
          </a:xfrm>
          <a:prstGeom prst="rect">
            <a:avLst/>
          </a:prstGeom>
        </p:spPr>
      </p:pic>
      <p:pic>
        <p:nvPicPr>
          <p:cNvPr id="5" name="Obrázek 4">
            <a:extLst>
              <a:ext uri="{FF2B5EF4-FFF2-40B4-BE49-F238E27FC236}">
                <a16:creationId xmlns:a16="http://schemas.microsoft.com/office/drawing/2014/main" id="{92E2A492-52A9-4559-95FA-CB5971D1E798}"/>
              </a:ext>
            </a:extLst>
          </p:cNvPr>
          <p:cNvPicPr>
            <a:picLocks noChangeAspect="1"/>
          </p:cNvPicPr>
          <p:nvPr/>
        </p:nvPicPr>
        <p:blipFill>
          <a:blip r:embed="rId3"/>
          <a:stretch>
            <a:fillRect/>
          </a:stretch>
        </p:blipFill>
        <p:spPr>
          <a:xfrm>
            <a:off x="6038954" y="1532806"/>
            <a:ext cx="4629047" cy="3792389"/>
          </a:xfrm>
          <a:prstGeom prst="rect">
            <a:avLst/>
          </a:prstGeom>
        </p:spPr>
      </p:pic>
    </p:spTree>
    <p:extLst>
      <p:ext uri="{BB962C8B-B14F-4D97-AF65-F5344CB8AC3E}">
        <p14:creationId xmlns:p14="http://schemas.microsoft.com/office/powerpoint/2010/main" val="2502384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D73A95-19A7-4F8F-BA03-ACB16F200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17" y="1111898"/>
            <a:ext cx="645795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FD4406C-537F-48FB-9D33-0AD688637D6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spTree>
    <p:extLst>
      <p:ext uri="{BB962C8B-B14F-4D97-AF65-F5344CB8AC3E}">
        <p14:creationId xmlns:p14="http://schemas.microsoft.com/office/powerpoint/2010/main" val="3533824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B9A54D-C25C-45B5-8367-9B3FF19C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355" y="1385078"/>
            <a:ext cx="6387490" cy="4564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ectrophysiological Recordings of Evoked End-Plate ...">
            <a:extLst>
              <a:ext uri="{FF2B5EF4-FFF2-40B4-BE49-F238E27FC236}">
                <a16:creationId xmlns:a16="http://schemas.microsoft.com/office/drawing/2014/main" id="{2B81DB1E-6EF0-4AC7-91D6-C44516251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5" y="905516"/>
            <a:ext cx="5226656" cy="5523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76D32B5-DF41-421D-9A69-DE6CAFBE6570}"/>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spTree>
    <p:extLst>
      <p:ext uri="{BB962C8B-B14F-4D97-AF65-F5344CB8AC3E}">
        <p14:creationId xmlns:p14="http://schemas.microsoft.com/office/powerpoint/2010/main" val="3582325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654" y="1078124"/>
            <a:ext cx="5366346" cy="4901950"/>
          </a:xfrm>
          <a:prstGeom prst="rect">
            <a:avLst/>
          </a:prstGeom>
        </p:spPr>
      </p:pic>
      <p:pic>
        <p:nvPicPr>
          <p:cNvPr id="3074" name="Picture 2" descr="cholinesterase_inhibitors_-_medical_use_wmd [TUSOM | Pharmwiki]">
            <a:extLst>
              <a:ext uri="{FF2B5EF4-FFF2-40B4-BE49-F238E27FC236}">
                <a16:creationId xmlns:a16="http://schemas.microsoft.com/office/drawing/2014/main" id="{02167F8E-444E-4B8E-BF53-2131E9863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1" y="1583350"/>
            <a:ext cx="6728813" cy="3891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A6A644B-329F-4E87-B3B8-1EE88A04D64C}"/>
              </a:ext>
            </a:extLst>
          </p:cNvPr>
          <p:cNvSpPr txBox="1"/>
          <p:nvPr/>
        </p:nvSpPr>
        <p:spPr>
          <a:xfrm>
            <a:off x="0" y="0"/>
            <a:ext cx="8043169" cy="523220"/>
          </a:xfrm>
          <a:prstGeom prst="rect">
            <a:avLst/>
          </a:prstGeom>
          <a:noFill/>
        </p:spPr>
        <p:txBody>
          <a:bodyPr wrap="square" rtlCol="0">
            <a:spAutoFit/>
          </a:bodyPr>
          <a:lstStyle/>
          <a:p>
            <a:r>
              <a:rPr lang="en-US" sz="2800" dirty="0"/>
              <a:t>Neuromuscular junction</a:t>
            </a:r>
          </a:p>
        </p:txBody>
      </p:sp>
    </p:spTree>
    <p:extLst>
      <p:ext uri="{BB962C8B-B14F-4D97-AF65-F5344CB8AC3E}">
        <p14:creationId xmlns:p14="http://schemas.microsoft.com/office/powerpoint/2010/main" val="241947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err="1"/>
              <a:t>AChE</a:t>
            </a:r>
            <a:r>
              <a:rPr lang="en-US" sz="2800" dirty="0"/>
              <a:t> – blockade, poisons, nerve gasses</a:t>
            </a:r>
          </a:p>
          <a:p>
            <a:pPr marL="285750" indent="-285750">
              <a:buFontTx/>
              <a:buChar char="-"/>
            </a:pPr>
            <a:endParaRPr lang="en-US" sz="2800" dirty="0"/>
          </a:p>
          <a:p>
            <a:pPr marL="285750" indent="-285750">
              <a:buFontTx/>
              <a:buChar char="-"/>
            </a:pPr>
            <a:endParaRPr lang="en-US" sz="2800" dirty="0"/>
          </a:p>
        </p:txBody>
      </p:sp>
      <p:sp>
        <p:nvSpPr>
          <p:cNvPr id="2" name="TextovéPole 1"/>
          <p:cNvSpPr txBox="1"/>
          <p:nvPr/>
        </p:nvSpPr>
        <p:spPr>
          <a:xfrm>
            <a:off x="1659891" y="657860"/>
            <a:ext cx="8058150" cy="923330"/>
          </a:xfrm>
          <a:prstGeom prst="rect">
            <a:avLst/>
          </a:prstGeom>
          <a:noFill/>
        </p:spPr>
        <p:txBody>
          <a:bodyPr wrap="square" rtlCol="0">
            <a:spAutoFit/>
          </a:bodyPr>
          <a:lstStyle/>
          <a:p>
            <a:r>
              <a:rPr lang="cs-CZ" dirty="0" err="1">
                <a:hlinkClick r:id="rId2" tooltip="Botulinum toxin"/>
              </a:rPr>
              <a:t>Botulinum</a:t>
            </a:r>
            <a:r>
              <a:rPr lang="cs-CZ" dirty="0">
                <a:hlinkClick r:id="rId2" tooltip="Botulinum toxin"/>
              </a:rPr>
              <a:t> toxin</a:t>
            </a:r>
            <a:r>
              <a:rPr lang="cs-CZ" dirty="0"/>
              <a:t> (</a:t>
            </a:r>
            <a:r>
              <a:rPr lang="cs-CZ" dirty="0" err="1"/>
              <a:t>aka</a:t>
            </a:r>
            <a:r>
              <a:rPr lang="cs-CZ" dirty="0"/>
              <a:t> </a:t>
            </a:r>
            <a:r>
              <a:rPr lang="cs-CZ" dirty="0" err="1"/>
              <a:t>botulinum</a:t>
            </a:r>
            <a:r>
              <a:rPr lang="cs-CZ" dirty="0"/>
              <a:t> neurotoxin, </a:t>
            </a:r>
            <a:r>
              <a:rPr lang="cs-CZ" dirty="0" err="1"/>
              <a:t>BoNT</a:t>
            </a:r>
            <a:r>
              <a:rPr lang="cs-CZ" dirty="0"/>
              <a:t>, and sold </a:t>
            </a:r>
            <a:r>
              <a:rPr lang="cs-CZ" dirty="0" err="1"/>
              <a:t>under</a:t>
            </a:r>
            <a:r>
              <a:rPr lang="cs-CZ" dirty="0"/>
              <a:t> </a:t>
            </a:r>
            <a:r>
              <a:rPr lang="cs-CZ" dirty="0" err="1"/>
              <a:t>the</a:t>
            </a:r>
            <a:r>
              <a:rPr lang="cs-CZ" dirty="0"/>
              <a:t> </a:t>
            </a:r>
            <a:r>
              <a:rPr lang="cs-CZ" dirty="0" err="1"/>
              <a:t>trade</a:t>
            </a:r>
            <a:r>
              <a:rPr lang="cs-CZ" dirty="0"/>
              <a:t> </a:t>
            </a:r>
            <a:r>
              <a:rPr lang="cs-CZ" dirty="0" err="1"/>
              <a:t>name</a:t>
            </a:r>
            <a:r>
              <a:rPr lang="cs-CZ" dirty="0"/>
              <a:t> </a:t>
            </a:r>
            <a:r>
              <a:rPr lang="cs-CZ" dirty="0" err="1"/>
              <a:t>Botox</a:t>
            </a:r>
            <a:r>
              <a:rPr lang="cs-CZ" dirty="0"/>
              <a:t>) </a:t>
            </a:r>
            <a:r>
              <a:rPr lang="cs-CZ" dirty="0" err="1"/>
              <a:t>inhibits</a:t>
            </a:r>
            <a:r>
              <a:rPr lang="cs-CZ" dirty="0"/>
              <a:t> </a:t>
            </a:r>
            <a:r>
              <a:rPr lang="cs-CZ" dirty="0" err="1"/>
              <a:t>the</a:t>
            </a:r>
            <a:r>
              <a:rPr lang="cs-CZ" dirty="0"/>
              <a:t> </a:t>
            </a:r>
            <a:r>
              <a:rPr lang="cs-CZ" dirty="0" err="1"/>
              <a:t>release</a:t>
            </a:r>
            <a:r>
              <a:rPr lang="cs-CZ" dirty="0"/>
              <a:t> </a:t>
            </a:r>
            <a:r>
              <a:rPr lang="cs-CZ" dirty="0" err="1"/>
              <a:t>of</a:t>
            </a:r>
            <a:r>
              <a:rPr lang="cs-CZ" dirty="0"/>
              <a:t> acetylcholine </a:t>
            </a:r>
            <a:r>
              <a:rPr lang="cs-CZ" dirty="0" err="1"/>
              <a:t>at</a:t>
            </a:r>
            <a:r>
              <a:rPr lang="cs-CZ" dirty="0"/>
              <a:t> </a:t>
            </a:r>
            <a:r>
              <a:rPr lang="cs-CZ" dirty="0" err="1"/>
              <a:t>the</a:t>
            </a:r>
            <a:r>
              <a:rPr lang="cs-CZ" dirty="0"/>
              <a:t> </a:t>
            </a:r>
            <a:r>
              <a:rPr lang="cs-CZ" dirty="0" err="1"/>
              <a:t>neuromuscular</a:t>
            </a:r>
            <a:r>
              <a:rPr lang="cs-CZ" dirty="0"/>
              <a:t> </a:t>
            </a:r>
            <a:r>
              <a:rPr lang="cs-CZ" dirty="0" err="1"/>
              <a:t>junction</a:t>
            </a:r>
            <a:r>
              <a:rPr lang="cs-CZ" dirty="0"/>
              <a:t> by </a:t>
            </a:r>
            <a:r>
              <a:rPr lang="cs-CZ" b="1" dirty="0" err="1"/>
              <a:t>interfering</a:t>
            </a:r>
            <a:r>
              <a:rPr lang="cs-CZ" b="1" dirty="0"/>
              <a:t> </a:t>
            </a:r>
            <a:r>
              <a:rPr lang="cs-CZ" b="1" dirty="0" err="1"/>
              <a:t>with</a:t>
            </a:r>
            <a:r>
              <a:rPr lang="cs-CZ" b="1" dirty="0"/>
              <a:t> SNARE </a:t>
            </a:r>
            <a:r>
              <a:rPr lang="cs-CZ" b="1" dirty="0" err="1"/>
              <a:t>proteins</a:t>
            </a:r>
            <a:r>
              <a:rPr lang="cs-CZ" dirty="0"/>
              <a:t>.</a:t>
            </a:r>
          </a:p>
        </p:txBody>
      </p:sp>
      <p:sp>
        <p:nvSpPr>
          <p:cNvPr id="3" name="TextovéPole 2"/>
          <p:cNvSpPr txBox="1"/>
          <p:nvPr/>
        </p:nvSpPr>
        <p:spPr>
          <a:xfrm>
            <a:off x="1624332" y="3651251"/>
            <a:ext cx="9043669" cy="646331"/>
          </a:xfrm>
          <a:prstGeom prst="rect">
            <a:avLst/>
          </a:prstGeom>
          <a:noFill/>
        </p:spPr>
        <p:txBody>
          <a:bodyPr wrap="square" rtlCol="0">
            <a:spAutoFit/>
          </a:bodyPr>
          <a:lstStyle/>
          <a:p>
            <a:r>
              <a:rPr lang="en-US" dirty="0" err="1">
                <a:hlinkClick r:id="rId3" tooltip="Latrotoxin"/>
              </a:rPr>
              <a:t>Latrotoxin</a:t>
            </a:r>
            <a:r>
              <a:rPr lang="en-US" dirty="0"/>
              <a:t> (α-</a:t>
            </a:r>
            <a:r>
              <a:rPr lang="en-US" dirty="0" err="1"/>
              <a:t>Latrotoxin</a:t>
            </a:r>
            <a:r>
              <a:rPr lang="en-US" dirty="0"/>
              <a:t>) found in venom of </a:t>
            </a:r>
            <a:r>
              <a:rPr lang="en-US" b="1" dirty="0"/>
              <a:t>widow spiders </a:t>
            </a:r>
            <a:r>
              <a:rPr lang="en-US" dirty="0" err="1"/>
              <a:t>caus</a:t>
            </a:r>
            <a:r>
              <a:rPr lang="cs-CZ" dirty="0"/>
              <a:t>es</a:t>
            </a:r>
            <a:r>
              <a:rPr lang="en-US" dirty="0"/>
              <a:t> the release of acetylcholine from the presynaptic cell.</a:t>
            </a:r>
            <a:r>
              <a:rPr lang="cs-CZ" dirty="0"/>
              <a:t> </a:t>
            </a:r>
            <a:r>
              <a:rPr lang="cs-CZ" dirty="0" err="1"/>
              <a:t>Mechanism</a:t>
            </a:r>
            <a:r>
              <a:rPr lang="cs-CZ" dirty="0"/>
              <a:t> - </a:t>
            </a:r>
            <a:r>
              <a:rPr lang="en-US" dirty="0"/>
              <a:t> release of calcium from intracellular stores</a:t>
            </a:r>
            <a:endParaRPr lang="cs-CZ" dirty="0"/>
          </a:p>
        </p:txBody>
      </p:sp>
      <p:sp>
        <p:nvSpPr>
          <p:cNvPr id="5" name="TextovéPole 4"/>
          <p:cNvSpPr txBox="1"/>
          <p:nvPr/>
        </p:nvSpPr>
        <p:spPr>
          <a:xfrm>
            <a:off x="1667510" y="1842770"/>
            <a:ext cx="8733790" cy="1754326"/>
          </a:xfrm>
          <a:prstGeom prst="rect">
            <a:avLst/>
          </a:prstGeom>
          <a:noFill/>
        </p:spPr>
        <p:txBody>
          <a:bodyPr wrap="square" rtlCol="0">
            <a:spAutoFit/>
          </a:bodyPr>
          <a:lstStyle/>
          <a:p>
            <a:r>
              <a:rPr lang="en-US" dirty="0"/>
              <a:t>Tetanus toxin, also known as </a:t>
            </a:r>
            <a:r>
              <a:rPr lang="en-US" dirty="0" err="1">
                <a:hlinkClick r:id="rId4" tooltip="Tetanospasmin"/>
              </a:rPr>
              <a:t>tetanospasmin</a:t>
            </a:r>
            <a:r>
              <a:rPr lang="en-US" dirty="0"/>
              <a:t> is a potent neurotoxin produced by </a:t>
            </a:r>
            <a:r>
              <a:rPr lang="en-US" i="1" dirty="0">
                <a:hlinkClick r:id="rId5" tooltip="Clostridium tetani"/>
              </a:rPr>
              <a:t>Clostridium </a:t>
            </a:r>
            <a:r>
              <a:rPr lang="en-US" i="1" dirty="0" err="1">
                <a:hlinkClick r:id="rId5" tooltip="Clostridium tetani"/>
              </a:rPr>
              <a:t>tetani</a:t>
            </a:r>
            <a:r>
              <a:rPr lang="en-US" dirty="0"/>
              <a:t> and causes the disease state, tetanus. The LD</a:t>
            </a:r>
            <a:r>
              <a:rPr lang="en-US" baseline="-25000" dirty="0"/>
              <a:t>50</a:t>
            </a:r>
            <a:r>
              <a:rPr lang="en-US" dirty="0"/>
              <a:t> of this toxin has been measured to be approximately 1 ng/kg, making it second only to Botulinum toxin D as the deadliest toxin in the world</a:t>
            </a:r>
            <a:r>
              <a:rPr lang="cs-CZ" dirty="0"/>
              <a:t>. </a:t>
            </a:r>
            <a:r>
              <a:rPr lang="en-US" dirty="0"/>
              <a:t>It differs from </a:t>
            </a:r>
            <a:r>
              <a:rPr lang="en-US" dirty="0" err="1"/>
              <a:t>BoNT</a:t>
            </a:r>
            <a:r>
              <a:rPr lang="en-US" dirty="0"/>
              <a:t> in a few ways, most apparently in its end state, wherein </a:t>
            </a:r>
            <a:r>
              <a:rPr lang="en-US" dirty="0" err="1"/>
              <a:t>tetanospasmin</a:t>
            </a:r>
            <a:r>
              <a:rPr lang="en-US" dirty="0"/>
              <a:t> demonstrates a rigid / </a:t>
            </a:r>
            <a:r>
              <a:rPr lang="en-US" dirty="0">
                <a:hlinkClick r:id="rId6" tooltip="Spastic paralysis"/>
              </a:rPr>
              <a:t>spastic paralysis</a:t>
            </a:r>
            <a:r>
              <a:rPr lang="en-US" dirty="0"/>
              <a:t> as opposed to the flaccid paralysis demonstrated with </a:t>
            </a:r>
            <a:r>
              <a:rPr lang="en-US" dirty="0" err="1"/>
              <a:t>BoNT</a:t>
            </a:r>
            <a:r>
              <a:rPr lang="en-US" dirty="0"/>
              <a:t>.</a:t>
            </a:r>
            <a:r>
              <a:rPr lang="cs-CZ" dirty="0"/>
              <a:t> </a:t>
            </a:r>
            <a:r>
              <a:rPr lang="cs-CZ" b="1" dirty="0" err="1"/>
              <a:t>Tetanospasmin</a:t>
            </a:r>
            <a:r>
              <a:rPr lang="cs-CZ" b="1" dirty="0"/>
              <a:t> </a:t>
            </a:r>
            <a:r>
              <a:rPr lang="cs-CZ" b="1" dirty="0" err="1"/>
              <a:t>acts</a:t>
            </a:r>
            <a:r>
              <a:rPr lang="cs-CZ" b="1" dirty="0"/>
              <a:t> </a:t>
            </a:r>
            <a:r>
              <a:rPr lang="cs-CZ" b="1" dirty="0" err="1"/>
              <a:t>similarly</a:t>
            </a:r>
            <a:r>
              <a:rPr lang="cs-CZ" b="1" dirty="0"/>
              <a:t> to BTX, but in </a:t>
            </a:r>
            <a:r>
              <a:rPr lang="cs-CZ" b="1" dirty="0" err="1"/>
              <a:t>glycinergic</a:t>
            </a:r>
            <a:r>
              <a:rPr lang="cs-CZ" b="1" dirty="0"/>
              <a:t> </a:t>
            </a:r>
            <a:r>
              <a:rPr lang="cs-CZ" b="1" dirty="0" err="1"/>
              <a:t>synapses</a:t>
            </a:r>
            <a:r>
              <a:rPr lang="cs-CZ" b="1" dirty="0"/>
              <a:t>.</a:t>
            </a:r>
          </a:p>
        </p:txBody>
      </p:sp>
      <p:sp>
        <p:nvSpPr>
          <p:cNvPr id="6" name="TextovéPole 5"/>
          <p:cNvSpPr txBox="1"/>
          <p:nvPr/>
        </p:nvSpPr>
        <p:spPr>
          <a:xfrm>
            <a:off x="1663700" y="4724400"/>
            <a:ext cx="8820150" cy="1354217"/>
          </a:xfrm>
          <a:prstGeom prst="rect">
            <a:avLst/>
          </a:prstGeom>
          <a:noFill/>
        </p:spPr>
        <p:txBody>
          <a:bodyPr wrap="square" rtlCol="0">
            <a:spAutoFit/>
          </a:bodyPr>
          <a:lstStyle/>
          <a:p>
            <a:r>
              <a:rPr lang="en-US" dirty="0"/>
              <a:t>Nerve agents</a:t>
            </a:r>
            <a:r>
              <a:rPr lang="cs-CZ" dirty="0"/>
              <a:t> (</a:t>
            </a:r>
            <a:r>
              <a:rPr lang="cs-CZ" dirty="0">
                <a:solidFill>
                  <a:srgbClr val="0070C0"/>
                </a:solidFill>
              </a:rPr>
              <a:t>VX, </a:t>
            </a:r>
            <a:r>
              <a:rPr lang="cs-CZ" dirty="0" err="1">
                <a:solidFill>
                  <a:srgbClr val="0070C0"/>
                </a:solidFill>
              </a:rPr>
              <a:t>Novichok</a:t>
            </a:r>
            <a:r>
              <a:rPr lang="cs-CZ" dirty="0">
                <a:solidFill>
                  <a:srgbClr val="0070C0"/>
                </a:solidFill>
              </a:rPr>
              <a:t>, Sarin</a:t>
            </a:r>
            <a:r>
              <a:rPr lang="cs-CZ" dirty="0"/>
              <a:t>)</a:t>
            </a:r>
            <a:r>
              <a:rPr lang="en-US" dirty="0"/>
              <a:t> disrupt the nervous system by inhibiting the function of the enzyme acetylcholinesterase by forming a </a:t>
            </a:r>
            <a:r>
              <a:rPr lang="en-US" dirty="0">
                <a:hlinkClick r:id="rId7" tooltip="Covalent bond"/>
              </a:rPr>
              <a:t>covalent bond</a:t>
            </a:r>
            <a:r>
              <a:rPr lang="en-US" dirty="0"/>
              <a:t> with its </a:t>
            </a:r>
            <a:r>
              <a:rPr lang="en-US" dirty="0">
                <a:hlinkClick r:id="rId8" tooltip="Active site"/>
              </a:rPr>
              <a:t>active site</a:t>
            </a:r>
            <a:r>
              <a:rPr lang="cs-CZ" dirty="0"/>
              <a:t>.</a:t>
            </a:r>
            <a:r>
              <a:rPr lang="en-US" dirty="0"/>
              <a:t> Acetylcholine thus builds up </a:t>
            </a:r>
            <a:r>
              <a:rPr lang="en-US" b="1" dirty="0"/>
              <a:t>and continues to act</a:t>
            </a:r>
            <a:r>
              <a:rPr lang="en-US" dirty="0"/>
              <a:t>. </a:t>
            </a:r>
            <a:r>
              <a:rPr lang="en-US" sz="1400" dirty="0"/>
              <a:t>This same action also occurs at the gland and organ levels, resulting in uncontrolled drooling, tearing of the eyes (lacrimation) and excess production of mucus from the nose (rhinorrhea).</a:t>
            </a:r>
            <a:endParaRPr lang="cs-CZ" sz="1400" dirty="0"/>
          </a:p>
        </p:txBody>
      </p:sp>
    </p:spTree>
    <p:extLst>
      <p:ext uri="{BB962C8B-B14F-4D97-AF65-F5344CB8AC3E}">
        <p14:creationId xmlns:p14="http://schemas.microsoft.com/office/powerpoint/2010/main" val="1643086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477875"/>
          </a:xfrm>
          <a:prstGeom prst="rect">
            <a:avLst/>
          </a:prstGeom>
          <a:noFill/>
        </p:spPr>
        <p:txBody>
          <a:bodyPr wrap="square" rtlCol="0">
            <a:spAutoFit/>
          </a:bodyPr>
          <a:lstStyle/>
          <a:p>
            <a:r>
              <a:rPr lang="cs-CZ" sz="4000" dirty="0" err="1"/>
              <a:t>Neuromediators</a:t>
            </a:r>
            <a:r>
              <a:rPr lang="cs-CZ" sz="4000" dirty="0"/>
              <a:t> </a:t>
            </a:r>
            <a:endParaRPr lang="en-US" sz="4000" dirty="0"/>
          </a:p>
          <a:p>
            <a:endParaRPr lang="en-US" sz="5400" dirty="0"/>
          </a:p>
          <a:p>
            <a:endParaRPr lang="en-US" sz="5400" dirty="0"/>
          </a:p>
          <a:p>
            <a:pPr algn="r"/>
            <a:endParaRPr lang="en-US" sz="3600" dirty="0"/>
          </a:p>
          <a:p>
            <a:pPr algn="r"/>
            <a:endParaRPr lang="en-US" sz="3600" dirty="0"/>
          </a:p>
        </p:txBody>
      </p:sp>
      <p:pic>
        <p:nvPicPr>
          <p:cNvPr id="3" name="Obrázek 2">
            <a:extLst>
              <a:ext uri="{FF2B5EF4-FFF2-40B4-BE49-F238E27FC236}">
                <a16:creationId xmlns:a16="http://schemas.microsoft.com/office/drawing/2014/main" id="{9BC01556-CFBE-46AB-BC13-EDA78E34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79" y="1966426"/>
            <a:ext cx="6083559" cy="3633237"/>
          </a:xfrm>
          <a:prstGeom prst="rect">
            <a:avLst/>
          </a:prstGeom>
        </p:spPr>
      </p:pic>
    </p:spTree>
    <p:extLst>
      <p:ext uri="{BB962C8B-B14F-4D97-AF65-F5344CB8AC3E}">
        <p14:creationId xmlns:p14="http://schemas.microsoft.com/office/powerpoint/2010/main" val="4272818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cs-CZ" sz="2800" dirty="0" err="1"/>
              <a:t>Let‘s</a:t>
            </a:r>
            <a:r>
              <a:rPr lang="cs-CZ" sz="2800" dirty="0"/>
              <a:t> </a:t>
            </a:r>
            <a:r>
              <a:rPr lang="cs-CZ" sz="2800" dirty="0" err="1"/>
              <a:t>be</a:t>
            </a:r>
            <a:r>
              <a:rPr lang="cs-CZ" sz="2800" dirty="0"/>
              <a:t> more </a:t>
            </a:r>
            <a:r>
              <a:rPr lang="cs-CZ" sz="2800" dirty="0" err="1"/>
              <a:t>accurate</a:t>
            </a:r>
            <a:endParaRPr lang="en-US" sz="2800" dirty="0"/>
          </a:p>
          <a:p>
            <a:pPr marL="285750" indent="-285750">
              <a:buFontTx/>
              <a:buChar char="-"/>
            </a:pPr>
            <a:endParaRPr lang="en-US" sz="2800" dirty="0"/>
          </a:p>
          <a:p>
            <a:pPr marL="285750" indent="-285750">
              <a:buFontTx/>
              <a:buChar char="-"/>
            </a:pPr>
            <a:endParaRPr lang="en-US" sz="2800" dirty="0"/>
          </a:p>
        </p:txBody>
      </p:sp>
      <p:sp>
        <p:nvSpPr>
          <p:cNvPr id="7" name="TextovéPole 6">
            <a:extLst>
              <a:ext uri="{FF2B5EF4-FFF2-40B4-BE49-F238E27FC236}">
                <a16:creationId xmlns:a16="http://schemas.microsoft.com/office/drawing/2014/main" id="{8A65382B-5752-4F37-8A10-16CC650512F2}"/>
              </a:ext>
            </a:extLst>
          </p:cNvPr>
          <p:cNvSpPr txBox="1"/>
          <p:nvPr/>
        </p:nvSpPr>
        <p:spPr>
          <a:xfrm>
            <a:off x="3925079" y="915941"/>
            <a:ext cx="5374432" cy="2862322"/>
          </a:xfrm>
          <a:prstGeom prst="rect">
            <a:avLst/>
          </a:prstGeom>
          <a:noFill/>
        </p:spPr>
        <p:txBody>
          <a:bodyPr wrap="square" rtlCol="0">
            <a:spAutoFit/>
          </a:bodyPr>
          <a:lstStyle/>
          <a:p>
            <a:r>
              <a:rPr lang="cs-CZ" sz="3600" dirty="0" err="1"/>
              <a:t>Neuromediators</a:t>
            </a:r>
            <a:endParaRPr lang="cs-CZ" sz="3600" dirty="0"/>
          </a:p>
          <a:p>
            <a:pPr marL="342900" indent="-342900">
              <a:buFontTx/>
              <a:buChar char="-"/>
            </a:pPr>
            <a:endParaRPr lang="cs-CZ" sz="200" dirty="0"/>
          </a:p>
          <a:p>
            <a:pPr marL="342900" indent="-342900">
              <a:buFontTx/>
              <a:buChar char="-"/>
            </a:pPr>
            <a:r>
              <a:rPr lang="cs-CZ" sz="2000" dirty="0" err="1"/>
              <a:t>Present</a:t>
            </a:r>
            <a:r>
              <a:rPr lang="cs-CZ" sz="2000" dirty="0"/>
              <a:t> in </a:t>
            </a:r>
            <a:r>
              <a:rPr lang="cs-CZ" sz="2000" dirty="0" err="1"/>
              <a:t>the</a:t>
            </a:r>
            <a:r>
              <a:rPr lang="cs-CZ" sz="2000" dirty="0"/>
              <a:t> </a:t>
            </a:r>
            <a:r>
              <a:rPr lang="cs-CZ" sz="2000" dirty="0" err="1"/>
              <a:t>presynaptic</a:t>
            </a:r>
            <a:r>
              <a:rPr lang="cs-CZ" sz="2000" dirty="0"/>
              <a:t> neuron</a:t>
            </a:r>
          </a:p>
          <a:p>
            <a:pPr marL="342900" indent="-342900">
              <a:buFontTx/>
              <a:buChar char="-"/>
            </a:pPr>
            <a:r>
              <a:rPr lang="cs-CZ" sz="2000" dirty="0"/>
              <a:t>Ca2+-</a:t>
            </a:r>
            <a:r>
              <a:rPr lang="cs-CZ" sz="2000" dirty="0" err="1"/>
              <a:t>dependent</a:t>
            </a:r>
            <a:r>
              <a:rPr lang="cs-CZ" sz="2000" dirty="0"/>
              <a:t> </a:t>
            </a:r>
            <a:r>
              <a:rPr lang="cs-CZ" sz="2000" dirty="0" err="1"/>
              <a:t>vesicular</a:t>
            </a:r>
            <a:r>
              <a:rPr lang="cs-CZ" sz="2000" dirty="0"/>
              <a:t> </a:t>
            </a:r>
            <a:r>
              <a:rPr lang="cs-CZ" sz="2000" dirty="0" err="1"/>
              <a:t>release</a:t>
            </a:r>
            <a:endParaRPr lang="cs-CZ" sz="2000" dirty="0"/>
          </a:p>
          <a:p>
            <a:pPr marL="342900" indent="-342900">
              <a:buFontTx/>
              <a:buChar char="-"/>
            </a:pPr>
            <a:r>
              <a:rPr lang="cs-CZ" sz="2000" dirty="0" err="1"/>
              <a:t>Have</a:t>
            </a:r>
            <a:r>
              <a:rPr lang="cs-CZ" sz="2000" dirty="0"/>
              <a:t> </a:t>
            </a:r>
            <a:r>
              <a:rPr lang="cs-CZ" sz="2000" dirty="0" err="1"/>
              <a:t>specific</a:t>
            </a:r>
            <a:r>
              <a:rPr lang="cs-CZ" sz="2000" dirty="0"/>
              <a:t> </a:t>
            </a:r>
            <a:r>
              <a:rPr lang="cs-CZ" sz="2000" dirty="0" err="1"/>
              <a:t>postsynaptic</a:t>
            </a:r>
            <a:r>
              <a:rPr lang="cs-CZ" sz="2000" dirty="0"/>
              <a:t> </a:t>
            </a:r>
            <a:r>
              <a:rPr lang="cs-CZ" sz="2000" dirty="0" err="1"/>
              <a:t>receptors</a:t>
            </a:r>
            <a:endParaRPr lang="cs-CZ" sz="2000" dirty="0"/>
          </a:p>
          <a:p>
            <a:pPr marL="342900" indent="-342900">
              <a:buFontTx/>
              <a:buChar char="-"/>
            </a:pPr>
            <a:r>
              <a:rPr lang="cs-CZ" sz="2000" dirty="0" err="1"/>
              <a:t>Reuptake</a:t>
            </a:r>
            <a:r>
              <a:rPr lang="cs-CZ" sz="2000" dirty="0"/>
              <a:t> and </a:t>
            </a:r>
            <a:r>
              <a:rPr lang="cs-CZ" sz="2000" dirty="0" err="1"/>
              <a:t>degradation</a:t>
            </a:r>
            <a:r>
              <a:rPr lang="cs-CZ" sz="2000" dirty="0"/>
              <a:t> </a:t>
            </a:r>
            <a:r>
              <a:rPr lang="cs-CZ" sz="2000" dirty="0" err="1"/>
              <a:t>mechanisms</a:t>
            </a:r>
            <a:endParaRPr lang="en-US" sz="2000" dirty="0"/>
          </a:p>
          <a:p>
            <a:pPr marL="285750" indent="-285750">
              <a:buFontTx/>
              <a:buChar char="-"/>
            </a:pPr>
            <a:endParaRPr lang="en-US" sz="2800" dirty="0"/>
          </a:p>
          <a:p>
            <a:pPr marL="285750" indent="-285750">
              <a:buFontTx/>
              <a:buChar char="-"/>
            </a:pPr>
            <a:endParaRPr lang="en-US" sz="2800" dirty="0"/>
          </a:p>
        </p:txBody>
      </p:sp>
      <p:sp>
        <p:nvSpPr>
          <p:cNvPr id="9" name="TextovéPole 8">
            <a:extLst>
              <a:ext uri="{FF2B5EF4-FFF2-40B4-BE49-F238E27FC236}">
                <a16:creationId xmlns:a16="http://schemas.microsoft.com/office/drawing/2014/main" id="{5106CFF4-01FD-4A27-88E1-1AD99F965436}"/>
              </a:ext>
            </a:extLst>
          </p:cNvPr>
          <p:cNvSpPr txBox="1"/>
          <p:nvPr/>
        </p:nvSpPr>
        <p:spPr>
          <a:xfrm>
            <a:off x="1955512" y="4572454"/>
            <a:ext cx="4055706" cy="2215991"/>
          </a:xfrm>
          <a:prstGeom prst="rect">
            <a:avLst/>
          </a:prstGeom>
          <a:noFill/>
        </p:spPr>
        <p:txBody>
          <a:bodyPr wrap="square" rtlCol="0">
            <a:spAutoFit/>
          </a:bodyPr>
          <a:lstStyle/>
          <a:p>
            <a:r>
              <a:rPr lang="cs-CZ" sz="3600" dirty="0" err="1"/>
              <a:t>Neurotransmitters</a:t>
            </a:r>
            <a:endParaRPr lang="cs-CZ" sz="5400" dirty="0"/>
          </a:p>
          <a:p>
            <a:pPr marL="342900" indent="-342900">
              <a:buFontTx/>
              <a:buChar char="-"/>
            </a:pPr>
            <a:endParaRPr lang="cs-CZ" sz="200" dirty="0"/>
          </a:p>
          <a:p>
            <a:pPr marL="342900" indent="-342900">
              <a:buFontTx/>
              <a:buChar char="-"/>
            </a:pPr>
            <a:r>
              <a:rPr lang="cs-CZ" sz="2000" dirty="0"/>
              <a:t>Fast </a:t>
            </a:r>
            <a:r>
              <a:rPr lang="cs-CZ" sz="2000" dirty="0" err="1"/>
              <a:t>information</a:t>
            </a:r>
            <a:r>
              <a:rPr lang="cs-CZ" sz="2000" dirty="0"/>
              <a:t> </a:t>
            </a:r>
            <a:r>
              <a:rPr lang="cs-CZ" sz="2000" dirty="0" err="1"/>
              <a:t>transmittion</a:t>
            </a:r>
            <a:endParaRPr lang="cs-CZ" sz="2000" dirty="0"/>
          </a:p>
          <a:p>
            <a:pPr marL="342900" indent="-342900">
              <a:buFontTx/>
              <a:buChar char="-"/>
            </a:pPr>
            <a:r>
              <a:rPr lang="cs-CZ" sz="2000" dirty="0" err="1"/>
              <a:t>Often</a:t>
            </a:r>
            <a:r>
              <a:rPr lang="cs-CZ" sz="2000" dirty="0"/>
              <a:t> </a:t>
            </a:r>
            <a:r>
              <a:rPr lang="cs-CZ" sz="2000" dirty="0" err="1"/>
              <a:t>either</a:t>
            </a:r>
            <a:r>
              <a:rPr lang="cs-CZ" sz="2000" dirty="0"/>
              <a:t> </a:t>
            </a:r>
            <a:r>
              <a:rPr lang="cs-CZ" sz="2000" dirty="0" err="1"/>
              <a:t>excitatory</a:t>
            </a:r>
            <a:r>
              <a:rPr lang="cs-CZ" sz="2000" dirty="0"/>
              <a:t>, </a:t>
            </a:r>
            <a:r>
              <a:rPr lang="cs-CZ" sz="2000" dirty="0" err="1"/>
              <a:t>or</a:t>
            </a:r>
            <a:r>
              <a:rPr lang="cs-CZ" sz="2000" dirty="0"/>
              <a:t> inhibitory</a:t>
            </a:r>
            <a:endParaRPr lang="en-US" sz="3600" dirty="0"/>
          </a:p>
          <a:p>
            <a:pPr marL="285750" indent="-285750">
              <a:buFontTx/>
              <a:buChar char="-"/>
            </a:pPr>
            <a:endParaRPr lang="en-US" sz="3600" dirty="0"/>
          </a:p>
        </p:txBody>
      </p:sp>
      <p:sp>
        <p:nvSpPr>
          <p:cNvPr id="10" name="TextovéPole 9">
            <a:extLst>
              <a:ext uri="{FF2B5EF4-FFF2-40B4-BE49-F238E27FC236}">
                <a16:creationId xmlns:a16="http://schemas.microsoft.com/office/drawing/2014/main" id="{4788EC80-C4EB-436D-A760-B86BF285DF64}"/>
              </a:ext>
            </a:extLst>
          </p:cNvPr>
          <p:cNvSpPr txBox="1"/>
          <p:nvPr/>
        </p:nvSpPr>
        <p:spPr>
          <a:xfrm>
            <a:off x="6612295" y="4572454"/>
            <a:ext cx="4055706" cy="1908215"/>
          </a:xfrm>
          <a:prstGeom prst="rect">
            <a:avLst/>
          </a:prstGeom>
          <a:noFill/>
        </p:spPr>
        <p:txBody>
          <a:bodyPr wrap="square" rtlCol="0">
            <a:spAutoFit/>
          </a:bodyPr>
          <a:lstStyle/>
          <a:p>
            <a:r>
              <a:rPr lang="cs-CZ" sz="3600" dirty="0" err="1"/>
              <a:t>Neuromodulators</a:t>
            </a:r>
            <a:endParaRPr lang="cs-CZ" sz="2000" dirty="0"/>
          </a:p>
          <a:p>
            <a:pPr marL="342900" indent="-342900">
              <a:buFontTx/>
              <a:buChar char="-"/>
            </a:pPr>
            <a:endParaRPr lang="cs-CZ" sz="200" dirty="0"/>
          </a:p>
          <a:p>
            <a:pPr marL="342900" indent="-342900">
              <a:buFontTx/>
              <a:buChar char="-"/>
            </a:pPr>
            <a:r>
              <a:rPr lang="cs-CZ" sz="2000" dirty="0" err="1"/>
              <a:t>Rather</a:t>
            </a:r>
            <a:r>
              <a:rPr lang="cs-CZ" sz="2000" dirty="0"/>
              <a:t> </a:t>
            </a:r>
            <a:r>
              <a:rPr lang="cs-CZ" sz="2000" dirty="0" err="1"/>
              <a:t>modulate</a:t>
            </a:r>
            <a:r>
              <a:rPr lang="cs-CZ" sz="2000" dirty="0"/>
              <a:t> </a:t>
            </a:r>
            <a:r>
              <a:rPr lang="cs-CZ" sz="2000" dirty="0" err="1"/>
              <a:t>target</a:t>
            </a:r>
            <a:r>
              <a:rPr lang="cs-CZ" sz="2000" dirty="0"/>
              <a:t> </a:t>
            </a:r>
            <a:r>
              <a:rPr lang="cs-CZ" sz="2000" dirty="0" err="1"/>
              <a:t>neurons</a:t>
            </a:r>
            <a:r>
              <a:rPr lang="cs-CZ" sz="2000" dirty="0"/>
              <a:t>‘ excitability </a:t>
            </a:r>
          </a:p>
          <a:p>
            <a:pPr marL="342900" indent="-342900">
              <a:buFontTx/>
              <a:buChar char="-"/>
            </a:pPr>
            <a:r>
              <a:rPr lang="cs-CZ" sz="2000" dirty="0" err="1"/>
              <a:t>Often</a:t>
            </a:r>
            <a:r>
              <a:rPr lang="cs-CZ" sz="2000" dirty="0"/>
              <a:t> </a:t>
            </a:r>
            <a:r>
              <a:rPr lang="cs-CZ" sz="2000" dirty="0" err="1"/>
              <a:t>divergent</a:t>
            </a:r>
            <a:r>
              <a:rPr lang="cs-CZ" sz="2000" dirty="0"/>
              <a:t> </a:t>
            </a:r>
            <a:r>
              <a:rPr lang="cs-CZ" sz="2000" dirty="0" err="1"/>
              <a:t>projections</a:t>
            </a:r>
            <a:r>
              <a:rPr lang="cs-CZ" sz="2000" dirty="0"/>
              <a:t> </a:t>
            </a:r>
            <a:r>
              <a:rPr lang="cs-CZ" sz="2000" dirty="0" err="1"/>
              <a:t>from</a:t>
            </a:r>
            <a:r>
              <a:rPr lang="cs-CZ" sz="2000" dirty="0"/>
              <a:t> </a:t>
            </a:r>
            <a:r>
              <a:rPr lang="cs-CZ" sz="2000" dirty="0" err="1"/>
              <a:t>deep</a:t>
            </a:r>
            <a:r>
              <a:rPr lang="cs-CZ" sz="2000" dirty="0"/>
              <a:t> </a:t>
            </a:r>
            <a:r>
              <a:rPr lang="cs-CZ" sz="2000" dirty="0" err="1"/>
              <a:t>nuclei</a:t>
            </a:r>
            <a:r>
              <a:rPr lang="cs-CZ" sz="2000" dirty="0"/>
              <a:t>, much </a:t>
            </a:r>
            <a:r>
              <a:rPr lang="cs-CZ" sz="2000" dirty="0" err="1"/>
              <a:t>less</a:t>
            </a:r>
            <a:r>
              <a:rPr lang="cs-CZ" sz="2000" dirty="0"/>
              <a:t> </a:t>
            </a:r>
            <a:r>
              <a:rPr lang="cs-CZ" sz="2000" dirty="0" err="1"/>
              <a:t>local</a:t>
            </a:r>
            <a:endParaRPr lang="en-US" sz="2800" dirty="0"/>
          </a:p>
        </p:txBody>
      </p:sp>
      <p:sp>
        <p:nvSpPr>
          <p:cNvPr id="6" name="Šipka: dolů 5">
            <a:extLst>
              <a:ext uri="{FF2B5EF4-FFF2-40B4-BE49-F238E27FC236}">
                <a16:creationId xmlns:a16="http://schemas.microsoft.com/office/drawing/2014/main" id="{63A23565-9115-42E2-B696-7B880F548F90}"/>
              </a:ext>
            </a:extLst>
          </p:cNvPr>
          <p:cNvSpPr/>
          <p:nvPr/>
        </p:nvSpPr>
        <p:spPr>
          <a:xfrm rot="2242732">
            <a:off x="5004676" y="2951814"/>
            <a:ext cx="413749" cy="1629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Šipka: dolů 11">
            <a:extLst>
              <a:ext uri="{FF2B5EF4-FFF2-40B4-BE49-F238E27FC236}">
                <a16:creationId xmlns:a16="http://schemas.microsoft.com/office/drawing/2014/main" id="{673FFBBA-0EF9-4341-8B8A-140B165949D3}"/>
              </a:ext>
            </a:extLst>
          </p:cNvPr>
          <p:cNvSpPr/>
          <p:nvPr/>
        </p:nvSpPr>
        <p:spPr>
          <a:xfrm rot="19357268" flipH="1">
            <a:off x="6708710" y="2974643"/>
            <a:ext cx="404454" cy="1573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755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cs-CZ" sz="2800" dirty="0" err="1"/>
              <a:t>You</a:t>
            </a:r>
            <a:r>
              <a:rPr lang="cs-CZ" sz="2800" dirty="0"/>
              <a:t> </a:t>
            </a:r>
            <a:r>
              <a:rPr lang="cs-CZ" sz="2800" dirty="0" err="1"/>
              <a:t>need</a:t>
            </a:r>
            <a:r>
              <a:rPr lang="cs-CZ" sz="2800" dirty="0"/>
              <a:t> </a:t>
            </a:r>
            <a:r>
              <a:rPr lang="cs-CZ" sz="2800" dirty="0" err="1"/>
              <a:t>all</a:t>
            </a:r>
            <a:r>
              <a:rPr lang="cs-CZ" sz="2800" dirty="0"/>
              <a:t> </a:t>
            </a:r>
            <a:r>
              <a:rPr lang="cs-CZ" sz="2800" dirty="0" err="1"/>
              <a:t>of</a:t>
            </a:r>
            <a:r>
              <a:rPr lang="cs-CZ" sz="2800" dirty="0"/>
              <a:t> these, but not </a:t>
            </a:r>
            <a:r>
              <a:rPr lang="cs-CZ" sz="2800" dirty="0" err="1"/>
              <a:t>necessary</a:t>
            </a:r>
            <a:r>
              <a:rPr lang="cs-CZ" sz="2800" dirty="0"/>
              <a:t> to </a:t>
            </a:r>
            <a:r>
              <a:rPr lang="cs-CZ" sz="2800" dirty="0" err="1"/>
              <a:t>know</a:t>
            </a:r>
            <a:r>
              <a:rPr lang="cs-CZ" sz="2800" dirty="0"/>
              <a:t>…</a:t>
            </a:r>
            <a:endParaRPr lang="en-US" sz="2800" dirty="0"/>
          </a:p>
          <a:p>
            <a:pPr marL="285750" indent="-285750">
              <a:buFontTx/>
              <a:buChar char="-"/>
            </a:pPr>
            <a:endParaRPr lang="cs-CZ" sz="2800" dirty="0"/>
          </a:p>
          <a:p>
            <a:pPr marL="285750" indent="-285750">
              <a:buFontTx/>
              <a:buChar char="-"/>
            </a:pPr>
            <a:endParaRPr lang="cs-CZ" sz="2800" dirty="0"/>
          </a:p>
        </p:txBody>
      </p:sp>
      <p:sp>
        <p:nvSpPr>
          <p:cNvPr id="7" name="TextovéPole 6">
            <a:extLst>
              <a:ext uri="{FF2B5EF4-FFF2-40B4-BE49-F238E27FC236}">
                <a16:creationId xmlns:a16="http://schemas.microsoft.com/office/drawing/2014/main" id="{163EDED2-F9ED-4BB8-9DFB-54600C9813C9}"/>
              </a:ext>
            </a:extLst>
          </p:cNvPr>
          <p:cNvSpPr txBox="1"/>
          <p:nvPr/>
        </p:nvSpPr>
        <p:spPr>
          <a:xfrm>
            <a:off x="1787561" y="634935"/>
            <a:ext cx="4055706" cy="3016210"/>
          </a:xfrm>
          <a:prstGeom prst="rect">
            <a:avLst/>
          </a:prstGeom>
          <a:noFill/>
        </p:spPr>
        <p:txBody>
          <a:bodyPr wrap="square" rtlCol="0">
            <a:spAutoFit/>
          </a:bodyPr>
          <a:lstStyle/>
          <a:p>
            <a:r>
              <a:rPr lang="cs-CZ" sz="3600" dirty="0" err="1"/>
              <a:t>Neurotransmitters</a:t>
            </a:r>
            <a:endParaRPr lang="cs-CZ" sz="5400" dirty="0"/>
          </a:p>
          <a:p>
            <a:pPr marL="342900" indent="-342900">
              <a:buFontTx/>
              <a:buChar char="-"/>
            </a:pPr>
            <a:endParaRPr lang="cs-CZ" sz="200" dirty="0"/>
          </a:p>
          <a:p>
            <a:pPr marL="342900" indent="-342900">
              <a:buFontTx/>
              <a:buChar char="-"/>
            </a:pPr>
            <a:r>
              <a:rPr lang="cs-CZ" sz="2000" dirty="0" err="1"/>
              <a:t>Glutamate</a:t>
            </a:r>
            <a:endParaRPr lang="cs-CZ" sz="2000" dirty="0"/>
          </a:p>
          <a:p>
            <a:pPr marL="342900" indent="-342900">
              <a:buFontTx/>
              <a:buChar char="-"/>
            </a:pPr>
            <a:r>
              <a:rPr lang="cs-CZ" sz="2000" dirty="0"/>
              <a:t>GABA</a:t>
            </a:r>
          </a:p>
          <a:p>
            <a:pPr marL="342900" indent="-342900">
              <a:buFontTx/>
              <a:buChar char="-"/>
            </a:pPr>
            <a:r>
              <a:rPr lang="cs-CZ" sz="2000" dirty="0"/>
              <a:t>Glycine</a:t>
            </a:r>
          </a:p>
          <a:p>
            <a:pPr marL="342900" indent="-342900">
              <a:buFontTx/>
              <a:buChar char="-"/>
            </a:pPr>
            <a:r>
              <a:rPr lang="cs-CZ" sz="2000" dirty="0"/>
              <a:t>Acetylcholine (PNS)</a:t>
            </a:r>
          </a:p>
          <a:p>
            <a:pPr marL="342900" indent="-342900">
              <a:buFontTx/>
              <a:buChar char="-"/>
            </a:pPr>
            <a:endParaRPr lang="en-US" sz="3600" dirty="0"/>
          </a:p>
          <a:p>
            <a:pPr marL="285750" indent="-285750">
              <a:buFontTx/>
              <a:buChar char="-"/>
            </a:pPr>
            <a:endParaRPr lang="en-US" sz="3600" dirty="0"/>
          </a:p>
        </p:txBody>
      </p:sp>
      <p:sp>
        <p:nvSpPr>
          <p:cNvPr id="8" name="TextovéPole 7">
            <a:extLst>
              <a:ext uri="{FF2B5EF4-FFF2-40B4-BE49-F238E27FC236}">
                <a16:creationId xmlns:a16="http://schemas.microsoft.com/office/drawing/2014/main" id="{D82C1EAD-06CA-4CBE-99E8-E3BDC4CC69C2}"/>
              </a:ext>
            </a:extLst>
          </p:cNvPr>
          <p:cNvSpPr txBox="1"/>
          <p:nvPr/>
        </p:nvSpPr>
        <p:spPr>
          <a:xfrm>
            <a:off x="6444344" y="634935"/>
            <a:ext cx="4055706" cy="3447098"/>
          </a:xfrm>
          <a:prstGeom prst="rect">
            <a:avLst/>
          </a:prstGeom>
          <a:noFill/>
        </p:spPr>
        <p:txBody>
          <a:bodyPr wrap="square" rtlCol="0">
            <a:spAutoFit/>
          </a:bodyPr>
          <a:lstStyle/>
          <a:p>
            <a:r>
              <a:rPr lang="cs-CZ" sz="3600" dirty="0" err="1"/>
              <a:t>Neuromodulators</a:t>
            </a:r>
            <a:endParaRPr lang="cs-CZ" sz="2000" dirty="0"/>
          </a:p>
          <a:p>
            <a:pPr marL="342900" indent="-342900">
              <a:buFontTx/>
              <a:buChar char="-"/>
            </a:pPr>
            <a:endParaRPr lang="cs-CZ" sz="200" dirty="0"/>
          </a:p>
          <a:p>
            <a:pPr marL="342900" indent="-342900">
              <a:buFontTx/>
              <a:buChar char="-"/>
            </a:pPr>
            <a:r>
              <a:rPr lang="cs-CZ" sz="2000" dirty="0"/>
              <a:t>Serotonin</a:t>
            </a:r>
          </a:p>
          <a:p>
            <a:pPr marL="342900" indent="-342900">
              <a:buFontTx/>
              <a:buChar char="-"/>
            </a:pPr>
            <a:r>
              <a:rPr lang="cs-CZ" sz="2000" dirty="0"/>
              <a:t>Dopamine</a:t>
            </a:r>
          </a:p>
          <a:p>
            <a:pPr marL="342900" indent="-342900">
              <a:buFontTx/>
              <a:buChar char="-"/>
            </a:pPr>
            <a:r>
              <a:rPr lang="cs-CZ" sz="2000" dirty="0"/>
              <a:t>Noradrenaline (</a:t>
            </a:r>
            <a:r>
              <a:rPr lang="cs-CZ" sz="2000" dirty="0" err="1"/>
              <a:t>norepinephrine</a:t>
            </a:r>
            <a:r>
              <a:rPr lang="cs-CZ" sz="2000" dirty="0"/>
              <a:t>)</a:t>
            </a:r>
          </a:p>
          <a:p>
            <a:pPr marL="342900" indent="-342900">
              <a:buFontTx/>
              <a:buChar char="-"/>
            </a:pPr>
            <a:r>
              <a:rPr lang="cs-CZ" sz="2000" dirty="0"/>
              <a:t>Acetylcholine (CNS)</a:t>
            </a:r>
          </a:p>
          <a:p>
            <a:pPr marL="342900" indent="-342900">
              <a:buFontTx/>
              <a:buChar char="-"/>
            </a:pPr>
            <a:r>
              <a:rPr lang="cs-CZ" sz="2000" dirty="0"/>
              <a:t>Histamine</a:t>
            </a:r>
          </a:p>
          <a:p>
            <a:pPr marL="342900" indent="-342900">
              <a:buFontTx/>
              <a:buChar char="-"/>
            </a:pPr>
            <a:r>
              <a:rPr lang="cs-CZ" sz="2000" dirty="0"/>
              <a:t>ATP</a:t>
            </a:r>
          </a:p>
          <a:p>
            <a:pPr marL="342900" indent="-342900">
              <a:buFontTx/>
              <a:buChar char="-"/>
            </a:pPr>
            <a:r>
              <a:rPr lang="cs-CZ" sz="2000" dirty="0" err="1"/>
              <a:t>Neuropeptides</a:t>
            </a:r>
            <a:r>
              <a:rPr lang="cs-CZ" sz="2000" dirty="0"/>
              <a:t> (NPY, Substance P, </a:t>
            </a:r>
            <a:r>
              <a:rPr lang="cs-CZ" sz="2000" dirty="0" err="1"/>
              <a:t>Somatostatin</a:t>
            </a:r>
            <a:r>
              <a:rPr lang="cs-CZ" sz="2000" dirty="0"/>
              <a:t>, VIP, </a:t>
            </a:r>
            <a:r>
              <a:rPr lang="cs-CZ" sz="2000" dirty="0" err="1"/>
              <a:t>Orexin</a:t>
            </a:r>
            <a:r>
              <a:rPr lang="cs-CZ" sz="2000" dirty="0"/>
              <a:t>, </a:t>
            </a:r>
            <a:r>
              <a:rPr lang="cs-CZ" sz="2000" dirty="0" err="1"/>
              <a:t>opioids</a:t>
            </a:r>
            <a:r>
              <a:rPr lang="cs-CZ" sz="2000" dirty="0"/>
              <a:t>)</a:t>
            </a:r>
            <a:endParaRPr lang="en-US" sz="2800" dirty="0"/>
          </a:p>
        </p:txBody>
      </p:sp>
      <p:sp>
        <p:nvSpPr>
          <p:cNvPr id="2" name="Obdélník 1">
            <a:extLst>
              <a:ext uri="{FF2B5EF4-FFF2-40B4-BE49-F238E27FC236}">
                <a16:creationId xmlns:a16="http://schemas.microsoft.com/office/drawing/2014/main" id="{27FD6E73-3EE8-44C3-B8EF-04D02A205110}"/>
              </a:ext>
            </a:extLst>
          </p:cNvPr>
          <p:cNvSpPr/>
          <p:nvPr/>
        </p:nvSpPr>
        <p:spPr>
          <a:xfrm>
            <a:off x="1831103" y="4179786"/>
            <a:ext cx="8370366" cy="1092607"/>
          </a:xfrm>
          <a:prstGeom prst="rect">
            <a:avLst/>
          </a:prstGeom>
        </p:spPr>
        <p:txBody>
          <a:bodyPr wrap="square">
            <a:spAutoFit/>
          </a:bodyPr>
          <a:lstStyle/>
          <a:p>
            <a:r>
              <a:rPr lang="cs-CZ" sz="2800" dirty="0" err="1"/>
              <a:t>Specific</a:t>
            </a:r>
            <a:r>
              <a:rPr lang="cs-CZ" sz="2800" dirty="0"/>
              <a:t> </a:t>
            </a:r>
            <a:r>
              <a:rPr lang="cs-CZ" sz="2800" dirty="0" err="1"/>
              <a:t>cases</a:t>
            </a:r>
            <a:r>
              <a:rPr lang="cs-CZ" sz="2800" dirty="0"/>
              <a:t> </a:t>
            </a:r>
            <a:r>
              <a:rPr lang="cs-CZ" sz="2400" dirty="0"/>
              <a:t>(do not </a:t>
            </a:r>
            <a:r>
              <a:rPr lang="cs-CZ" sz="2400" dirty="0" err="1"/>
              <a:t>meet</a:t>
            </a:r>
            <a:r>
              <a:rPr lang="cs-CZ" sz="2400" dirty="0"/>
              <a:t> on </a:t>
            </a:r>
            <a:r>
              <a:rPr lang="cs-CZ" sz="2400" dirty="0" err="1"/>
              <a:t>of</a:t>
            </a:r>
            <a:r>
              <a:rPr lang="cs-CZ" sz="2400" dirty="0"/>
              <a:t> </a:t>
            </a:r>
            <a:r>
              <a:rPr lang="cs-CZ" sz="2400" dirty="0" err="1"/>
              <a:t>the</a:t>
            </a:r>
            <a:r>
              <a:rPr lang="cs-CZ" sz="2400" dirty="0"/>
              <a:t> </a:t>
            </a:r>
            <a:r>
              <a:rPr lang="cs-CZ" sz="2400" dirty="0" err="1"/>
              <a:t>of</a:t>
            </a:r>
            <a:r>
              <a:rPr lang="cs-CZ" sz="2400" dirty="0"/>
              <a:t> </a:t>
            </a:r>
            <a:r>
              <a:rPr lang="cs-CZ" sz="2400" dirty="0" err="1"/>
              <a:t>definition</a:t>
            </a:r>
            <a:r>
              <a:rPr lang="cs-CZ" sz="2400" dirty="0"/>
              <a:t> </a:t>
            </a:r>
            <a:r>
              <a:rPr lang="cs-CZ" sz="2400" dirty="0" err="1"/>
              <a:t>points</a:t>
            </a:r>
            <a:r>
              <a:rPr lang="cs-CZ" sz="2400" dirty="0"/>
              <a:t>) </a:t>
            </a:r>
          </a:p>
          <a:p>
            <a:pPr marL="342900" indent="-342900">
              <a:buFontTx/>
              <a:buChar char="-"/>
            </a:pPr>
            <a:endParaRPr lang="cs-CZ" sz="100" dirty="0"/>
          </a:p>
          <a:p>
            <a:pPr marL="342900" indent="-342900">
              <a:buFontTx/>
              <a:buChar char="-"/>
            </a:pPr>
            <a:r>
              <a:rPr lang="cs-CZ" dirty="0" err="1"/>
              <a:t>Nitric</a:t>
            </a:r>
            <a:r>
              <a:rPr lang="cs-CZ" dirty="0"/>
              <a:t> oxide (NO)</a:t>
            </a:r>
          </a:p>
          <a:p>
            <a:pPr marL="342900" indent="-342900">
              <a:buFontTx/>
              <a:buChar char="-"/>
            </a:pPr>
            <a:r>
              <a:rPr lang="cs-CZ" dirty="0" err="1"/>
              <a:t>Endocannabinoids</a:t>
            </a:r>
            <a:r>
              <a:rPr lang="cs-CZ" dirty="0"/>
              <a:t> </a:t>
            </a:r>
          </a:p>
        </p:txBody>
      </p:sp>
      <p:pic>
        <p:nvPicPr>
          <p:cNvPr id="3" name="Obrázek 2">
            <a:extLst>
              <a:ext uri="{FF2B5EF4-FFF2-40B4-BE49-F238E27FC236}">
                <a16:creationId xmlns:a16="http://schemas.microsoft.com/office/drawing/2014/main" id="{7A564A6F-B5A4-41D0-9E6E-FC3A31C9FAB6}"/>
              </a:ext>
            </a:extLst>
          </p:cNvPr>
          <p:cNvPicPr>
            <a:picLocks noChangeAspect="1"/>
          </p:cNvPicPr>
          <p:nvPr/>
        </p:nvPicPr>
        <p:blipFill>
          <a:blip r:embed="rId2"/>
          <a:stretch>
            <a:fillRect/>
          </a:stretch>
        </p:blipFill>
        <p:spPr>
          <a:xfrm>
            <a:off x="4261857" y="4716968"/>
            <a:ext cx="2567454" cy="2001324"/>
          </a:xfrm>
          <a:prstGeom prst="rect">
            <a:avLst/>
          </a:prstGeom>
        </p:spPr>
      </p:pic>
    </p:spTree>
    <p:extLst>
      <p:ext uri="{BB962C8B-B14F-4D97-AF65-F5344CB8AC3E}">
        <p14:creationId xmlns:p14="http://schemas.microsoft.com/office/powerpoint/2010/main" val="391221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BD6B23-F29D-490D-A21A-65EA1C122A05}"/>
              </a:ext>
            </a:extLst>
          </p:cNvPr>
          <p:cNvPicPr>
            <a:picLocks noChangeAspect="1"/>
          </p:cNvPicPr>
          <p:nvPr/>
        </p:nvPicPr>
        <p:blipFill>
          <a:blip r:embed="rId2"/>
          <a:stretch>
            <a:fillRect/>
          </a:stretch>
        </p:blipFill>
        <p:spPr>
          <a:xfrm>
            <a:off x="1817511" y="116821"/>
            <a:ext cx="6361947" cy="6202503"/>
          </a:xfrm>
          <a:prstGeom prst="rect">
            <a:avLst/>
          </a:prstGeom>
        </p:spPr>
      </p:pic>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Electrical synapse</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5022980" y="4826676"/>
            <a:ext cx="5484060" cy="2031325"/>
          </a:xfrm>
          <a:prstGeom prst="rect">
            <a:avLst/>
          </a:prstGeom>
          <a:noFill/>
        </p:spPr>
        <p:txBody>
          <a:bodyPr wrap="square" rtlCol="0">
            <a:spAutoFit/>
          </a:bodyPr>
          <a:lstStyle/>
          <a:p>
            <a:pPr marL="285750" indent="-285750">
              <a:buFontTx/>
              <a:buChar char="-"/>
            </a:pPr>
            <a:r>
              <a:rPr lang="en-US" dirty="0"/>
              <a:t>Permeable for molecules &lt;1500Da</a:t>
            </a:r>
          </a:p>
          <a:p>
            <a:pPr marL="285750" indent="-285750">
              <a:buFontTx/>
              <a:buChar char="-"/>
            </a:pPr>
            <a:r>
              <a:rPr lang="en-US" dirty="0"/>
              <a:t>Ions, second messengers, small polypeptides</a:t>
            </a:r>
          </a:p>
          <a:p>
            <a:pPr marL="285750" indent="-285750">
              <a:buFontTx/>
              <a:buChar char="-"/>
            </a:pPr>
            <a:r>
              <a:rPr lang="en-US" dirty="0"/>
              <a:t>Connexin32 – Charcot-Marie-Tooth disease (demyelination)</a:t>
            </a:r>
          </a:p>
          <a:p>
            <a:pPr marL="285750" indent="-285750">
              <a:buFontTx/>
              <a:buChar char="-"/>
            </a:pPr>
            <a:r>
              <a:rPr lang="en-US" dirty="0"/>
              <a:t>Cofnnexin26 – Deteriorated cochlea function – up to 50% of congenital deafness </a:t>
            </a:r>
          </a:p>
          <a:p>
            <a:pPr marL="285750" indent="-285750">
              <a:buFontTx/>
              <a:buChar char="-"/>
            </a:pPr>
            <a:endParaRPr lang="en-US" dirty="0"/>
          </a:p>
        </p:txBody>
      </p:sp>
    </p:spTree>
    <p:extLst>
      <p:ext uri="{BB962C8B-B14F-4D97-AF65-F5344CB8AC3E}">
        <p14:creationId xmlns:p14="http://schemas.microsoft.com/office/powerpoint/2010/main" val="365555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sp>
        <p:nvSpPr>
          <p:cNvPr id="6" name="TextovéPole 5">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err="1"/>
              <a:t>Glutamate</a:t>
            </a:r>
            <a:r>
              <a:rPr lang="cs-CZ" sz="2800" dirty="0"/>
              <a:t>– </a:t>
            </a:r>
            <a:r>
              <a:rPr lang="cs-CZ" sz="2800" dirty="0" err="1"/>
              <a:t>brief</a:t>
            </a:r>
            <a:r>
              <a:rPr lang="cs-CZ" sz="2800" dirty="0"/>
              <a:t> </a:t>
            </a:r>
            <a:r>
              <a:rPr lang="cs-CZ" sz="2800" dirty="0" err="1"/>
              <a:t>facts</a:t>
            </a:r>
            <a:endParaRPr lang="cs-CZ" sz="2800" dirty="0"/>
          </a:p>
          <a:p>
            <a:endParaRPr lang="cs-CZ" sz="2800" dirty="0"/>
          </a:p>
        </p:txBody>
      </p:sp>
      <p:sp>
        <p:nvSpPr>
          <p:cNvPr id="8" name="TextovéPole 7">
            <a:extLst>
              <a:ext uri="{FF2B5EF4-FFF2-40B4-BE49-F238E27FC236}">
                <a16:creationId xmlns:a16="http://schemas.microsoft.com/office/drawing/2014/main" id="{93969DB5-6D6A-499F-A22D-67AAC955A438}"/>
              </a:ext>
            </a:extLst>
          </p:cNvPr>
          <p:cNvSpPr txBox="1"/>
          <p:nvPr/>
        </p:nvSpPr>
        <p:spPr>
          <a:xfrm>
            <a:off x="1635968" y="637231"/>
            <a:ext cx="8817428" cy="1477328"/>
          </a:xfrm>
          <a:prstGeom prst="rect">
            <a:avLst/>
          </a:prstGeom>
          <a:noFill/>
        </p:spPr>
        <p:txBody>
          <a:bodyPr wrap="square" rtlCol="0">
            <a:spAutoFit/>
          </a:bodyPr>
          <a:lstStyle/>
          <a:p>
            <a:r>
              <a:rPr lang="cs-CZ" b="1" dirty="0" err="1"/>
              <a:t>Synthesis</a:t>
            </a:r>
            <a:r>
              <a:rPr lang="cs-CZ" b="1" dirty="0"/>
              <a:t>: </a:t>
            </a:r>
            <a:r>
              <a:rPr lang="cs-CZ" dirty="0" err="1"/>
              <a:t>alpha-ketoglutarate</a:t>
            </a:r>
            <a:r>
              <a:rPr lang="cs-CZ" dirty="0"/>
              <a:t>, </a:t>
            </a:r>
            <a:r>
              <a:rPr lang="cs-CZ" dirty="0" err="1"/>
              <a:t>or</a:t>
            </a:r>
            <a:r>
              <a:rPr lang="cs-CZ" dirty="0"/>
              <a:t> </a:t>
            </a:r>
            <a:r>
              <a:rPr lang="cs-CZ" dirty="0" err="1"/>
              <a:t>glutamine</a:t>
            </a:r>
            <a:endParaRPr lang="cs-CZ" dirty="0"/>
          </a:p>
          <a:p>
            <a:r>
              <a:rPr lang="cs-CZ" b="1" dirty="0" err="1"/>
              <a:t>Degradation</a:t>
            </a:r>
            <a:r>
              <a:rPr lang="cs-CZ" b="1" dirty="0"/>
              <a:t>: </a:t>
            </a:r>
            <a:r>
              <a:rPr lang="cs-CZ" dirty="0"/>
              <a:t>Glutamin </a:t>
            </a:r>
            <a:r>
              <a:rPr lang="cs-CZ" dirty="0" err="1"/>
              <a:t>synthetase</a:t>
            </a:r>
            <a:endParaRPr lang="cs-CZ" dirty="0"/>
          </a:p>
          <a:p>
            <a:r>
              <a:rPr lang="cs-CZ" b="1" dirty="0" err="1"/>
              <a:t>Reuptake</a:t>
            </a:r>
            <a:r>
              <a:rPr lang="cs-CZ" b="1" dirty="0"/>
              <a:t>: </a:t>
            </a:r>
            <a:r>
              <a:rPr lang="cs-CZ" dirty="0"/>
              <a:t>mainlyEAAT2 (GLT1), </a:t>
            </a:r>
            <a:r>
              <a:rPr lang="cs-CZ" dirty="0" err="1"/>
              <a:t>less</a:t>
            </a:r>
            <a:r>
              <a:rPr lang="cs-CZ" dirty="0"/>
              <a:t> EAAT1(GLAST), </a:t>
            </a:r>
          </a:p>
          <a:p>
            <a:r>
              <a:rPr lang="cs-CZ" b="1" dirty="0" err="1"/>
              <a:t>Receptors</a:t>
            </a:r>
            <a:r>
              <a:rPr lang="cs-CZ" b="1" dirty="0"/>
              <a:t> in brain: </a:t>
            </a:r>
            <a:r>
              <a:rPr lang="cs-CZ" dirty="0"/>
              <a:t>AMPA, NMDA, </a:t>
            </a:r>
            <a:r>
              <a:rPr lang="cs-CZ" dirty="0" err="1"/>
              <a:t>kainic</a:t>
            </a:r>
            <a:r>
              <a:rPr lang="cs-CZ" dirty="0"/>
              <a:t> acid, mGluR1-5</a:t>
            </a:r>
          </a:p>
          <a:p>
            <a:endParaRPr lang="cs-CZ" dirty="0"/>
          </a:p>
        </p:txBody>
      </p:sp>
      <p:pic>
        <p:nvPicPr>
          <p:cNvPr id="7" name="Obrázek 6">
            <a:extLst>
              <a:ext uri="{FF2B5EF4-FFF2-40B4-BE49-F238E27FC236}">
                <a16:creationId xmlns:a16="http://schemas.microsoft.com/office/drawing/2014/main" id="{E1108718-A039-49B2-8155-036B72C11B48}"/>
              </a:ext>
            </a:extLst>
          </p:cNvPr>
          <p:cNvPicPr>
            <a:picLocks noChangeAspect="1"/>
          </p:cNvPicPr>
          <p:nvPr/>
        </p:nvPicPr>
        <p:blipFill>
          <a:blip r:embed="rId3"/>
          <a:stretch>
            <a:fillRect/>
          </a:stretch>
        </p:blipFill>
        <p:spPr>
          <a:xfrm>
            <a:off x="5291169" y="2265990"/>
            <a:ext cx="4713734" cy="4436109"/>
          </a:xfrm>
          <a:prstGeom prst="rect">
            <a:avLst/>
          </a:prstGeom>
        </p:spPr>
      </p:pic>
    </p:spTree>
    <p:extLst>
      <p:ext uri="{BB962C8B-B14F-4D97-AF65-F5344CB8AC3E}">
        <p14:creationId xmlns:p14="http://schemas.microsoft.com/office/powerpoint/2010/main" val="23162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0" y="0"/>
            <a:ext cx="8985380" cy="523220"/>
          </a:xfrm>
          <a:prstGeom prst="rect">
            <a:avLst/>
          </a:prstGeom>
          <a:noFill/>
        </p:spPr>
        <p:txBody>
          <a:bodyPr wrap="square" rtlCol="0">
            <a:spAutoFit/>
          </a:bodyPr>
          <a:lstStyle/>
          <a:p>
            <a:r>
              <a:rPr lang="cs-CZ" sz="2800" dirty="0" err="1"/>
              <a:t>Glutamate</a:t>
            </a:r>
            <a:r>
              <a:rPr lang="cs-CZ" sz="2800" dirty="0"/>
              <a:t> </a:t>
            </a:r>
            <a:r>
              <a:rPr lang="cs-CZ" sz="2800" dirty="0" err="1"/>
              <a:t>receptors</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spTree>
    <p:extLst>
      <p:ext uri="{BB962C8B-B14F-4D97-AF65-F5344CB8AC3E}">
        <p14:creationId xmlns:p14="http://schemas.microsoft.com/office/powerpoint/2010/main" val="409085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3"/>
          <a:stretch>
            <a:fillRect/>
          </a:stretch>
        </p:blipFill>
        <p:spPr>
          <a:xfrm>
            <a:off x="1524000" y="858416"/>
            <a:ext cx="4631354" cy="3114437"/>
          </a:xfrm>
          <a:prstGeom prst="rect">
            <a:avLst/>
          </a:prstGeom>
        </p:spPr>
      </p:pic>
      <p:pic>
        <p:nvPicPr>
          <p:cNvPr id="6" name="Obrázek 5">
            <a:extLst>
              <a:ext uri="{FF2B5EF4-FFF2-40B4-BE49-F238E27FC236}">
                <a16:creationId xmlns:a16="http://schemas.microsoft.com/office/drawing/2014/main" id="{835EC467-1943-4DFA-8A1A-8A69D02B0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250" y="2697380"/>
            <a:ext cx="4282751" cy="4160620"/>
          </a:xfrm>
          <a:prstGeom prst="rect">
            <a:avLst/>
          </a:prstGeom>
        </p:spPr>
      </p:pic>
      <p:sp>
        <p:nvSpPr>
          <p:cNvPr id="8" name="TextovéPole 7">
            <a:extLst>
              <a:ext uri="{FF2B5EF4-FFF2-40B4-BE49-F238E27FC236}">
                <a16:creationId xmlns:a16="http://schemas.microsoft.com/office/drawing/2014/main" id="{3BF57F1A-C52C-4F40-AB9B-6C9AEE6B8504}"/>
              </a:ext>
            </a:extLst>
          </p:cNvPr>
          <p:cNvSpPr txBox="1"/>
          <p:nvPr/>
        </p:nvSpPr>
        <p:spPr>
          <a:xfrm>
            <a:off x="0" y="0"/>
            <a:ext cx="8985380" cy="523220"/>
          </a:xfrm>
          <a:prstGeom prst="rect">
            <a:avLst/>
          </a:prstGeom>
          <a:noFill/>
        </p:spPr>
        <p:txBody>
          <a:bodyPr wrap="square" rtlCol="0">
            <a:spAutoFit/>
          </a:bodyPr>
          <a:lstStyle/>
          <a:p>
            <a:r>
              <a:rPr lang="cs-CZ" sz="2800" dirty="0" err="1"/>
              <a:t>Glutamate</a:t>
            </a:r>
            <a:r>
              <a:rPr lang="cs-CZ" sz="2800" dirty="0"/>
              <a:t> </a:t>
            </a:r>
            <a:r>
              <a:rPr lang="cs-CZ" sz="2800" dirty="0" err="1"/>
              <a:t>receptors</a:t>
            </a:r>
            <a:endParaRPr lang="en-US" sz="2800" dirty="0"/>
          </a:p>
        </p:txBody>
      </p:sp>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47219"/>
            <a:ext cx="3500354" cy="1910781"/>
          </a:xfrm>
          <a:prstGeom prst="rect">
            <a:avLst/>
          </a:prstGeom>
        </p:spPr>
      </p:pic>
    </p:spTree>
    <p:extLst>
      <p:ext uri="{BB962C8B-B14F-4D97-AF65-F5344CB8AC3E}">
        <p14:creationId xmlns:p14="http://schemas.microsoft.com/office/powerpoint/2010/main" val="2279000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Inhibition</a:t>
            </a:r>
            <a:r>
              <a:rPr lang="cs-CZ" sz="2800" dirty="0"/>
              <a:t> in brain (</a:t>
            </a:r>
            <a:r>
              <a:rPr lang="cs-CZ" sz="2800" dirty="0" err="1"/>
              <a:t>approx</a:t>
            </a:r>
            <a:r>
              <a:rPr lang="cs-CZ" sz="2800" dirty="0"/>
              <a:t> 15-20% </a:t>
            </a:r>
            <a:r>
              <a:rPr lang="cs-CZ" sz="2800" dirty="0" err="1"/>
              <a:t>of</a:t>
            </a:r>
            <a:r>
              <a:rPr lang="cs-CZ" sz="2800" dirty="0"/>
              <a:t> </a:t>
            </a:r>
            <a:r>
              <a:rPr lang="cs-CZ" sz="2800" dirty="0" err="1"/>
              <a:t>neurons</a:t>
            </a:r>
            <a:r>
              <a:rPr lang="cs-CZ" sz="2800" dirty="0"/>
              <a:t>)</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654940" y="528995"/>
            <a:ext cx="5797420" cy="2862322"/>
          </a:xfrm>
          <a:prstGeom prst="rect">
            <a:avLst/>
          </a:prstGeom>
          <a:noFill/>
        </p:spPr>
        <p:txBody>
          <a:bodyPr wrap="square" rtlCol="0">
            <a:spAutoFit/>
          </a:bodyPr>
          <a:lstStyle/>
          <a:p>
            <a:r>
              <a:rPr lang="cs-CZ" dirty="0" err="1"/>
              <a:t>Functions</a:t>
            </a:r>
            <a:r>
              <a:rPr lang="cs-CZ" dirty="0"/>
              <a:t>:</a:t>
            </a:r>
          </a:p>
          <a:p>
            <a:pPr marL="285750" indent="-285750">
              <a:buFontTx/>
              <a:buChar char="-"/>
            </a:pPr>
            <a:r>
              <a:rPr lang="cs-CZ" dirty="0" err="1"/>
              <a:t>Regulation</a:t>
            </a:r>
            <a:r>
              <a:rPr lang="cs-CZ" dirty="0"/>
              <a:t> </a:t>
            </a:r>
            <a:r>
              <a:rPr lang="cs-CZ" dirty="0" err="1"/>
              <a:t>of</a:t>
            </a:r>
            <a:r>
              <a:rPr lang="cs-CZ" dirty="0"/>
              <a:t> </a:t>
            </a:r>
            <a:r>
              <a:rPr lang="cs-CZ" dirty="0" err="1"/>
              <a:t>neuronal</a:t>
            </a:r>
            <a:r>
              <a:rPr lang="cs-CZ" dirty="0"/>
              <a:t> excitability</a:t>
            </a:r>
          </a:p>
          <a:p>
            <a:pPr marL="285750" indent="-285750">
              <a:buFontTx/>
              <a:buChar char="-"/>
            </a:pPr>
            <a:endParaRPr lang="cs-CZ" dirty="0"/>
          </a:p>
          <a:p>
            <a:pPr marL="285750" indent="-285750">
              <a:buFontTx/>
              <a:buChar char="-"/>
            </a:pPr>
            <a:r>
              <a:rPr lang="cs-CZ" dirty="0" err="1"/>
              <a:t>Gain</a:t>
            </a:r>
            <a:r>
              <a:rPr lang="cs-CZ" dirty="0"/>
              <a:t> </a:t>
            </a:r>
            <a:r>
              <a:rPr lang="cs-CZ" dirty="0" err="1"/>
              <a:t>regulation</a:t>
            </a:r>
            <a:r>
              <a:rPr lang="cs-CZ" dirty="0"/>
              <a:t>, </a:t>
            </a:r>
            <a:r>
              <a:rPr lang="cs-CZ" dirty="0" err="1"/>
              <a:t>integration</a:t>
            </a:r>
            <a:r>
              <a:rPr lang="cs-CZ" dirty="0"/>
              <a:t> </a:t>
            </a:r>
            <a:r>
              <a:rPr lang="cs-CZ" dirty="0" err="1"/>
              <a:t>window</a:t>
            </a:r>
            <a:r>
              <a:rPr lang="cs-CZ" dirty="0"/>
              <a:t> </a:t>
            </a:r>
            <a:r>
              <a:rPr lang="cs-CZ" dirty="0" err="1"/>
              <a:t>durr</a:t>
            </a:r>
            <a:r>
              <a:rPr lang="cs-CZ" dirty="0"/>
              <a:t> (</a:t>
            </a:r>
            <a:r>
              <a:rPr lang="cs-CZ" dirty="0" err="1"/>
              <a:t>feedforward</a:t>
            </a:r>
            <a:r>
              <a:rPr lang="cs-CZ" dirty="0"/>
              <a:t>)</a:t>
            </a:r>
          </a:p>
          <a:p>
            <a:pPr marL="285750" indent="-285750">
              <a:buFontTx/>
              <a:buChar char="-"/>
            </a:pPr>
            <a:endParaRPr lang="cs-CZ" dirty="0"/>
          </a:p>
          <a:p>
            <a:pPr marL="285750" indent="-285750">
              <a:buFontTx/>
              <a:buChar char="-"/>
            </a:pPr>
            <a:r>
              <a:rPr lang="cs-CZ" dirty="0" err="1"/>
              <a:t>Keeping</a:t>
            </a:r>
            <a:r>
              <a:rPr lang="cs-CZ" dirty="0"/>
              <a:t> brain in </a:t>
            </a:r>
            <a:r>
              <a:rPr lang="cs-CZ" dirty="0" err="1"/>
              <a:t>dynamic</a:t>
            </a:r>
            <a:r>
              <a:rPr lang="cs-CZ" dirty="0"/>
              <a:t> balance (feedback)</a:t>
            </a:r>
          </a:p>
          <a:p>
            <a:pPr marL="285750" indent="-285750">
              <a:buFontTx/>
              <a:buChar char="-"/>
            </a:pPr>
            <a:endParaRPr lang="cs-CZ" dirty="0"/>
          </a:p>
          <a:p>
            <a:pPr marL="285750" indent="-285750">
              <a:buFontTx/>
              <a:buChar char="-"/>
            </a:pPr>
            <a:r>
              <a:rPr lang="cs-CZ" dirty="0" err="1"/>
              <a:t>Activation</a:t>
            </a:r>
            <a:r>
              <a:rPr lang="cs-CZ" dirty="0"/>
              <a:t> </a:t>
            </a:r>
            <a:r>
              <a:rPr lang="cs-CZ" dirty="0" err="1"/>
              <a:t>for</a:t>
            </a:r>
            <a:r>
              <a:rPr lang="cs-CZ" dirty="0"/>
              <a:t> </a:t>
            </a:r>
            <a:r>
              <a:rPr lang="cs-CZ" dirty="0" err="1"/>
              <a:t>learning</a:t>
            </a:r>
            <a:r>
              <a:rPr lang="cs-CZ" dirty="0"/>
              <a:t> (</a:t>
            </a:r>
            <a:r>
              <a:rPr lang="cs-CZ" dirty="0" err="1"/>
              <a:t>disinhibition</a:t>
            </a:r>
            <a:r>
              <a:rPr lang="cs-CZ" dirty="0"/>
              <a:t>)</a:t>
            </a:r>
          </a:p>
          <a:p>
            <a:pPr marL="285750" indent="-285750">
              <a:buFontTx/>
              <a:buChar char="-"/>
            </a:pPr>
            <a:endParaRPr lang="cs-CZ" dirty="0"/>
          </a:p>
          <a:p>
            <a:pPr marL="285750" indent="-285750">
              <a:buFontTx/>
              <a:buChar char="-"/>
            </a:pPr>
            <a:r>
              <a:rPr lang="cs-CZ" dirty="0" err="1"/>
              <a:t>Neuronal</a:t>
            </a:r>
            <a:r>
              <a:rPr lang="cs-CZ" dirty="0"/>
              <a:t> </a:t>
            </a:r>
            <a:r>
              <a:rPr lang="cs-CZ" dirty="0" err="1"/>
              <a:t>coordinations</a:t>
            </a:r>
            <a:r>
              <a:rPr lang="cs-CZ" dirty="0"/>
              <a:t>, </a:t>
            </a:r>
            <a:r>
              <a:rPr lang="cs-CZ" dirty="0" err="1"/>
              <a:t>oscillations</a:t>
            </a:r>
            <a:r>
              <a:rPr lang="cs-CZ" dirty="0"/>
              <a:t> (</a:t>
            </a:r>
            <a:r>
              <a:rPr lang="cs-CZ" dirty="0" err="1"/>
              <a:t>electrical</a:t>
            </a:r>
            <a:r>
              <a:rPr lang="cs-CZ" dirty="0"/>
              <a:t> </a:t>
            </a:r>
            <a:r>
              <a:rPr lang="cs-CZ" dirty="0" err="1"/>
              <a:t>synapses</a:t>
            </a:r>
            <a:r>
              <a:rPr lang="cs-CZ" dirty="0"/>
              <a:t>)</a:t>
            </a:r>
          </a:p>
        </p:txBody>
      </p:sp>
      <p:pic>
        <p:nvPicPr>
          <p:cNvPr id="6" name="Obrázek 5"/>
          <p:cNvPicPr>
            <a:picLocks noChangeAspect="1"/>
          </p:cNvPicPr>
          <p:nvPr/>
        </p:nvPicPr>
        <p:blipFill>
          <a:blip r:embed="rId2"/>
          <a:stretch>
            <a:fillRect/>
          </a:stretch>
        </p:blipFill>
        <p:spPr>
          <a:xfrm>
            <a:off x="7330440" y="3423706"/>
            <a:ext cx="3337560" cy="3434294"/>
          </a:xfrm>
          <a:prstGeom prst="rect">
            <a:avLst/>
          </a:prstGeom>
        </p:spPr>
      </p:pic>
    </p:spTree>
    <p:extLst>
      <p:ext uri="{BB962C8B-B14F-4D97-AF65-F5344CB8AC3E}">
        <p14:creationId xmlns:p14="http://schemas.microsoft.com/office/powerpoint/2010/main" val="3126463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378372" y="865065"/>
            <a:ext cx="4408827" cy="5016758"/>
          </a:xfrm>
          <a:prstGeom prst="rect">
            <a:avLst/>
          </a:prstGeom>
          <a:noFill/>
        </p:spPr>
        <p:txBody>
          <a:bodyPr wrap="square" rtlCol="0">
            <a:spAutoFit/>
          </a:bodyPr>
          <a:lstStyle/>
          <a:p>
            <a:r>
              <a:rPr lang="cs-CZ" b="1" dirty="0" err="1"/>
              <a:t>Main</a:t>
            </a:r>
            <a:r>
              <a:rPr lang="cs-CZ" b="1" dirty="0"/>
              <a:t> inhibitory neurotransmiter in brain</a:t>
            </a:r>
            <a:endParaRPr lang="en-US" b="1" dirty="0"/>
          </a:p>
          <a:p>
            <a:r>
              <a:rPr lang="cs-CZ" dirty="0" err="1"/>
              <a:t>Synthesis</a:t>
            </a:r>
            <a:r>
              <a:rPr lang="cs-CZ" dirty="0"/>
              <a:t> </a:t>
            </a:r>
            <a:r>
              <a:rPr lang="cs-CZ" dirty="0" err="1"/>
              <a:t>from</a:t>
            </a:r>
            <a:r>
              <a:rPr lang="cs-CZ" dirty="0"/>
              <a:t> </a:t>
            </a:r>
            <a:r>
              <a:rPr lang="cs-CZ" dirty="0" err="1"/>
              <a:t>glutamate</a:t>
            </a:r>
            <a:r>
              <a:rPr lang="cs-CZ" dirty="0"/>
              <a:t>: GAD</a:t>
            </a:r>
          </a:p>
          <a:p>
            <a:endParaRPr lang="cs-CZ" dirty="0"/>
          </a:p>
          <a:p>
            <a:r>
              <a:rPr lang="cs-CZ" dirty="0" err="1"/>
              <a:t>Receptors</a:t>
            </a:r>
            <a:r>
              <a:rPr lang="cs-CZ" dirty="0"/>
              <a:t>: </a:t>
            </a:r>
          </a:p>
          <a:p>
            <a:r>
              <a:rPr lang="cs-CZ" dirty="0"/>
              <a:t>GABA</a:t>
            </a:r>
            <a:r>
              <a:rPr lang="cs-CZ" baseline="-25000" dirty="0"/>
              <a:t>A</a:t>
            </a:r>
          </a:p>
          <a:p>
            <a:pPr marL="285750" indent="-285750">
              <a:buFontTx/>
              <a:buChar char="-"/>
            </a:pPr>
            <a:r>
              <a:rPr lang="cs-CZ" dirty="0" err="1"/>
              <a:t>Permeable</a:t>
            </a:r>
            <a:r>
              <a:rPr lang="cs-CZ" dirty="0"/>
              <a:t> </a:t>
            </a:r>
            <a:r>
              <a:rPr lang="cs-CZ" b="1" dirty="0"/>
              <a:t>Cl</a:t>
            </a:r>
            <a:r>
              <a:rPr lang="cs-CZ" b="1" baseline="30000" dirty="0"/>
              <a:t>-</a:t>
            </a:r>
            <a:r>
              <a:rPr lang="cs-CZ" b="1" dirty="0"/>
              <a:t> </a:t>
            </a:r>
            <a:r>
              <a:rPr lang="cs-CZ" b="1" dirty="0" err="1"/>
              <a:t>channel</a:t>
            </a:r>
            <a:endParaRPr lang="cs-CZ" b="1" dirty="0"/>
          </a:p>
          <a:p>
            <a:pPr marL="285750" indent="-285750">
              <a:buFontTx/>
              <a:buChar char="-"/>
            </a:pPr>
            <a:r>
              <a:rPr lang="cs-CZ" dirty="0" err="1"/>
              <a:t>Inhibition</a:t>
            </a:r>
            <a:r>
              <a:rPr lang="cs-CZ" dirty="0"/>
              <a:t> via </a:t>
            </a:r>
            <a:r>
              <a:rPr lang="cs-CZ" dirty="0" err="1"/>
              <a:t>hyperpolarization</a:t>
            </a:r>
            <a:r>
              <a:rPr lang="cs-CZ" dirty="0"/>
              <a:t> </a:t>
            </a:r>
            <a:r>
              <a:rPr lang="cs-CZ" dirty="0" err="1"/>
              <a:t>or</a:t>
            </a:r>
            <a:r>
              <a:rPr lang="cs-CZ" dirty="0"/>
              <a:t> </a:t>
            </a:r>
            <a:r>
              <a:rPr lang="cs-CZ" dirty="0" err="1"/>
              <a:t>shunting</a:t>
            </a:r>
            <a:r>
              <a:rPr lang="cs-CZ" dirty="0"/>
              <a:t> (</a:t>
            </a:r>
            <a:r>
              <a:rPr lang="cs-CZ" dirty="0" err="1"/>
              <a:t>short</a:t>
            </a:r>
            <a:r>
              <a:rPr lang="cs-CZ" dirty="0"/>
              <a:t> </a:t>
            </a:r>
            <a:r>
              <a:rPr lang="cs-CZ" dirty="0" err="1"/>
              <a:t>circuiting</a:t>
            </a:r>
            <a:r>
              <a:rPr lang="cs-CZ" dirty="0"/>
              <a:t>)</a:t>
            </a:r>
          </a:p>
          <a:p>
            <a:pPr marL="285750" indent="-285750">
              <a:buFontTx/>
              <a:buChar char="-"/>
            </a:pPr>
            <a:r>
              <a:rPr lang="cs-CZ" dirty="0" err="1"/>
              <a:t>Under</a:t>
            </a:r>
            <a:r>
              <a:rPr lang="cs-CZ" dirty="0"/>
              <a:t> </a:t>
            </a:r>
            <a:r>
              <a:rPr lang="cs-CZ" dirty="0" err="1"/>
              <a:t>specific</a:t>
            </a:r>
            <a:r>
              <a:rPr lang="cs-CZ" dirty="0"/>
              <a:t> </a:t>
            </a:r>
            <a:r>
              <a:rPr lang="cs-CZ" dirty="0" err="1"/>
              <a:t>conditions</a:t>
            </a:r>
            <a:r>
              <a:rPr lang="cs-CZ" dirty="0"/>
              <a:t> – </a:t>
            </a:r>
            <a:r>
              <a:rPr lang="cs-CZ" dirty="0" err="1"/>
              <a:t>can</a:t>
            </a:r>
            <a:r>
              <a:rPr lang="cs-CZ" dirty="0"/>
              <a:t> </a:t>
            </a:r>
            <a:r>
              <a:rPr lang="cs-CZ" dirty="0" err="1"/>
              <a:t>be</a:t>
            </a:r>
            <a:r>
              <a:rPr lang="cs-CZ" dirty="0"/>
              <a:t> </a:t>
            </a:r>
            <a:r>
              <a:rPr lang="cs-CZ" dirty="0" err="1"/>
              <a:t>depolarizating</a:t>
            </a:r>
            <a:r>
              <a:rPr lang="cs-CZ" dirty="0"/>
              <a:t> </a:t>
            </a:r>
            <a:r>
              <a:rPr lang="cs-CZ" sz="1400" dirty="0"/>
              <a:t>(</a:t>
            </a:r>
            <a:r>
              <a:rPr lang="cs-CZ" sz="1400" dirty="0" err="1"/>
              <a:t>rather</a:t>
            </a:r>
            <a:r>
              <a:rPr lang="cs-CZ" sz="1400" dirty="0"/>
              <a:t> not </a:t>
            </a:r>
            <a:r>
              <a:rPr lang="cs-CZ" sz="1400" dirty="0" err="1"/>
              <a:t>excitating</a:t>
            </a:r>
            <a:r>
              <a:rPr lang="cs-CZ" sz="1400" dirty="0"/>
              <a:t>)</a:t>
            </a:r>
          </a:p>
          <a:p>
            <a:pPr marL="285750" indent="-285750">
              <a:buFontTx/>
              <a:buChar char="-"/>
            </a:pPr>
            <a:endParaRPr lang="cs-CZ" sz="1400" dirty="0"/>
          </a:p>
          <a:p>
            <a:pPr marL="285750" indent="-285750">
              <a:buFontTx/>
              <a:buChar char="-"/>
            </a:pPr>
            <a:r>
              <a:rPr lang="cs-CZ" b="1" dirty="0" err="1"/>
              <a:t>Agonist</a:t>
            </a:r>
            <a:r>
              <a:rPr lang="cs-CZ" b="1" dirty="0"/>
              <a:t>: </a:t>
            </a:r>
            <a:r>
              <a:rPr lang="cs-CZ" b="1" dirty="0" err="1"/>
              <a:t>muscimol</a:t>
            </a:r>
            <a:endParaRPr lang="cs-CZ" b="1" dirty="0"/>
          </a:p>
          <a:p>
            <a:pPr marL="285750" indent="-285750">
              <a:buFontTx/>
              <a:buChar char="-"/>
            </a:pPr>
            <a:endParaRPr lang="cs-CZ" b="1" dirty="0"/>
          </a:p>
          <a:p>
            <a:pPr marL="285750" indent="-285750">
              <a:buFontTx/>
              <a:buChar char="-"/>
            </a:pPr>
            <a:r>
              <a:rPr lang="cs-CZ" b="1" dirty="0" err="1"/>
              <a:t>Antagonist</a:t>
            </a:r>
            <a:r>
              <a:rPr lang="cs-CZ" b="1" dirty="0"/>
              <a:t>: </a:t>
            </a:r>
            <a:r>
              <a:rPr lang="cs-CZ" b="1" dirty="0" err="1"/>
              <a:t>biccuculine</a:t>
            </a:r>
            <a:r>
              <a:rPr lang="cs-CZ" b="1" dirty="0"/>
              <a:t>, </a:t>
            </a:r>
            <a:r>
              <a:rPr lang="cs-CZ" b="1" dirty="0" err="1"/>
              <a:t>picrotoxin</a:t>
            </a:r>
            <a:endParaRPr lang="cs-CZ" b="1" dirty="0"/>
          </a:p>
          <a:p>
            <a:pPr marL="285750" indent="-285750">
              <a:buFontTx/>
              <a:buChar char="-"/>
            </a:pPr>
            <a:endParaRPr lang="cs-CZ" b="1" dirty="0"/>
          </a:p>
          <a:p>
            <a:pPr marL="285750" indent="-285750">
              <a:buFontTx/>
              <a:buChar char="-"/>
            </a:pPr>
            <a:r>
              <a:rPr lang="cs-CZ" b="1" dirty="0" err="1"/>
              <a:t>Alosteric</a:t>
            </a:r>
            <a:r>
              <a:rPr lang="cs-CZ" b="1" dirty="0"/>
              <a:t> </a:t>
            </a:r>
            <a:r>
              <a:rPr lang="cs-CZ" b="1" dirty="0" err="1"/>
              <a:t>modulators</a:t>
            </a:r>
            <a:r>
              <a:rPr lang="cs-CZ" b="1" dirty="0"/>
              <a:t>: </a:t>
            </a:r>
            <a:r>
              <a:rPr lang="cs-CZ" b="1" dirty="0" err="1"/>
              <a:t>benzodiazepines</a:t>
            </a:r>
            <a:r>
              <a:rPr lang="cs-CZ" b="1" dirty="0"/>
              <a:t> (</a:t>
            </a:r>
            <a:r>
              <a:rPr lang="cs-CZ" b="1" dirty="0" err="1"/>
              <a:t>freq</a:t>
            </a:r>
            <a:r>
              <a:rPr lang="cs-CZ" b="1" dirty="0"/>
              <a:t>), </a:t>
            </a:r>
            <a:r>
              <a:rPr lang="cs-CZ" b="1" dirty="0" err="1"/>
              <a:t>barbiturates</a:t>
            </a:r>
            <a:r>
              <a:rPr lang="cs-CZ" b="1" dirty="0"/>
              <a:t> (</a:t>
            </a:r>
            <a:r>
              <a:rPr lang="cs-CZ" b="1" dirty="0" err="1"/>
              <a:t>durr</a:t>
            </a:r>
            <a:r>
              <a:rPr lang="cs-CZ" b="1" dirty="0"/>
              <a:t>), </a:t>
            </a:r>
            <a:r>
              <a:rPr lang="cs-CZ" b="1" dirty="0" err="1"/>
              <a:t>alcohol</a:t>
            </a:r>
            <a:r>
              <a:rPr lang="cs-CZ" b="1" dirty="0"/>
              <a:t>  </a:t>
            </a:r>
          </a:p>
          <a:p>
            <a:endParaRPr lang="en-US" dirty="0"/>
          </a:p>
        </p:txBody>
      </p:sp>
      <p:pic>
        <p:nvPicPr>
          <p:cNvPr id="5" name="Obrázek 4"/>
          <p:cNvPicPr>
            <a:picLocks noChangeAspect="1"/>
          </p:cNvPicPr>
          <p:nvPr/>
        </p:nvPicPr>
        <p:blipFill>
          <a:blip r:embed="rId2"/>
          <a:stretch>
            <a:fillRect/>
          </a:stretch>
        </p:blipFill>
        <p:spPr>
          <a:xfrm>
            <a:off x="5890684" y="632460"/>
            <a:ext cx="4152476" cy="4576209"/>
          </a:xfrm>
          <a:prstGeom prst="rect">
            <a:avLst/>
          </a:prstGeom>
        </p:spPr>
      </p:pic>
    </p:spTree>
    <p:extLst>
      <p:ext uri="{BB962C8B-B14F-4D97-AF65-F5344CB8AC3E}">
        <p14:creationId xmlns:p14="http://schemas.microsoft.com/office/powerpoint/2010/main" val="363785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5"/>
            <a:ext cx="4174360" cy="2523768"/>
          </a:xfrm>
          <a:prstGeom prst="rect">
            <a:avLst/>
          </a:prstGeom>
          <a:noFill/>
        </p:spPr>
        <p:txBody>
          <a:bodyPr wrap="square" rtlCol="0">
            <a:spAutoFit/>
          </a:bodyPr>
          <a:lstStyle/>
          <a:p>
            <a:r>
              <a:rPr lang="cs-CZ" dirty="0"/>
              <a:t>Receptor GABA</a:t>
            </a:r>
            <a:r>
              <a:rPr lang="cs-CZ" baseline="-25000" dirty="0"/>
              <a:t>B</a:t>
            </a:r>
          </a:p>
          <a:p>
            <a:pPr marL="285750" indent="-285750">
              <a:buFontTx/>
              <a:buChar char="-"/>
            </a:pPr>
            <a:r>
              <a:rPr lang="cs-CZ" dirty="0"/>
              <a:t>GPCR</a:t>
            </a:r>
          </a:p>
          <a:p>
            <a:pPr marL="285750" indent="-285750">
              <a:buFontTx/>
              <a:buChar char="-"/>
            </a:pPr>
            <a:r>
              <a:rPr lang="cs-CZ" b="1" dirty="0" err="1"/>
              <a:t>Inhibition</a:t>
            </a:r>
            <a:r>
              <a:rPr lang="cs-CZ" b="1" dirty="0"/>
              <a:t> via second messenger </a:t>
            </a:r>
            <a:r>
              <a:rPr lang="cs-CZ" dirty="0"/>
              <a:t>-&gt; </a:t>
            </a:r>
            <a:r>
              <a:rPr lang="cs-CZ" dirty="0" err="1"/>
              <a:t>hyperpolarization</a:t>
            </a:r>
            <a:r>
              <a:rPr lang="cs-CZ" dirty="0"/>
              <a:t> (GIRK) </a:t>
            </a:r>
            <a:r>
              <a:rPr lang="cs-CZ" dirty="0" err="1"/>
              <a:t>or</a:t>
            </a:r>
            <a:r>
              <a:rPr lang="cs-CZ" dirty="0"/>
              <a:t> </a:t>
            </a:r>
            <a:r>
              <a:rPr lang="cs-CZ" dirty="0" err="1"/>
              <a:t>cancelling</a:t>
            </a:r>
            <a:r>
              <a:rPr lang="cs-CZ" dirty="0"/>
              <a:t> (Ca</a:t>
            </a:r>
            <a:r>
              <a:rPr lang="cs-CZ" baseline="30000" dirty="0"/>
              <a:t>2+ </a:t>
            </a:r>
            <a:r>
              <a:rPr lang="cs-CZ" dirty="0" err="1"/>
              <a:t>channels</a:t>
            </a:r>
            <a:r>
              <a:rPr lang="cs-CZ" dirty="0"/>
              <a:t>)</a:t>
            </a:r>
          </a:p>
          <a:p>
            <a:pPr marL="285750" indent="-285750">
              <a:buFontTx/>
              <a:buChar char="-"/>
            </a:pPr>
            <a:endParaRPr lang="cs-CZ" dirty="0"/>
          </a:p>
          <a:p>
            <a:pPr marL="285750" indent="-285750">
              <a:buFontTx/>
              <a:buChar char="-"/>
            </a:pPr>
            <a:r>
              <a:rPr lang="cs-CZ" b="1" dirty="0" err="1"/>
              <a:t>Agonist</a:t>
            </a:r>
            <a:r>
              <a:rPr lang="cs-CZ" b="1" dirty="0"/>
              <a:t>: </a:t>
            </a:r>
            <a:r>
              <a:rPr lang="cs-CZ" b="1" dirty="0" err="1"/>
              <a:t>baclofen</a:t>
            </a:r>
            <a:r>
              <a:rPr lang="cs-CZ" b="1" dirty="0"/>
              <a:t> </a:t>
            </a:r>
            <a:r>
              <a:rPr lang="cs-CZ" sz="1400" b="1" dirty="0"/>
              <a:t>(</a:t>
            </a:r>
            <a:r>
              <a:rPr lang="cs-CZ" sz="1400" b="1" dirty="0" err="1"/>
              <a:t>used</a:t>
            </a:r>
            <a:r>
              <a:rPr lang="cs-CZ" sz="1400" b="1" dirty="0"/>
              <a:t> as </a:t>
            </a:r>
            <a:r>
              <a:rPr lang="cs-CZ" sz="1400" b="1" dirty="0" err="1"/>
              <a:t>myorelaxant</a:t>
            </a:r>
            <a:r>
              <a:rPr lang="cs-CZ" sz="1400" b="1" dirty="0"/>
              <a:t>)</a:t>
            </a:r>
          </a:p>
          <a:p>
            <a:pPr marL="285750" indent="-285750">
              <a:buFontTx/>
              <a:buChar char="-"/>
            </a:pPr>
            <a:endParaRPr lang="cs-CZ" sz="1400" b="1" dirty="0"/>
          </a:p>
          <a:p>
            <a:pPr marL="285750" indent="-285750">
              <a:buFontTx/>
              <a:buChar char="-"/>
            </a:pPr>
            <a:r>
              <a:rPr lang="cs-CZ" b="1" dirty="0" err="1"/>
              <a:t>Antagonist</a:t>
            </a:r>
            <a:r>
              <a:rPr lang="cs-CZ" b="1" dirty="0"/>
              <a:t>: </a:t>
            </a:r>
            <a:r>
              <a:rPr lang="cs-CZ" b="1" dirty="0" err="1"/>
              <a:t>saclofen</a:t>
            </a:r>
            <a:endParaRPr lang="en-US" b="1"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0" y="829604"/>
            <a:ext cx="4573614" cy="2850857"/>
          </a:xfrm>
          <a:prstGeom prst="rect">
            <a:avLst/>
          </a:prstGeom>
        </p:spPr>
      </p:pic>
    </p:spTree>
    <p:extLst>
      <p:ext uri="{BB962C8B-B14F-4D97-AF65-F5344CB8AC3E}">
        <p14:creationId xmlns:p14="http://schemas.microsoft.com/office/powerpoint/2010/main" val="10047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Clinical</a:t>
            </a:r>
            <a:r>
              <a:rPr lang="cs-CZ" sz="2800" dirty="0"/>
              <a:t> relevance</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6"/>
            <a:ext cx="6871840" cy="3139321"/>
          </a:xfrm>
          <a:prstGeom prst="rect">
            <a:avLst/>
          </a:prstGeom>
          <a:noFill/>
        </p:spPr>
        <p:txBody>
          <a:bodyPr wrap="square" rtlCol="0">
            <a:spAutoFit/>
          </a:bodyPr>
          <a:lstStyle/>
          <a:p>
            <a:r>
              <a:rPr lang="cs-CZ" dirty="0" err="1"/>
              <a:t>Epilepsy</a:t>
            </a:r>
            <a:r>
              <a:rPr lang="cs-CZ" dirty="0"/>
              <a:t>:</a:t>
            </a:r>
          </a:p>
          <a:p>
            <a:pPr marL="285750" indent="-285750">
              <a:buFontTx/>
              <a:buChar char="-"/>
            </a:pPr>
            <a:r>
              <a:rPr lang="cs-CZ" dirty="0" err="1"/>
              <a:t>Low</a:t>
            </a:r>
            <a:r>
              <a:rPr lang="cs-CZ" dirty="0"/>
              <a:t> </a:t>
            </a:r>
            <a:r>
              <a:rPr lang="cs-CZ" dirty="0" err="1"/>
              <a:t>inhibition</a:t>
            </a:r>
            <a:r>
              <a:rPr lang="cs-CZ" dirty="0"/>
              <a:t> -&gt; </a:t>
            </a:r>
            <a:r>
              <a:rPr lang="cs-CZ" dirty="0" err="1"/>
              <a:t>hyperexcitability</a:t>
            </a:r>
            <a:endParaRPr lang="cs-CZ" dirty="0"/>
          </a:p>
          <a:p>
            <a:pPr marL="285750" indent="-285750">
              <a:buFontTx/>
              <a:buChar char="-"/>
            </a:pPr>
            <a:r>
              <a:rPr lang="cs-CZ" dirty="0"/>
              <a:t>Lot </a:t>
            </a:r>
            <a:r>
              <a:rPr lang="cs-CZ" dirty="0" err="1"/>
              <a:t>of</a:t>
            </a:r>
            <a:r>
              <a:rPr lang="cs-CZ" dirty="0"/>
              <a:t> </a:t>
            </a:r>
            <a:r>
              <a:rPr lang="cs-CZ" dirty="0" err="1"/>
              <a:t>antiepileptic</a:t>
            </a:r>
            <a:r>
              <a:rPr lang="cs-CZ" dirty="0"/>
              <a:t> </a:t>
            </a:r>
            <a:r>
              <a:rPr lang="cs-CZ" dirty="0" err="1"/>
              <a:t>drugs</a:t>
            </a:r>
            <a:r>
              <a:rPr lang="cs-CZ" dirty="0"/>
              <a:t> </a:t>
            </a:r>
            <a:r>
              <a:rPr lang="cs-CZ" dirty="0" err="1"/>
              <a:t>boost</a:t>
            </a:r>
            <a:r>
              <a:rPr lang="cs-CZ" dirty="0"/>
              <a:t> </a:t>
            </a:r>
            <a:r>
              <a:rPr lang="cs-CZ" dirty="0" err="1"/>
              <a:t>inhibition</a:t>
            </a:r>
            <a:endParaRPr lang="cs-CZ" dirty="0"/>
          </a:p>
          <a:p>
            <a:pPr marL="285750" indent="-285750">
              <a:buFontTx/>
              <a:buChar char="-"/>
            </a:pPr>
            <a:endParaRPr lang="cs-CZ" dirty="0"/>
          </a:p>
          <a:p>
            <a:r>
              <a:rPr lang="cs-CZ" dirty="0" err="1"/>
              <a:t>Anxiety</a:t>
            </a:r>
            <a:r>
              <a:rPr lang="cs-CZ" dirty="0"/>
              <a:t>:</a:t>
            </a:r>
          </a:p>
          <a:p>
            <a:pPr marL="285750" indent="-285750">
              <a:buFontTx/>
              <a:buChar char="-"/>
            </a:pPr>
            <a:r>
              <a:rPr lang="cs-CZ" dirty="0" err="1"/>
              <a:t>Benzodiazepines</a:t>
            </a:r>
            <a:r>
              <a:rPr lang="cs-CZ" dirty="0"/>
              <a:t> (many </a:t>
            </a:r>
            <a:r>
              <a:rPr lang="cs-CZ" dirty="0" err="1"/>
              <a:t>types</a:t>
            </a:r>
            <a:r>
              <a:rPr lang="cs-CZ" dirty="0"/>
              <a:t>, </a:t>
            </a:r>
            <a:r>
              <a:rPr lang="cs-CZ" dirty="0" err="1"/>
              <a:t>various</a:t>
            </a:r>
            <a:r>
              <a:rPr lang="cs-CZ" dirty="0"/>
              <a:t> </a:t>
            </a:r>
            <a:r>
              <a:rPr lang="cs-CZ" dirty="0" err="1"/>
              <a:t>lifetimes</a:t>
            </a:r>
            <a:r>
              <a:rPr lang="cs-CZ" dirty="0"/>
              <a:t>)</a:t>
            </a:r>
          </a:p>
          <a:p>
            <a:pPr marL="285750" indent="-285750">
              <a:buFontTx/>
              <a:buChar char="-"/>
            </a:pPr>
            <a:r>
              <a:rPr lang="cs-CZ" dirty="0"/>
              <a:t>Midazolam, diazepam, </a:t>
            </a:r>
            <a:r>
              <a:rPr lang="cs-CZ" dirty="0" err="1"/>
              <a:t>clonazepam</a:t>
            </a:r>
            <a:endParaRPr lang="cs-CZ" dirty="0"/>
          </a:p>
          <a:p>
            <a:pPr marL="285750" indent="-285750">
              <a:buFontTx/>
              <a:buChar char="-"/>
            </a:pPr>
            <a:endParaRPr lang="cs-CZ" dirty="0"/>
          </a:p>
          <a:p>
            <a:r>
              <a:rPr lang="cs-CZ" dirty="0" err="1"/>
              <a:t>Adiction</a:t>
            </a:r>
            <a:endParaRPr lang="cs-CZ" dirty="0"/>
          </a:p>
          <a:p>
            <a:pPr marL="285750" indent="-285750">
              <a:buFontTx/>
              <a:buChar char="-"/>
            </a:pPr>
            <a:r>
              <a:rPr lang="cs-CZ" dirty="0" err="1"/>
              <a:t>Alcohol</a:t>
            </a:r>
            <a:endParaRPr lang="cs-CZ" dirty="0"/>
          </a:p>
          <a:p>
            <a:pPr marL="285750" indent="-285750">
              <a:buFontTx/>
              <a:buChar char="-"/>
            </a:pPr>
            <a:r>
              <a:rPr lang="cs-CZ" dirty="0" err="1"/>
              <a:t>Benzodiazepines</a:t>
            </a:r>
            <a:endParaRPr lang="en-US" dirty="0"/>
          </a:p>
        </p:txBody>
      </p:sp>
    </p:spTree>
    <p:extLst>
      <p:ext uri="{BB962C8B-B14F-4D97-AF65-F5344CB8AC3E}">
        <p14:creationId xmlns:p14="http://schemas.microsoft.com/office/powerpoint/2010/main" val="21109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Glycine</a:t>
            </a:r>
          </a:p>
        </p:txBody>
      </p:sp>
      <p:sp>
        <p:nvSpPr>
          <p:cNvPr id="5" name="TextovéPole 4">
            <a:extLst>
              <a:ext uri="{FF2B5EF4-FFF2-40B4-BE49-F238E27FC236}">
                <a16:creationId xmlns:a16="http://schemas.microsoft.com/office/drawing/2014/main" id="{AB33A9E3-45E7-4337-9357-2DC64974EBF2}"/>
              </a:ext>
            </a:extLst>
          </p:cNvPr>
          <p:cNvSpPr txBox="1"/>
          <p:nvPr/>
        </p:nvSpPr>
        <p:spPr>
          <a:xfrm>
            <a:off x="1700660" y="612815"/>
            <a:ext cx="4715380" cy="2308324"/>
          </a:xfrm>
          <a:prstGeom prst="rect">
            <a:avLst/>
          </a:prstGeom>
          <a:noFill/>
        </p:spPr>
        <p:txBody>
          <a:bodyPr wrap="square" rtlCol="0">
            <a:spAutoFit/>
          </a:bodyPr>
          <a:lstStyle/>
          <a:p>
            <a:r>
              <a:rPr lang="cs-CZ" b="1" dirty="0" err="1"/>
              <a:t>Main</a:t>
            </a:r>
            <a:r>
              <a:rPr lang="cs-CZ" b="1" dirty="0"/>
              <a:t> inhibitory neurotransmiter in </a:t>
            </a:r>
            <a:r>
              <a:rPr lang="cs-CZ" b="1" dirty="0" err="1"/>
              <a:t>spinal</a:t>
            </a:r>
            <a:r>
              <a:rPr lang="cs-CZ" b="1" dirty="0"/>
              <a:t> </a:t>
            </a:r>
            <a:r>
              <a:rPr lang="cs-CZ" b="1" dirty="0" err="1"/>
              <a:t>cord</a:t>
            </a:r>
            <a:endParaRPr lang="en-US" b="1" dirty="0"/>
          </a:p>
          <a:p>
            <a:endParaRPr lang="cs-CZ" dirty="0"/>
          </a:p>
          <a:p>
            <a:r>
              <a:rPr lang="cs-CZ" dirty="0" err="1"/>
              <a:t>Receptors</a:t>
            </a:r>
            <a:r>
              <a:rPr lang="cs-CZ" dirty="0"/>
              <a:t>: </a:t>
            </a:r>
            <a:r>
              <a:rPr lang="cs-CZ" dirty="0" err="1"/>
              <a:t>GlyR</a:t>
            </a:r>
            <a:endParaRPr lang="cs-CZ" dirty="0"/>
          </a:p>
          <a:p>
            <a:pPr marL="285750" indent="-285750">
              <a:buFontTx/>
              <a:buChar char="-"/>
            </a:pPr>
            <a:r>
              <a:rPr lang="cs-CZ" dirty="0" err="1"/>
              <a:t>Renshaw</a:t>
            </a:r>
            <a:r>
              <a:rPr lang="cs-CZ" dirty="0"/>
              <a:t> </a:t>
            </a:r>
            <a:r>
              <a:rPr lang="cs-CZ" dirty="0" err="1"/>
              <a:t>cells</a:t>
            </a:r>
            <a:r>
              <a:rPr lang="cs-CZ" dirty="0"/>
              <a:t> </a:t>
            </a:r>
            <a:r>
              <a:rPr lang="cs-CZ" dirty="0" err="1"/>
              <a:t>control</a:t>
            </a:r>
            <a:r>
              <a:rPr lang="cs-CZ" dirty="0"/>
              <a:t> </a:t>
            </a:r>
            <a:r>
              <a:rPr lang="el-GR" dirty="0"/>
              <a:t>α</a:t>
            </a:r>
            <a:r>
              <a:rPr lang="cs-CZ" dirty="0"/>
              <a:t>-motor </a:t>
            </a:r>
            <a:r>
              <a:rPr lang="cs-CZ" dirty="0" err="1"/>
              <a:t>neurons</a:t>
            </a:r>
            <a:endParaRPr lang="cs-CZ" dirty="0"/>
          </a:p>
          <a:p>
            <a:pPr marL="285750" indent="-285750">
              <a:buFontTx/>
              <a:buChar char="-"/>
            </a:pPr>
            <a:r>
              <a:rPr lang="cs-CZ" dirty="0"/>
              <a:t>Reflex </a:t>
            </a:r>
            <a:r>
              <a:rPr lang="cs-CZ" dirty="0" err="1"/>
              <a:t>circuits</a:t>
            </a:r>
            <a:endParaRPr lang="cs-CZ" dirty="0"/>
          </a:p>
          <a:p>
            <a:pPr marL="285750" indent="-285750">
              <a:buFontTx/>
              <a:buChar char="-"/>
            </a:pPr>
            <a:r>
              <a:rPr lang="cs-CZ" dirty="0"/>
              <a:t>CPG </a:t>
            </a:r>
            <a:r>
              <a:rPr lang="cs-CZ" dirty="0" err="1"/>
              <a:t>circuits</a:t>
            </a:r>
            <a:endParaRPr lang="cs-CZ" dirty="0"/>
          </a:p>
          <a:p>
            <a:pPr marL="285750" indent="-285750">
              <a:buFontTx/>
              <a:buChar char="-"/>
            </a:pPr>
            <a:r>
              <a:rPr lang="cs-CZ" dirty="0"/>
              <a:t>NMDA </a:t>
            </a:r>
            <a:r>
              <a:rPr lang="cs-CZ" dirty="0" err="1"/>
              <a:t>coagonist</a:t>
            </a:r>
            <a:endParaRPr lang="cs-CZ" dirty="0"/>
          </a:p>
          <a:p>
            <a:pPr marL="285750" indent="-285750">
              <a:buFontTx/>
              <a:buChar char="-"/>
            </a:pPr>
            <a:r>
              <a:rPr lang="cs-CZ" dirty="0" err="1"/>
              <a:t>GlyR</a:t>
            </a:r>
            <a:r>
              <a:rPr lang="cs-CZ" dirty="0"/>
              <a:t> </a:t>
            </a:r>
            <a:r>
              <a:rPr lang="cs-CZ" dirty="0" err="1"/>
              <a:t>blocked</a:t>
            </a:r>
            <a:r>
              <a:rPr lang="cs-CZ" dirty="0"/>
              <a:t> by </a:t>
            </a:r>
            <a:r>
              <a:rPr lang="cs-CZ" b="1" dirty="0"/>
              <a:t>strychnin</a:t>
            </a:r>
            <a:endParaRPr lang="en-US" b="1" dirty="0"/>
          </a:p>
        </p:txBody>
      </p:sp>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00599" y="259080"/>
            <a:ext cx="1497681" cy="827809"/>
          </a:xfrm>
          <a:prstGeom prst="rect">
            <a:avLst/>
          </a:prstGeom>
        </p:spPr>
      </p:pic>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7139" y="1793636"/>
            <a:ext cx="4723002" cy="4657568"/>
          </a:xfrm>
          <a:prstGeom prst="rect">
            <a:avLst/>
          </a:prstGeom>
        </p:spPr>
      </p:pic>
    </p:spTree>
    <p:extLst>
      <p:ext uri="{BB962C8B-B14F-4D97-AF65-F5344CB8AC3E}">
        <p14:creationId xmlns:p14="http://schemas.microsoft.com/office/powerpoint/2010/main" val="2276803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Acetylcholine (</a:t>
            </a:r>
            <a:r>
              <a:rPr lang="cs-CZ" sz="2800" dirty="0" err="1"/>
              <a:t>Peripheral</a:t>
            </a:r>
            <a:r>
              <a:rPr lang="cs-CZ" sz="2800" dirty="0"/>
              <a:t> </a:t>
            </a:r>
            <a:r>
              <a:rPr lang="cs-CZ" sz="2800" dirty="0" err="1"/>
              <a:t>nervous</a:t>
            </a:r>
            <a:r>
              <a:rPr lang="cs-CZ" sz="2800" dirty="0"/>
              <a:t> </a:t>
            </a:r>
            <a:r>
              <a:rPr lang="cs-CZ" sz="2800" dirty="0" err="1"/>
              <a:t>system</a:t>
            </a:r>
            <a:r>
              <a:rPr lang="cs-CZ" sz="2800" dirty="0"/>
              <a:t>)</a:t>
            </a:r>
          </a:p>
        </p:txBody>
      </p:sp>
      <p:pic>
        <p:nvPicPr>
          <p:cNvPr id="5" name="Obrázek 4">
            <a:extLst>
              <a:ext uri="{FF2B5EF4-FFF2-40B4-BE49-F238E27FC236}">
                <a16:creationId xmlns:a16="http://schemas.microsoft.com/office/drawing/2014/main" id="{1A0D9CAA-52C3-43E7-A1F7-806BD6079087}"/>
              </a:ext>
            </a:extLst>
          </p:cNvPr>
          <p:cNvPicPr>
            <a:picLocks noChangeAspect="1"/>
          </p:cNvPicPr>
          <p:nvPr/>
        </p:nvPicPr>
        <p:blipFill>
          <a:blip r:embed="rId2"/>
          <a:stretch>
            <a:fillRect/>
          </a:stretch>
        </p:blipFill>
        <p:spPr>
          <a:xfrm>
            <a:off x="1320976" y="2088646"/>
            <a:ext cx="4125484" cy="4126508"/>
          </a:xfrm>
          <a:prstGeom prst="rect">
            <a:avLst/>
          </a:prstGeom>
        </p:spPr>
      </p:pic>
      <p:pic>
        <p:nvPicPr>
          <p:cNvPr id="6" name="Obrázek 5">
            <a:extLst>
              <a:ext uri="{FF2B5EF4-FFF2-40B4-BE49-F238E27FC236}">
                <a16:creationId xmlns:a16="http://schemas.microsoft.com/office/drawing/2014/main" id="{F486342E-732B-4647-ACB6-DD870E65BB2E}"/>
              </a:ext>
            </a:extLst>
          </p:cNvPr>
          <p:cNvPicPr>
            <a:picLocks noChangeAspect="1"/>
          </p:cNvPicPr>
          <p:nvPr/>
        </p:nvPicPr>
        <p:blipFill>
          <a:blip r:embed="rId3"/>
          <a:stretch>
            <a:fillRect/>
          </a:stretch>
        </p:blipFill>
        <p:spPr>
          <a:xfrm>
            <a:off x="5887376" y="2830726"/>
            <a:ext cx="4131084" cy="3384428"/>
          </a:xfrm>
          <a:prstGeom prst="rect">
            <a:avLst/>
          </a:prstGeom>
        </p:spPr>
      </p:pic>
      <p:pic>
        <p:nvPicPr>
          <p:cNvPr id="1026" name="Picture 2" descr="Acetylcholin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085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Acetylcholine (</a:t>
            </a:r>
            <a:r>
              <a:rPr lang="cs-CZ" sz="2800" dirty="0" err="1"/>
              <a:t>Vegetative</a:t>
            </a:r>
            <a:r>
              <a:rPr lang="cs-CZ" sz="2800" dirty="0"/>
              <a:t> </a:t>
            </a:r>
            <a:r>
              <a:rPr lang="cs-CZ" sz="2800" dirty="0" err="1"/>
              <a:t>nervous</a:t>
            </a:r>
            <a:r>
              <a:rPr lang="cs-CZ" sz="2800" dirty="0"/>
              <a:t> </a:t>
            </a:r>
            <a:r>
              <a:rPr lang="cs-CZ" sz="2800" dirty="0" err="1"/>
              <a:t>system</a:t>
            </a:r>
            <a:r>
              <a:rPr lang="cs-CZ" sz="2800" dirty="0"/>
              <a:t>)</a:t>
            </a:r>
          </a:p>
        </p:txBody>
      </p:sp>
      <p:pic>
        <p:nvPicPr>
          <p:cNvPr id="3" name="Obrázek 2">
            <a:extLst>
              <a:ext uri="{FF2B5EF4-FFF2-40B4-BE49-F238E27FC236}">
                <a16:creationId xmlns:a16="http://schemas.microsoft.com/office/drawing/2014/main" id="{157786B3-2158-4541-A49F-0078CF1E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021" y="1054007"/>
            <a:ext cx="8755737" cy="4749987"/>
          </a:xfrm>
          <a:prstGeom prst="rect">
            <a:avLst/>
          </a:prstGeom>
        </p:spPr>
      </p:pic>
    </p:spTree>
    <p:extLst>
      <p:ext uri="{BB962C8B-B14F-4D97-AF65-F5344CB8AC3E}">
        <p14:creationId xmlns:p14="http://schemas.microsoft.com/office/powerpoint/2010/main" val="399387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1384995"/>
          </a:xfrm>
          <a:prstGeom prst="rect">
            <a:avLst/>
          </a:prstGeom>
          <a:noFill/>
        </p:spPr>
        <p:txBody>
          <a:bodyPr wrap="square" rtlCol="0">
            <a:spAutoFit/>
          </a:bodyPr>
          <a:lstStyle/>
          <a:p>
            <a:r>
              <a:rPr lang="en-US" sz="2800" dirty="0"/>
              <a:t>Chemical synapse</a:t>
            </a:r>
          </a:p>
          <a:p>
            <a:pPr marL="285750" indent="-285750">
              <a:buFontTx/>
              <a:buChar char="-"/>
            </a:pPr>
            <a:endParaRPr lang="cs-CZ" sz="2800" dirty="0"/>
          </a:p>
          <a:p>
            <a:pPr marL="285750" indent="-285750">
              <a:buFontTx/>
              <a:buChar char="-"/>
            </a:pPr>
            <a:endParaRPr lang="cs-CZ" sz="2800" dirty="0"/>
          </a:p>
        </p:txBody>
      </p:sp>
      <p:pic>
        <p:nvPicPr>
          <p:cNvPr id="6" name="Obrázek 5">
            <a:extLst>
              <a:ext uri="{FF2B5EF4-FFF2-40B4-BE49-F238E27FC236}">
                <a16:creationId xmlns:a16="http://schemas.microsoft.com/office/drawing/2014/main" id="{CD6D0CAF-DD97-4161-B08A-CC84DC1B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421" y="609183"/>
            <a:ext cx="5603557" cy="3623219"/>
          </a:xfrm>
          <a:prstGeom prst="rect">
            <a:avLst/>
          </a:prstGeom>
        </p:spPr>
      </p:pic>
      <p:sp>
        <p:nvSpPr>
          <p:cNvPr id="5" name="TextovéPole 4">
            <a:extLst>
              <a:ext uri="{FF2B5EF4-FFF2-40B4-BE49-F238E27FC236}">
                <a16:creationId xmlns:a16="http://schemas.microsoft.com/office/drawing/2014/main" id="{3BDD831C-5E42-4A2F-8D93-EB5033B2D85D}"/>
              </a:ext>
            </a:extLst>
          </p:cNvPr>
          <p:cNvSpPr txBox="1"/>
          <p:nvPr/>
        </p:nvSpPr>
        <p:spPr>
          <a:xfrm>
            <a:off x="5032311" y="4910652"/>
            <a:ext cx="5484060" cy="1200329"/>
          </a:xfrm>
          <a:prstGeom prst="rect">
            <a:avLst/>
          </a:prstGeom>
          <a:noFill/>
        </p:spPr>
        <p:txBody>
          <a:bodyPr wrap="square" rtlCol="0">
            <a:spAutoFit/>
          </a:bodyPr>
          <a:lstStyle/>
          <a:p>
            <a:pPr marL="285750" indent="-285750">
              <a:buFontTx/>
              <a:buChar char="-"/>
            </a:pPr>
            <a:r>
              <a:rPr lang="cs-CZ" dirty="0" err="1"/>
              <a:t>Signal</a:t>
            </a:r>
            <a:r>
              <a:rPr lang="cs-CZ" dirty="0"/>
              <a:t> </a:t>
            </a:r>
            <a:r>
              <a:rPr lang="cs-CZ" dirty="0" err="1"/>
              <a:t>amplification</a:t>
            </a:r>
            <a:endParaRPr lang="cs-CZ" dirty="0"/>
          </a:p>
          <a:p>
            <a:pPr marL="285750" indent="-285750">
              <a:buFontTx/>
              <a:buChar char="-"/>
            </a:pPr>
            <a:r>
              <a:rPr lang="cs-CZ" dirty="0" err="1"/>
              <a:t>Other</a:t>
            </a:r>
            <a:r>
              <a:rPr lang="cs-CZ" dirty="0"/>
              <a:t> </a:t>
            </a:r>
            <a:r>
              <a:rPr lang="cs-CZ" dirty="0" err="1"/>
              <a:t>possible</a:t>
            </a:r>
            <a:r>
              <a:rPr lang="cs-CZ" dirty="0"/>
              <a:t> </a:t>
            </a:r>
            <a:r>
              <a:rPr lang="cs-CZ" dirty="0" err="1"/>
              <a:t>impact</a:t>
            </a:r>
            <a:r>
              <a:rPr lang="cs-CZ" dirty="0"/>
              <a:t> </a:t>
            </a:r>
            <a:r>
              <a:rPr lang="cs-CZ" dirty="0" err="1"/>
              <a:t>along</a:t>
            </a:r>
            <a:r>
              <a:rPr lang="cs-CZ" dirty="0"/>
              <a:t> </a:t>
            </a:r>
            <a:r>
              <a:rPr lang="cs-CZ" dirty="0" err="1"/>
              <a:t>with</a:t>
            </a:r>
            <a:r>
              <a:rPr lang="cs-CZ" dirty="0"/>
              <a:t> </a:t>
            </a:r>
            <a:r>
              <a:rPr lang="cs-CZ" dirty="0" err="1"/>
              <a:t>the</a:t>
            </a:r>
            <a:r>
              <a:rPr lang="cs-CZ" dirty="0"/>
              <a:t> </a:t>
            </a:r>
            <a:r>
              <a:rPr lang="cs-CZ" dirty="0" err="1"/>
              <a:t>electrical</a:t>
            </a:r>
            <a:endParaRPr lang="en-US" dirty="0"/>
          </a:p>
          <a:p>
            <a:pPr marL="285750" indent="-285750">
              <a:buFontTx/>
              <a:buChar char="-"/>
            </a:pPr>
            <a:r>
              <a:rPr lang="cs-CZ" dirty="0" err="1"/>
              <a:t>Spatial</a:t>
            </a:r>
            <a:r>
              <a:rPr lang="cs-CZ" dirty="0"/>
              <a:t> </a:t>
            </a:r>
            <a:r>
              <a:rPr lang="cs-CZ" dirty="0" err="1"/>
              <a:t>context</a:t>
            </a:r>
            <a:endParaRPr lang="en-US" dirty="0"/>
          </a:p>
          <a:p>
            <a:pPr marL="285750" indent="-285750">
              <a:buFontTx/>
              <a:buChar char="-"/>
            </a:pPr>
            <a:endParaRPr lang="en-US" dirty="0"/>
          </a:p>
        </p:txBody>
      </p:sp>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7765986" y="791134"/>
            <a:ext cx="3517641" cy="3310462"/>
          </a:xfrm>
          <a:prstGeom prst="rect">
            <a:avLst/>
          </a:prstGeom>
        </p:spPr>
      </p:pic>
      <p:sp>
        <p:nvSpPr>
          <p:cNvPr id="2" name="TextovéPole 1"/>
          <p:cNvSpPr txBox="1"/>
          <p:nvPr/>
        </p:nvSpPr>
        <p:spPr>
          <a:xfrm>
            <a:off x="7725103" y="548641"/>
            <a:ext cx="1073114" cy="369332"/>
          </a:xfrm>
          <a:prstGeom prst="rect">
            <a:avLst/>
          </a:prstGeom>
          <a:noFill/>
        </p:spPr>
        <p:txBody>
          <a:bodyPr wrap="none" rtlCol="0">
            <a:spAutoFit/>
          </a:bodyPr>
          <a:lstStyle/>
          <a:p>
            <a:r>
              <a:rPr lang="cs-CZ" dirty="0"/>
              <a:t>Astrocyte</a:t>
            </a:r>
            <a:endParaRPr lang="en-US" dirty="0"/>
          </a:p>
        </p:txBody>
      </p:sp>
    </p:spTree>
    <p:extLst>
      <p:ext uri="{BB962C8B-B14F-4D97-AF65-F5344CB8AC3E}">
        <p14:creationId xmlns:p14="http://schemas.microsoft.com/office/powerpoint/2010/main" val="416993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0" y="0"/>
            <a:ext cx="8043169" cy="523220"/>
          </a:xfrm>
          <a:prstGeom prst="rect">
            <a:avLst/>
          </a:prstGeom>
          <a:noFill/>
        </p:spPr>
        <p:txBody>
          <a:bodyPr wrap="square" rtlCol="0">
            <a:spAutoFit/>
          </a:bodyPr>
          <a:lstStyle/>
          <a:p>
            <a:r>
              <a:rPr lang="cs-CZ" sz="2800" dirty="0"/>
              <a:t>Acetylcholine (CNS) - </a:t>
            </a:r>
            <a:r>
              <a:rPr lang="cs-CZ" sz="2800" dirty="0" err="1"/>
              <a:t>Localization</a:t>
            </a:r>
            <a:endParaRPr lang="cs-CZ" sz="2800" dirty="0"/>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4574584" y="2046134"/>
            <a:ext cx="6093416" cy="4811867"/>
          </a:xfrm>
          <a:prstGeom prst="rect">
            <a:avLst/>
          </a:prstGeom>
        </p:spPr>
      </p:pic>
      <p:sp>
        <p:nvSpPr>
          <p:cNvPr id="7" name="TextovéPole 6">
            <a:extLst>
              <a:ext uri="{FF2B5EF4-FFF2-40B4-BE49-F238E27FC236}">
                <a16:creationId xmlns:a16="http://schemas.microsoft.com/office/drawing/2014/main" id="{096B4090-16EE-4A50-AED7-A1703E0A3F1C}"/>
              </a:ext>
            </a:extLst>
          </p:cNvPr>
          <p:cNvSpPr txBox="1"/>
          <p:nvPr/>
        </p:nvSpPr>
        <p:spPr>
          <a:xfrm>
            <a:off x="1635968" y="637231"/>
            <a:ext cx="8826759" cy="3200876"/>
          </a:xfrm>
          <a:prstGeom prst="rect">
            <a:avLst/>
          </a:prstGeom>
          <a:noFill/>
        </p:spPr>
        <p:txBody>
          <a:bodyPr wrap="square" rtlCol="0">
            <a:spAutoFit/>
          </a:bodyPr>
          <a:lstStyle/>
          <a:p>
            <a:r>
              <a:rPr lang="cs-CZ" b="1" dirty="0" err="1"/>
              <a:t>Projections</a:t>
            </a:r>
            <a:r>
              <a:rPr lang="cs-CZ" b="1" dirty="0"/>
              <a:t> (</a:t>
            </a:r>
            <a:r>
              <a:rPr lang="cs-CZ" b="1" dirty="0" err="1"/>
              <a:t>local</a:t>
            </a:r>
            <a:r>
              <a:rPr lang="cs-CZ" b="1" dirty="0"/>
              <a:t> </a:t>
            </a:r>
            <a:r>
              <a:rPr lang="cs-CZ" b="1" dirty="0" err="1"/>
              <a:t>action</a:t>
            </a:r>
            <a:r>
              <a:rPr lang="cs-CZ" b="1" dirty="0"/>
              <a:t> </a:t>
            </a:r>
            <a:r>
              <a:rPr lang="cs-CZ" b="1" dirty="0" err="1"/>
              <a:t>only</a:t>
            </a:r>
            <a:r>
              <a:rPr lang="cs-CZ" b="1" dirty="0"/>
              <a:t> in </a:t>
            </a:r>
            <a:r>
              <a:rPr lang="cs-CZ" b="1" dirty="0" err="1"/>
              <a:t>few</a:t>
            </a:r>
            <a:r>
              <a:rPr lang="cs-CZ" b="1" dirty="0"/>
              <a:t> </a:t>
            </a:r>
            <a:r>
              <a:rPr lang="cs-CZ" b="1" dirty="0" err="1"/>
              <a:t>structures</a:t>
            </a:r>
            <a:r>
              <a:rPr lang="cs-CZ" b="1" dirty="0"/>
              <a:t>):</a:t>
            </a:r>
          </a:p>
          <a:p>
            <a:r>
              <a:rPr lang="cs-CZ" b="1" dirty="0" err="1"/>
              <a:t>ncBasalis</a:t>
            </a:r>
            <a:r>
              <a:rPr lang="cs-CZ" b="1" dirty="0"/>
              <a:t> </a:t>
            </a:r>
            <a:r>
              <a:rPr lang="cs-CZ" b="1" dirty="0" err="1"/>
              <a:t>Meynert</a:t>
            </a:r>
            <a:r>
              <a:rPr lang="cs-CZ" b="1" dirty="0"/>
              <a:t>  → </a:t>
            </a:r>
            <a:r>
              <a:rPr lang="cs-CZ" b="1" dirty="0" err="1"/>
              <a:t>whole</a:t>
            </a:r>
            <a:r>
              <a:rPr lang="cs-CZ" b="1" dirty="0"/>
              <a:t> </a:t>
            </a:r>
            <a:r>
              <a:rPr lang="cs-CZ" b="1" dirty="0" err="1"/>
              <a:t>cortex</a:t>
            </a:r>
            <a:r>
              <a:rPr lang="cs-CZ" b="1" dirty="0"/>
              <a:t> (</a:t>
            </a:r>
            <a:r>
              <a:rPr lang="cs-CZ" b="1" dirty="0" err="1"/>
              <a:t>superficial</a:t>
            </a:r>
            <a:r>
              <a:rPr lang="cs-CZ" b="1" dirty="0"/>
              <a:t> </a:t>
            </a:r>
            <a:r>
              <a:rPr lang="cs-CZ" b="1" dirty="0" err="1"/>
              <a:t>layer</a:t>
            </a:r>
            <a:r>
              <a:rPr lang="cs-CZ" b="1" dirty="0"/>
              <a:t>)</a:t>
            </a:r>
          </a:p>
          <a:p>
            <a:r>
              <a:rPr lang="cs-CZ" dirty="0"/>
              <a:t>-Learning, </a:t>
            </a:r>
            <a:r>
              <a:rPr lang="cs-CZ" dirty="0" err="1"/>
              <a:t>associative</a:t>
            </a:r>
            <a:r>
              <a:rPr lang="cs-CZ" dirty="0"/>
              <a:t> </a:t>
            </a:r>
            <a:r>
              <a:rPr lang="cs-CZ" dirty="0" err="1"/>
              <a:t>circuits</a:t>
            </a:r>
            <a:r>
              <a:rPr lang="cs-CZ" dirty="0"/>
              <a:t> (incoming Ach as </a:t>
            </a:r>
            <a:r>
              <a:rPr lang="cs-CZ" dirty="0" err="1"/>
              <a:t>situation</a:t>
            </a:r>
            <a:r>
              <a:rPr lang="cs-CZ" dirty="0"/>
              <a:t> </a:t>
            </a:r>
            <a:r>
              <a:rPr lang="cs-CZ" dirty="0" err="1"/>
              <a:t>significance</a:t>
            </a:r>
            <a:r>
              <a:rPr lang="cs-CZ" dirty="0"/>
              <a:t> tag)</a:t>
            </a:r>
          </a:p>
          <a:p>
            <a:endParaRPr lang="cs-CZ" sz="1100" dirty="0"/>
          </a:p>
          <a:p>
            <a:r>
              <a:rPr lang="cs-CZ" b="1" dirty="0" err="1"/>
              <a:t>Septal</a:t>
            </a:r>
            <a:r>
              <a:rPr lang="cs-CZ" b="1" dirty="0"/>
              <a:t> </a:t>
            </a:r>
            <a:r>
              <a:rPr lang="cs-CZ" b="1" dirty="0" err="1"/>
              <a:t>nuclei</a:t>
            </a:r>
            <a:r>
              <a:rPr lang="cs-CZ" b="1" dirty="0"/>
              <a:t> → hippocampus</a:t>
            </a:r>
          </a:p>
          <a:p>
            <a:r>
              <a:rPr lang="cs-CZ" dirty="0"/>
              <a:t>-</a:t>
            </a:r>
            <a:r>
              <a:rPr lang="cs-CZ" dirty="0" err="1"/>
              <a:t>Memory</a:t>
            </a:r>
            <a:r>
              <a:rPr lang="cs-CZ" dirty="0"/>
              <a:t> </a:t>
            </a:r>
            <a:r>
              <a:rPr lang="cs-CZ" dirty="0" err="1"/>
              <a:t>modulation</a:t>
            </a:r>
            <a:r>
              <a:rPr lang="cs-CZ" dirty="0"/>
              <a:t>, </a:t>
            </a:r>
            <a:r>
              <a:rPr lang="cs-CZ" dirty="0" err="1"/>
              <a:t>reinforcement</a:t>
            </a:r>
            <a:r>
              <a:rPr lang="cs-CZ" dirty="0"/>
              <a:t> learning, </a:t>
            </a:r>
            <a:r>
              <a:rPr lang="cs-CZ" dirty="0" err="1"/>
              <a:t>theta</a:t>
            </a:r>
            <a:endParaRPr lang="cs-CZ" dirty="0"/>
          </a:p>
          <a:p>
            <a:endParaRPr lang="cs-CZ" sz="1100" dirty="0"/>
          </a:p>
          <a:p>
            <a:r>
              <a:rPr lang="cs-CZ" b="1" dirty="0" err="1"/>
              <a:t>Pedunculopontine</a:t>
            </a:r>
            <a:r>
              <a:rPr lang="cs-CZ" b="1" dirty="0"/>
              <a:t> </a:t>
            </a:r>
            <a:r>
              <a:rPr lang="cs-CZ" b="1" dirty="0" err="1"/>
              <a:t>ns</a:t>
            </a:r>
            <a:r>
              <a:rPr lang="cs-CZ" b="1" dirty="0"/>
              <a:t> and </a:t>
            </a:r>
            <a:r>
              <a:rPr lang="cs-CZ" b="1" dirty="0" err="1"/>
              <a:t>LatDor</a:t>
            </a:r>
            <a:r>
              <a:rPr lang="cs-CZ" b="1" dirty="0"/>
              <a:t> </a:t>
            </a:r>
            <a:r>
              <a:rPr lang="cs-CZ" b="1" dirty="0" err="1"/>
              <a:t>nc</a:t>
            </a:r>
            <a:r>
              <a:rPr lang="cs-CZ" b="1" dirty="0"/>
              <a:t> </a:t>
            </a:r>
          </a:p>
          <a:p>
            <a:r>
              <a:rPr lang="cs-CZ" b="1" dirty="0"/>
              <a:t> → VTA, thalamus)</a:t>
            </a:r>
          </a:p>
          <a:p>
            <a:r>
              <a:rPr lang="cs-CZ" dirty="0"/>
              <a:t>-</a:t>
            </a:r>
            <a:r>
              <a:rPr lang="cs-CZ" dirty="0" err="1"/>
              <a:t>Takes</a:t>
            </a:r>
            <a:r>
              <a:rPr lang="cs-CZ" dirty="0"/>
              <a:t> part in ARAS</a:t>
            </a:r>
          </a:p>
          <a:p>
            <a:r>
              <a:rPr lang="cs-CZ" dirty="0"/>
              <a:t>-REM </a:t>
            </a:r>
            <a:r>
              <a:rPr lang="cs-CZ" dirty="0" err="1"/>
              <a:t>sleep</a:t>
            </a:r>
            <a:endParaRPr lang="cs-CZ" dirty="0"/>
          </a:p>
          <a:p>
            <a:endParaRPr lang="cs-CZ" b="1" dirty="0"/>
          </a:p>
        </p:txBody>
      </p:sp>
      <p:pic>
        <p:nvPicPr>
          <p:cNvPr id="8" name="Picture 2" descr="Acetylcholin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666" y="202850"/>
            <a:ext cx="3456874" cy="120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16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0" y="0"/>
            <a:ext cx="8043169" cy="523220"/>
          </a:xfrm>
          <a:prstGeom prst="rect">
            <a:avLst/>
          </a:prstGeom>
          <a:noFill/>
        </p:spPr>
        <p:txBody>
          <a:bodyPr wrap="square" rtlCol="0">
            <a:spAutoFit/>
          </a:bodyPr>
          <a:lstStyle/>
          <a:p>
            <a:r>
              <a:rPr lang="cs-CZ" sz="2800" dirty="0"/>
              <a:t>Acetylcholine (CNS) – </a:t>
            </a:r>
            <a:r>
              <a:rPr lang="cs-CZ" sz="2800" dirty="0" err="1"/>
              <a:t>Clinical</a:t>
            </a:r>
            <a:r>
              <a:rPr lang="cs-CZ" sz="2800" dirty="0"/>
              <a:t> relevance</a:t>
            </a:r>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5370743" y="2674846"/>
            <a:ext cx="5297257" cy="4183154"/>
          </a:xfrm>
          <a:prstGeom prst="rect">
            <a:avLst/>
          </a:prstGeom>
        </p:spPr>
      </p:pic>
      <p:sp>
        <p:nvSpPr>
          <p:cNvPr id="8" name="TextovéPole 7">
            <a:extLst>
              <a:ext uri="{FF2B5EF4-FFF2-40B4-BE49-F238E27FC236}">
                <a16:creationId xmlns:a16="http://schemas.microsoft.com/office/drawing/2014/main" id="{361E31E1-C430-4161-A31E-2276C07F0819}"/>
              </a:ext>
            </a:extLst>
          </p:cNvPr>
          <p:cNvSpPr txBox="1"/>
          <p:nvPr/>
        </p:nvSpPr>
        <p:spPr>
          <a:xfrm>
            <a:off x="1635967" y="637231"/>
            <a:ext cx="9032032" cy="1923604"/>
          </a:xfrm>
          <a:prstGeom prst="rect">
            <a:avLst/>
          </a:prstGeom>
          <a:noFill/>
        </p:spPr>
        <p:txBody>
          <a:bodyPr wrap="square" rtlCol="0">
            <a:spAutoFit/>
          </a:bodyPr>
          <a:lstStyle/>
          <a:p>
            <a:r>
              <a:rPr lang="cs-CZ" b="1" dirty="0" err="1"/>
              <a:t>Alzeimer</a:t>
            </a:r>
            <a:r>
              <a:rPr lang="cs-CZ" b="1" dirty="0"/>
              <a:t> </a:t>
            </a:r>
            <a:r>
              <a:rPr lang="cs-CZ" b="1" dirty="0" err="1"/>
              <a:t>disease</a:t>
            </a:r>
            <a:endParaRPr lang="cs-CZ" b="1" dirty="0"/>
          </a:p>
          <a:p>
            <a:r>
              <a:rPr lang="cs-CZ" dirty="0"/>
              <a:t>-</a:t>
            </a:r>
            <a:r>
              <a:rPr lang="cs-CZ" dirty="0" err="1"/>
              <a:t>Degeneration</a:t>
            </a:r>
            <a:r>
              <a:rPr lang="cs-CZ" dirty="0"/>
              <a:t> </a:t>
            </a:r>
            <a:r>
              <a:rPr lang="cs-CZ" dirty="0" err="1"/>
              <a:t>of</a:t>
            </a:r>
            <a:r>
              <a:rPr lang="cs-CZ" dirty="0"/>
              <a:t> </a:t>
            </a:r>
            <a:r>
              <a:rPr lang="cs-CZ" dirty="0" err="1"/>
              <a:t>cholinergic</a:t>
            </a:r>
            <a:r>
              <a:rPr lang="cs-CZ" dirty="0"/>
              <a:t> </a:t>
            </a:r>
            <a:r>
              <a:rPr lang="cs-CZ" dirty="0" err="1"/>
              <a:t>nuclei</a:t>
            </a:r>
            <a:r>
              <a:rPr lang="cs-CZ" dirty="0"/>
              <a:t> in </a:t>
            </a:r>
            <a:r>
              <a:rPr lang="cs-CZ" dirty="0" err="1"/>
              <a:t>basal</a:t>
            </a:r>
            <a:r>
              <a:rPr lang="cs-CZ" dirty="0"/>
              <a:t> </a:t>
            </a:r>
            <a:r>
              <a:rPr lang="cs-CZ" dirty="0" err="1"/>
              <a:t>forebrain</a:t>
            </a:r>
            <a:r>
              <a:rPr lang="cs-CZ" dirty="0"/>
              <a:t> </a:t>
            </a:r>
            <a:r>
              <a:rPr lang="cs-CZ" dirty="0" err="1"/>
              <a:t>contributes</a:t>
            </a:r>
            <a:r>
              <a:rPr lang="cs-CZ" dirty="0"/>
              <a:t> to </a:t>
            </a:r>
            <a:r>
              <a:rPr lang="cs-CZ" dirty="0" err="1"/>
              <a:t>the</a:t>
            </a:r>
            <a:r>
              <a:rPr lang="cs-CZ" dirty="0"/>
              <a:t> </a:t>
            </a:r>
            <a:r>
              <a:rPr lang="cs-CZ" dirty="0" err="1"/>
              <a:t>cognitive</a:t>
            </a:r>
            <a:r>
              <a:rPr lang="cs-CZ" dirty="0"/>
              <a:t> </a:t>
            </a:r>
            <a:r>
              <a:rPr lang="cs-CZ" dirty="0" err="1"/>
              <a:t>impairment</a:t>
            </a:r>
            <a:endParaRPr lang="cs-CZ" dirty="0"/>
          </a:p>
          <a:p>
            <a:r>
              <a:rPr lang="cs-CZ" dirty="0"/>
              <a:t>-</a:t>
            </a:r>
            <a:r>
              <a:rPr lang="cs-CZ" dirty="0" err="1"/>
              <a:t>AChE</a:t>
            </a:r>
            <a:r>
              <a:rPr lang="cs-CZ" dirty="0"/>
              <a:t> </a:t>
            </a:r>
            <a:r>
              <a:rPr lang="cs-CZ" dirty="0" err="1"/>
              <a:t>inhibitors</a:t>
            </a:r>
            <a:r>
              <a:rPr lang="cs-CZ" dirty="0"/>
              <a:t> </a:t>
            </a:r>
            <a:r>
              <a:rPr lang="cs-CZ" dirty="0" err="1"/>
              <a:t>crossing</a:t>
            </a:r>
            <a:r>
              <a:rPr lang="cs-CZ" dirty="0"/>
              <a:t> BBB (</a:t>
            </a:r>
            <a:r>
              <a:rPr lang="cs-CZ" dirty="0" err="1"/>
              <a:t>donepezil</a:t>
            </a:r>
            <a:r>
              <a:rPr lang="cs-CZ" dirty="0"/>
              <a:t>, </a:t>
            </a:r>
            <a:r>
              <a:rPr lang="cs-CZ" dirty="0" err="1"/>
              <a:t>rivastigmin</a:t>
            </a:r>
            <a:r>
              <a:rPr lang="cs-CZ" dirty="0"/>
              <a:t> </a:t>
            </a:r>
            <a:r>
              <a:rPr lang="cs-CZ" dirty="0" err="1"/>
              <a:t>etc</a:t>
            </a:r>
            <a:r>
              <a:rPr lang="cs-CZ" dirty="0"/>
              <a:t>..)</a:t>
            </a:r>
          </a:p>
          <a:p>
            <a:endParaRPr lang="cs-CZ" sz="1100" dirty="0"/>
          </a:p>
          <a:p>
            <a:r>
              <a:rPr lang="cs-CZ" b="1" dirty="0" err="1"/>
              <a:t>Nicotine</a:t>
            </a:r>
            <a:r>
              <a:rPr lang="cs-CZ" b="1" dirty="0"/>
              <a:t> </a:t>
            </a:r>
            <a:r>
              <a:rPr lang="cs-CZ" b="1" dirty="0" err="1"/>
              <a:t>addiction</a:t>
            </a:r>
            <a:endParaRPr lang="cs-CZ" b="1" dirty="0"/>
          </a:p>
          <a:p>
            <a:r>
              <a:rPr lang="cs-CZ" dirty="0"/>
              <a:t>-</a:t>
            </a:r>
            <a:r>
              <a:rPr lang="cs-CZ" dirty="0" err="1"/>
              <a:t>Hedonic</a:t>
            </a:r>
            <a:r>
              <a:rPr lang="cs-CZ" dirty="0"/>
              <a:t> </a:t>
            </a:r>
            <a:r>
              <a:rPr lang="cs-CZ" dirty="0" err="1"/>
              <a:t>effect</a:t>
            </a:r>
            <a:r>
              <a:rPr lang="cs-CZ" dirty="0"/>
              <a:t> via </a:t>
            </a:r>
            <a:r>
              <a:rPr lang="cs-CZ" dirty="0" err="1"/>
              <a:t>NiAChRs</a:t>
            </a:r>
            <a:r>
              <a:rPr lang="cs-CZ" dirty="0"/>
              <a:t> (</a:t>
            </a:r>
            <a:r>
              <a:rPr lang="cs-CZ" dirty="0" err="1"/>
              <a:t>containing</a:t>
            </a:r>
            <a:r>
              <a:rPr lang="cs-CZ" dirty="0"/>
              <a:t> </a:t>
            </a:r>
            <a:r>
              <a:rPr lang="el-GR" dirty="0"/>
              <a:t>α</a:t>
            </a:r>
            <a:r>
              <a:rPr lang="cs-CZ" dirty="0"/>
              <a:t>7 </a:t>
            </a:r>
            <a:r>
              <a:rPr lang="cs-CZ" dirty="0" err="1"/>
              <a:t>subunit</a:t>
            </a:r>
            <a:r>
              <a:rPr lang="cs-CZ" dirty="0"/>
              <a:t>) in VTA; </a:t>
            </a:r>
            <a:r>
              <a:rPr lang="cs-CZ" dirty="0" err="1"/>
              <a:t>Vareniclin</a:t>
            </a:r>
            <a:endParaRPr lang="cs-CZ" b="1" dirty="0"/>
          </a:p>
          <a:p>
            <a:endParaRPr lang="cs-CZ" b="1" dirty="0"/>
          </a:p>
        </p:txBody>
      </p:sp>
      <p:pic>
        <p:nvPicPr>
          <p:cNvPr id="7" name="Obrázek 6">
            <a:extLst>
              <a:ext uri="{FF2B5EF4-FFF2-40B4-BE49-F238E27FC236}">
                <a16:creationId xmlns:a16="http://schemas.microsoft.com/office/drawing/2014/main" id="{8237509B-DB69-403E-A1DF-12BABA9EF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60" y="2484645"/>
            <a:ext cx="2701971" cy="4269114"/>
          </a:xfrm>
          <a:prstGeom prst="rect">
            <a:avLst/>
          </a:prstGeom>
        </p:spPr>
      </p:pic>
    </p:spTree>
    <p:extLst>
      <p:ext uri="{BB962C8B-B14F-4D97-AF65-F5344CB8AC3E}">
        <p14:creationId xmlns:p14="http://schemas.microsoft.com/office/powerpoint/2010/main" val="315963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Katecholamines</a:t>
            </a:r>
            <a:r>
              <a:rPr lang="cs-CZ" sz="2800" dirty="0"/>
              <a:t> – </a:t>
            </a:r>
            <a:r>
              <a:rPr lang="cs-CZ" sz="2800" dirty="0" err="1"/>
              <a:t>common</a:t>
            </a:r>
            <a:r>
              <a:rPr lang="cs-CZ" sz="2800" dirty="0"/>
              <a:t> </a:t>
            </a:r>
            <a:r>
              <a:rPr lang="cs-CZ" sz="2800" dirty="0" err="1"/>
              <a:t>synthesis</a:t>
            </a:r>
            <a:r>
              <a:rPr lang="cs-CZ" sz="2800" dirty="0"/>
              <a:t> </a:t>
            </a:r>
            <a:r>
              <a:rPr lang="cs-CZ" sz="2800" dirty="0" err="1"/>
              <a:t>pathway</a:t>
            </a:r>
            <a:endParaRPr lang="cs-CZ" sz="2800" dirty="0"/>
          </a:p>
        </p:txBody>
      </p:sp>
      <p:pic>
        <p:nvPicPr>
          <p:cNvPr id="5" name="Obrázek 4">
            <a:extLst>
              <a:ext uri="{FF2B5EF4-FFF2-40B4-BE49-F238E27FC236}">
                <a16:creationId xmlns:a16="http://schemas.microsoft.com/office/drawing/2014/main" id="{617BEACF-07CA-488D-8494-ACD893BA8E88}"/>
              </a:ext>
            </a:extLst>
          </p:cNvPr>
          <p:cNvPicPr>
            <a:picLocks noChangeAspect="1"/>
          </p:cNvPicPr>
          <p:nvPr/>
        </p:nvPicPr>
        <p:blipFill>
          <a:blip r:embed="rId2"/>
          <a:stretch>
            <a:fillRect/>
          </a:stretch>
        </p:blipFill>
        <p:spPr>
          <a:xfrm>
            <a:off x="1681628" y="727787"/>
            <a:ext cx="4651470" cy="5747657"/>
          </a:xfrm>
          <a:prstGeom prst="rect">
            <a:avLst/>
          </a:prstGeom>
        </p:spPr>
      </p:pic>
    </p:spTree>
    <p:extLst>
      <p:ext uri="{BB962C8B-B14F-4D97-AF65-F5344CB8AC3E}">
        <p14:creationId xmlns:p14="http://schemas.microsoft.com/office/powerpoint/2010/main" val="3518785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brief</a:t>
            </a:r>
            <a:r>
              <a:rPr lang="cs-CZ" sz="2800" dirty="0"/>
              <a:t> </a:t>
            </a:r>
            <a:r>
              <a:rPr lang="cs-CZ" sz="2800" dirty="0" err="1"/>
              <a:t>facts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17428" cy="2585323"/>
          </a:xfrm>
          <a:prstGeom prst="rect">
            <a:avLst/>
          </a:prstGeom>
          <a:noFill/>
        </p:spPr>
        <p:txBody>
          <a:bodyPr wrap="square" rtlCol="0">
            <a:spAutoFit/>
          </a:bodyPr>
          <a:lstStyle/>
          <a:p>
            <a:r>
              <a:rPr lang="cs-CZ" b="1" dirty="0" err="1"/>
              <a:t>Synthesis</a:t>
            </a:r>
            <a:r>
              <a:rPr lang="cs-CZ" b="1" dirty="0"/>
              <a:t>: </a:t>
            </a:r>
            <a:r>
              <a:rPr lang="cs-CZ" dirty="0" err="1"/>
              <a:t>From</a:t>
            </a:r>
            <a:r>
              <a:rPr lang="cs-CZ" dirty="0"/>
              <a:t> L-DOPA</a:t>
            </a:r>
          </a:p>
          <a:p>
            <a:r>
              <a:rPr lang="cs-CZ" b="1" dirty="0" err="1"/>
              <a:t>Degradation</a:t>
            </a:r>
            <a:r>
              <a:rPr lang="cs-CZ" b="1" dirty="0"/>
              <a:t>: </a:t>
            </a:r>
            <a:r>
              <a:rPr lang="cs-CZ" dirty="0"/>
              <a:t>COMT, MAO</a:t>
            </a:r>
          </a:p>
          <a:p>
            <a:r>
              <a:rPr lang="cs-CZ" b="1" dirty="0" err="1"/>
              <a:t>Reuptake</a:t>
            </a:r>
            <a:r>
              <a:rPr lang="cs-CZ" b="1" dirty="0"/>
              <a:t>: </a:t>
            </a:r>
            <a:r>
              <a:rPr lang="cs-CZ" dirty="0"/>
              <a:t>DAT</a:t>
            </a:r>
          </a:p>
          <a:p>
            <a:r>
              <a:rPr lang="cs-CZ" b="1" dirty="0" err="1"/>
              <a:t>Receptors</a:t>
            </a:r>
            <a:r>
              <a:rPr lang="cs-CZ" b="1" dirty="0"/>
              <a:t>: </a:t>
            </a:r>
            <a:r>
              <a:rPr lang="cs-CZ" dirty="0"/>
              <a:t>D1-D5 (</a:t>
            </a:r>
            <a:r>
              <a:rPr lang="cs-CZ" dirty="0" err="1"/>
              <a:t>all</a:t>
            </a:r>
            <a:r>
              <a:rPr lang="cs-CZ" dirty="0"/>
              <a:t> </a:t>
            </a:r>
            <a:r>
              <a:rPr lang="cs-CZ" dirty="0" err="1"/>
              <a:t>metabotropic</a:t>
            </a:r>
            <a:r>
              <a:rPr lang="cs-CZ" dirty="0"/>
              <a:t>) </a:t>
            </a:r>
          </a:p>
          <a:p>
            <a:r>
              <a:rPr lang="cs-CZ" dirty="0"/>
              <a:t>“D1-like“ (</a:t>
            </a:r>
            <a:r>
              <a:rPr lang="cs-CZ" dirty="0" err="1"/>
              <a:t>Gs</a:t>
            </a:r>
            <a:r>
              <a:rPr lang="cs-CZ" dirty="0"/>
              <a:t>) – D1, D5</a:t>
            </a:r>
          </a:p>
          <a:p>
            <a:r>
              <a:rPr lang="cs-CZ" dirty="0"/>
              <a:t>- </a:t>
            </a:r>
            <a:r>
              <a:rPr lang="cs-CZ" dirty="0" err="1"/>
              <a:t>Prefrontal</a:t>
            </a:r>
            <a:r>
              <a:rPr lang="cs-CZ" dirty="0"/>
              <a:t> </a:t>
            </a:r>
            <a:r>
              <a:rPr lang="cs-CZ" dirty="0" err="1"/>
              <a:t>cortex</a:t>
            </a:r>
            <a:r>
              <a:rPr lang="cs-CZ" dirty="0"/>
              <a:t>, </a:t>
            </a:r>
            <a:r>
              <a:rPr lang="cs-CZ" dirty="0" err="1"/>
              <a:t>striatum</a:t>
            </a:r>
            <a:endParaRPr lang="cs-CZ" dirty="0"/>
          </a:p>
          <a:p>
            <a:r>
              <a:rPr lang="cs-CZ" dirty="0"/>
              <a:t>“D2-like“ (</a:t>
            </a:r>
            <a:r>
              <a:rPr lang="cs-CZ" dirty="0" err="1"/>
              <a:t>Gi</a:t>
            </a:r>
            <a:r>
              <a:rPr lang="cs-CZ" dirty="0"/>
              <a:t>) – D2, D3, D4</a:t>
            </a:r>
          </a:p>
          <a:p>
            <a:r>
              <a:rPr lang="cs-CZ" dirty="0"/>
              <a:t>- </a:t>
            </a:r>
            <a:r>
              <a:rPr lang="cs-CZ" dirty="0" err="1"/>
              <a:t>nAccumbens</a:t>
            </a:r>
            <a:r>
              <a:rPr lang="cs-CZ" dirty="0"/>
              <a:t>, </a:t>
            </a:r>
            <a:r>
              <a:rPr lang="cs-CZ" dirty="0" err="1"/>
              <a:t>striatum</a:t>
            </a:r>
            <a:r>
              <a:rPr lang="cs-CZ" dirty="0"/>
              <a:t>, </a:t>
            </a:r>
            <a:r>
              <a:rPr lang="cs-CZ" dirty="0" err="1"/>
              <a:t>cortex</a:t>
            </a:r>
            <a:endParaRPr lang="cs-CZ" dirty="0"/>
          </a:p>
          <a:p>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197" y="88647"/>
            <a:ext cx="4938767" cy="3174333"/>
          </a:xfrm>
          <a:prstGeom prst="rect">
            <a:avLst/>
          </a:prstGeom>
        </p:spPr>
      </p:pic>
    </p:spTree>
    <p:extLst>
      <p:ext uri="{BB962C8B-B14F-4D97-AF65-F5344CB8AC3E}">
        <p14:creationId xmlns:p14="http://schemas.microsoft.com/office/powerpoint/2010/main" val="403082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17428" cy="738664"/>
          </a:xfrm>
          <a:prstGeom prst="rect">
            <a:avLst/>
          </a:prstGeom>
          <a:noFill/>
        </p:spPr>
        <p:txBody>
          <a:bodyPr wrap="square" rtlCol="0">
            <a:spAutoFit/>
          </a:bodyPr>
          <a:lstStyle/>
          <a:p>
            <a:endParaRPr lang="cs-CZ" dirty="0"/>
          </a:p>
          <a:p>
            <a:r>
              <a:rPr lang="cs-CZ" sz="2400" b="1" dirty="0" err="1"/>
              <a:t>Four</a:t>
            </a:r>
            <a:r>
              <a:rPr lang="cs-CZ" sz="2400" b="1" dirty="0"/>
              <a:t> </a:t>
            </a:r>
            <a:r>
              <a:rPr lang="cs-CZ" sz="2400" b="1" dirty="0" err="1"/>
              <a:t>main</a:t>
            </a:r>
            <a:r>
              <a:rPr lang="cs-CZ" sz="2400" b="1" dirty="0"/>
              <a:t> </a:t>
            </a:r>
            <a:r>
              <a:rPr lang="cs-CZ" sz="2400" b="1" dirty="0" err="1"/>
              <a:t>pathways</a:t>
            </a:r>
            <a:endParaRPr lang="cs-CZ" sz="2400"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201" y="1102501"/>
            <a:ext cx="6951145" cy="4784343"/>
          </a:xfrm>
          <a:prstGeom prst="rect">
            <a:avLst/>
          </a:prstGeom>
        </p:spPr>
      </p:pic>
      <p:sp>
        <p:nvSpPr>
          <p:cNvPr id="5" name="TextovéPole 4">
            <a:extLst>
              <a:ext uri="{FF2B5EF4-FFF2-40B4-BE49-F238E27FC236}">
                <a16:creationId xmlns:a16="http://schemas.microsoft.com/office/drawing/2014/main" id="{344D7753-6971-47D3-BF0F-B5B0AFADEF68}"/>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Localization</a:t>
            </a:r>
            <a:endParaRPr lang="cs-CZ" sz="2800" dirty="0"/>
          </a:p>
        </p:txBody>
      </p:sp>
      <p:pic>
        <p:nvPicPr>
          <p:cNvPr id="2050" name="Picture 2" descr="File:Dopamine.sv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62" y="1676510"/>
            <a:ext cx="3048000"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17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Four</a:t>
            </a:r>
            <a:r>
              <a:rPr lang="cs-CZ" sz="2800" dirty="0"/>
              <a:t> </a:t>
            </a:r>
            <a:r>
              <a:rPr lang="cs-CZ" sz="2800" dirty="0" err="1"/>
              <a:t>main</a:t>
            </a:r>
            <a:r>
              <a:rPr lang="cs-CZ" sz="2800" dirty="0"/>
              <a:t> </a:t>
            </a:r>
            <a:r>
              <a:rPr lang="cs-CZ" sz="2800" dirty="0" err="1"/>
              <a:t>pathways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26759" cy="2923877"/>
          </a:xfrm>
          <a:prstGeom prst="rect">
            <a:avLst/>
          </a:prstGeom>
          <a:noFill/>
        </p:spPr>
        <p:txBody>
          <a:bodyPr wrap="square" rtlCol="0">
            <a:spAutoFit/>
          </a:bodyPr>
          <a:lstStyle/>
          <a:p>
            <a:r>
              <a:rPr lang="cs-CZ" b="1" dirty="0" err="1"/>
              <a:t>Mesocortical</a:t>
            </a:r>
            <a:r>
              <a:rPr lang="cs-CZ" b="1" dirty="0"/>
              <a:t> – (VTA → PFC)</a:t>
            </a:r>
          </a:p>
          <a:p>
            <a:r>
              <a:rPr lang="cs-CZ" dirty="0"/>
              <a:t>-</a:t>
            </a:r>
            <a:r>
              <a:rPr lang="cs-CZ" dirty="0" err="1"/>
              <a:t>Working</a:t>
            </a:r>
            <a:r>
              <a:rPr lang="cs-CZ" dirty="0"/>
              <a:t> </a:t>
            </a:r>
            <a:r>
              <a:rPr lang="cs-CZ" dirty="0" err="1"/>
              <a:t>memory</a:t>
            </a:r>
            <a:r>
              <a:rPr lang="cs-CZ" dirty="0"/>
              <a:t>, </a:t>
            </a:r>
            <a:r>
              <a:rPr lang="cs-CZ" dirty="0" err="1"/>
              <a:t>oriented</a:t>
            </a:r>
            <a:r>
              <a:rPr lang="cs-CZ" dirty="0"/>
              <a:t> </a:t>
            </a:r>
            <a:r>
              <a:rPr lang="cs-CZ" dirty="0" err="1"/>
              <a:t>attention</a:t>
            </a:r>
            <a:endParaRPr lang="cs-CZ" dirty="0"/>
          </a:p>
          <a:p>
            <a:endParaRPr lang="cs-CZ" sz="1100" dirty="0"/>
          </a:p>
          <a:p>
            <a:r>
              <a:rPr lang="cs-CZ" b="1" dirty="0" err="1"/>
              <a:t>Nigrostriatal</a:t>
            </a:r>
            <a:r>
              <a:rPr lang="cs-CZ" b="1" dirty="0"/>
              <a:t> – (</a:t>
            </a:r>
            <a:r>
              <a:rPr lang="cs-CZ" b="1" dirty="0" err="1"/>
              <a:t>SNc</a:t>
            </a:r>
            <a:r>
              <a:rPr lang="cs-CZ" b="1" dirty="0"/>
              <a:t> → </a:t>
            </a:r>
            <a:r>
              <a:rPr lang="cs-CZ" b="1" dirty="0" err="1"/>
              <a:t>Striatum</a:t>
            </a:r>
            <a:r>
              <a:rPr lang="cs-CZ" b="1" dirty="0"/>
              <a:t>)</a:t>
            </a:r>
          </a:p>
          <a:p>
            <a:r>
              <a:rPr lang="cs-CZ" dirty="0"/>
              <a:t>-</a:t>
            </a:r>
            <a:r>
              <a:rPr lang="cs-CZ" dirty="0" err="1"/>
              <a:t>Regulation</a:t>
            </a:r>
            <a:r>
              <a:rPr lang="cs-CZ" dirty="0"/>
              <a:t> </a:t>
            </a:r>
            <a:r>
              <a:rPr lang="cs-CZ" dirty="0" err="1"/>
              <a:t>of</a:t>
            </a:r>
            <a:r>
              <a:rPr lang="cs-CZ" dirty="0"/>
              <a:t> </a:t>
            </a:r>
            <a:r>
              <a:rPr lang="cs-CZ" dirty="0" err="1"/>
              <a:t>the</a:t>
            </a:r>
            <a:r>
              <a:rPr lang="cs-CZ" dirty="0"/>
              <a:t> </a:t>
            </a:r>
            <a:r>
              <a:rPr lang="cs-CZ" dirty="0" err="1"/>
              <a:t>basal</a:t>
            </a:r>
            <a:r>
              <a:rPr lang="cs-CZ" dirty="0"/>
              <a:t> ganglia and</a:t>
            </a:r>
          </a:p>
          <a:p>
            <a:r>
              <a:rPr lang="cs-CZ" dirty="0"/>
              <a:t> </a:t>
            </a:r>
            <a:r>
              <a:rPr lang="cs-CZ" dirty="0" err="1"/>
              <a:t>motoric</a:t>
            </a:r>
            <a:r>
              <a:rPr lang="cs-CZ" dirty="0"/>
              <a:t> </a:t>
            </a:r>
            <a:r>
              <a:rPr lang="cs-CZ" dirty="0" err="1"/>
              <a:t>functions</a:t>
            </a:r>
            <a:r>
              <a:rPr lang="cs-CZ" dirty="0"/>
              <a:t> (</a:t>
            </a:r>
            <a:r>
              <a:rPr lang="cs-CZ" dirty="0" err="1"/>
              <a:t>dysfunction</a:t>
            </a:r>
            <a:r>
              <a:rPr lang="cs-CZ" dirty="0"/>
              <a:t> in PD)</a:t>
            </a:r>
          </a:p>
          <a:p>
            <a:endParaRPr lang="cs-CZ" sz="1100" dirty="0"/>
          </a:p>
          <a:p>
            <a:r>
              <a:rPr lang="cs-CZ" b="1" dirty="0" err="1"/>
              <a:t>Tuberoinfundibular</a:t>
            </a:r>
            <a:r>
              <a:rPr lang="cs-CZ" b="1" dirty="0"/>
              <a:t> – (</a:t>
            </a:r>
            <a:r>
              <a:rPr lang="cs-CZ" b="1" dirty="0" err="1"/>
              <a:t>ncArcuatus</a:t>
            </a:r>
            <a:r>
              <a:rPr lang="cs-CZ" b="1" dirty="0"/>
              <a:t> → </a:t>
            </a:r>
            <a:r>
              <a:rPr lang="cs-CZ" b="1" dirty="0" err="1"/>
              <a:t>eminencia</a:t>
            </a:r>
            <a:r>
              <a:rPr lang="cs-CZ" b="1" dirty="0"/>
              <a:t> </a:t>
            </a:r>
            <a:r>
              <a:rPr lang="cs-CZ" b="1" dirty="0" err="1"/>
              <a:t>mediana</a:t>
            </a:r>
            <a:r>
              <a:rPr lang="cs-CZ" b="1" dirty="0"/>
              <a:t>)</a:t>
            </a:r>
          </a:p>
          <a:p>
            <a:r>
              <a:rPr lang="cs-CZ" dirty="0"/>
              <a:t>-</a:t>
            </a:r>
            <a:r>
              <a:rPr lang="cs-CZ" dirty="0" err="1"/>
              <a:t>Prolactin</a:t>
            </a:r>
            <a:r>
              <a:rPr lang="cs-CZ" dirty="0"/>
              <a:t> </a:t>
            </a:r>
            <a:r>
              <a:rPr lang="cs-CZ" dirty="0" err="1"/>
              <a:t>secretion</a:t>
            </a:r>
            <a:r>
              <a:rPr lang="cs-CZ" dirty="0"/>
              <a:t> </a:t>
            </a:r>
            <a:r>
              <a:rPr lang="cs-CZ" dirty="0" err="1"/>
              <a:t>inhibition</a:t>
            </a:r>
            <a:r>
              <a:rPr lang="cs-CZ" dirty="0"/>
              <a:t> in </a:t>
            </a:r>
            <a:r>
              <a:rPr lang="cs-CZ" dirty="0" err="1"/>
              <a:t>posterior</a:t>
            </a:r>
            <a:r>
              <a:rPr lang="cs-CZ" dirty="0"/>
              <a:t> </a:t>
            </a:r>
            <a:r>
              <a:rPr lang="cs-CZ" dirty="0" err="1"/>
              <a:t>pituitary</a:t>
            </a:r>
            <a:r>
              <a:rPr lang="cs-CZ" dirty="0"/>
              <a:t> (</a:t>
            </a:r>
            <a:r>
              <a:rPr lang="cs-CZ" dirty="0" err="1"/>
              <a:t>neurohypophysis</a:t>
            </a:r>
            <a:r>
              <a:rPr lang="cs-CZ" dirty="0"/>
              <a:t>)</a:t>
            </a:r>
          </a:p>
          <a:p>
            <a:endParaRPr lang="cs-CZ" b="1"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spTree>
    <p:extLst>
      <p:ext uri="{BB962C8B-B14F-4D97-AF65-F5344CB8AC3E}">
        <p14:creationId xmlns:p14="http://schemas.microsoft.com/office/powerpoint/2010/main" val="1921068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Four</a:t>
            </a:r>
            <a:r>
              <a:rPr lang="cs-CZ" sz="2800" dirty="0"/>
              <a:t> </a:t>
            </a:r>
            <a:r>
              <a:rPr lang="cs-CZ" sz="2800" dirty="0" err="1"/>
              <a:t>main</a:t>
            </a:r>
            <a:r>
              <a:rPr lang="cs-CZ" sz="2800" dirty="0"/>
              <a:t> </a:t>
            </a:r>
            <a:r>
              <a:rPr lang="cs-CZ" sz="2800" dirty="0" err="1"/>
              <a:t>pathways</a:t>
            </a:r>
            <a:endParaRPr lang="cs-CZ" sz="2800" dirty="0"/>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26759" cy="4031873"/>
          </a:xfrm>
          <a:prstGeom prst="rect">
            <a:avLst/>
          </a:prstGeom>
          <a:noFill/>
        </p:spPr>
        <p:txBody>
          <a:bodyPr wrap="square" rtlCol="0">
            <a:spAutoFit/>
          </a:bodyPr>
          <a:lstStyle/>
          <a:p>
            <a:r>
              <a:rPr lang="cs-CZ" b="1" dirty="0" err="1"/>
              <a:t>Mesocortical</a:t>
            </a:r>
            <a:r>
              <a:rPr lang="cs-CZ" b="1" dirty="0"/>
              <a:t> – (VTA → PFC)</a:t>
            </a:r>
          </a:p>
          <a:p>
            <a:r>
              <a:rPr lang="cs-CZ" dirty="0"/>
              <a:t>-</a:t>
            </a:r>
            <a:r>
              <a:rPr lang="cs-CZ" dirty="0" err="1"/>
              <a:t>Working</a:t>
            </a:r>
            <a:r>
              <a:rPr lang="cs-CZ" dirty="0"/>
              <a:t> </a:t>
            </a:r>
            <a:r>
              <a:rPr lang="cs-CZ" dirty="0" err="1"/>
              <a:t>memory</a:t>
            </a:r>
            <a:r>
              <a:rPr lang="cs-CZ" dirty="0"/>
              <a:t>, </a:t>
            </a:r>
            <a:r>
              <a:rPr lang="cs-CZ" dirty="0" err="1"/>
              <a:t>oriented</a:t>
            </a:r>
            <a:r>
              <a:rPr lang="cs-CZ" dirty="0"/>
              <a:t> </a:t>
            </a:r>
            <a:r>
              <a:rPr lang="cs-CZ" dirty="0" err="1"/>
              <a:t>attention</a:t>
            </a:r>
            <a:endParaRPr lang="cs-CZ" dirty="0"/>
          </a:p>
          <a:p>
            <a:endParaRPr lang="cs-CZ" sz="1100" dirty="0"/>
          </a:p>
          <a:p>
            <a:r>
              <a:rPr lang="cs-CZ" b="1" dirty="0" err="1"/>
              <a:t>Nigrostriatal</a:t>
            </a:r>
            <a:r>
              <a:rPr lang="cs-CZ" b="1" dirty="0"/>
              <a:t> – (</a:t>
            </a:r>
            <a:r>
              <a:rPr lang="cs-CZ" b="1" dirty="0" err="1"/>
              <a:t>SNc</a:t>
            </a:r>
            <a:r>
              <a:rPr lang="cs-CZ" b="1" dirty="0"/>
              <a:t> → </a:t>
            </a:r>
            <a:r>
              <a:rPr lang="cs-CZ" b="1" dirty="0" err="1"/>
              <a:t>Striatum</a:t>
            </a:r>
            <a:r>
              <a:rPr lang="cs-CZ" b="1" dirty="0"/>
              <a:t>)</a:t>
            </a:r>
          </a:p>
          <a:p>
            <a:r>
              <a:rPr lang="cs-CZ" dirty="0"/>
              <a:t>-</a:t>
            </a:r>
            <a:r>
              <a:rPr lang="cs-CZ" dirty="0" err="1"/>
              <a:t>Regulation</a:t>
            </a:r>
            <a:r>
              <a:rPr lang="cs-CZ" dirty="0"/>
              <a:t> </a:t>
            </a:r>
            <a:r>
              <a:rPr lang="cs-CZ" dirty="0" err="1"/>
              <a:t>of</a:t>
            </a:r>
            <a:r>
              <a:rPr lang="cs-CZ" dirty="0"/>
              <a:t> </a:t>
            </a:r>
            <a:r>
              <a:rPr lang="cs-CZ" dirty="0" err="1"/>
              <a:t>the</a:t>
            </a:r>
            <a:r>
              <a:rPr lang="cs-CZ" dirty="0"/>
              <a:t> </a:t>
            </a:r>
            <a:r>
              <a:rPr lang="cs-CZ" dirty="0" err="1"/>
              <a:t>basal</a:t>
            </a:r>
            <a:r>
              <a:rPr lang="cs-CZ" dirty="0"/>
              <a:t> ganglia and</a:t>
            </a:r>
          </a:p>
          <a:p>
            <a:r>
              <a:rPr lang="cs-CZ" dirty="0"/>
              <a:t> </a:t>
            </a:r>
            <a:r>
              <a:rPr lang="cs-CZ" dirty="0" err="1"/>
              <a:t>motoric</a:t>
            </a:r>
            <a:r>
              <a:rPr lang="cs-CZ" dirty="0"/>
              <a:t> </a:t>
            </a:r>
            <a:r>
              <a:rPr lang="cs-CZ" dirty="0" err="1"/>
              <a:t>functions</a:t>
            </a:r>
            <a:r>
              <a:rPr lang="cs-CZ" dirty="0"/>
              <a:t> (</a:t>
            </a:r>
            <a:r>
              <a:rPr lang="cs-CZ" dirty="0" err="1"/>
              <a:t>dysfunction</a:t>
            </a:r>
            <a:r>
              <a:rPr lang="cs-CZ" dirty="0"/>
              <a:t> in PD)</a:t>
            </a:r>
          </a:p>
          <a:p>
            <a:endParaRPr lang="cs-CZ" sz="1100" dirty="0"/>
          </a:p>
          <a:p>
            <a:r>
              <a:rPr lang="cs-CZ" b="1" dirty="0" err="1"/>
              <a:t>Tuberoinfundibular</a:t>
            </a:r>
            <a:r>
              <a:rPr lang="cs-CZ" b="1" dirty="0"/>
              <a:t> – (</a:t>
            </a:r>
            <a:r>
              <a:rPr lang="cs-CZ" b="1" dirty="0" err="1"/>
              <a:t>ncArcuatus</a:t>
            </a:r>
            <a:r>
              <a:rPr lang="cs-CZ" b="1" dirty="0"/>
              <a:t> → </a:t>
            </a:r>
            <a:r>
              <a:rPr lang="cs-CZ" b="1" dirty="0" err="1"/>
              <a:t>eminencia</a:t>
            </a:r>
            <a:r>
              <a:rPr lang="cs-CZ" b="1" dirty="0"/>
              <a:t> </a:t>
            </a:r>
            <a:r>
              <a:rPr lang="cs-CZ" b="1" dirty="0" err="1"/>
              <a:t>mediana</a:t>
            </a:r>
            <a:r>
              <a:rPr lang="cs-CZ" b="1" dirty="0"/>
              <a:t>)</a:t>
            </a:r>
          </a:p>
          <a:p>
            <a:r>
              <a:rPr lang="cs-CZ" dirty="0"/>
              <a:t>-</a:t>
            </a:r>
            <a:r>
              <a:rPr lang="cs-CZ" dirty="0" err="1"/>
              <a:t>Prolactin</a:t>
            </a:r>
            <a:r>
              <a:rPr lang="cs-CZ" dirty="0"/>
              <a:t> </a:t>
            </a:r>
            <a:r>
              <a:rPr lang="cs-CZ" dirty="0" err="1"/>
              <a:t>secretion</a:t>
            </a:r>
            <a:r>
              <a:rPr lang="cs-CZ" dirty="0"/>
              <a:t> </a:t>
            </a:r>
            <a:r>
              <a:rPr lang="cs-CZ" dirty="0" err="1"/>
              <a:t>inhibition</a:t>
            </a:r>
            <a:r>
              <a:rPr lang="cs-CZ" dirty="0"/>
              <a:t> in </a:t>
            </a:r>
            <a:r>
              <a:rPr lang="cs-CZ" dirty="0" err="1"/>
              <a:t>posterior</a:t>
            </a:r>
            <a:r>
              <a:rPr lang="cs-CZ" dirty="0"/>
              <a:t> </a:t>
            </a:r>
            <a:r>
              <a:rPr lang="cs-CZ" dirty="0" err="1"/>
              <a:t>pituitary</a:t>
            </a:r>
            <a:r>
              <a:rPr lang="cs-CZ" dirty="0"/>
              <a:t> (</a:t>
            </a:r>
            <a:r>
              <a:rPr lang="cs-CZ" dirty="0" err="1"/>
              <a:t>neurohypophysis</a:t>
            </a:r>
            <a:r>
              <a:rPr lang="cs-CZ" dirty="0"/>
              <a:t>)</a:t>
            </a:r>
          </a:p>
          <a:p>
            <a:endParaRPr lang="cs-CZ" dirty="0"/>
          </a:p>
          <a:p>
            <a:r>
              <a:rPr lang="cs-CZ" b="1" dirty="0" err="1"/>
              <a:t>Mesolimbic</a:t>
            </a:r>
            <a:r>
              <a:rPr lang="cs-CZ" b="1" dirty="0"/>
              <a:t> – (VTA → </a:t>
            </a:r>
            <a:r>
              <a:rPr lang="cs-CZ" b="1" dirty="0" err="1"/>
              <a:t>ncAccumbens</a:t>
            </a:r>
            <a:r>
              <a:rPr lang="cs-CZ" b="1" dirty="0"/>
              <a:t>)</a:t>
            </a:r>
          </a:p>
          <a:p>
            <a:r>
              <a:rPr lang="cs-CZ" dirty="0"/>
              <a:t>-</a:t>
            </a:r>
            <a:r>
              <a:rPr lang="cs-CZ" dirty="0" err="1"/>
              <a:t>Reward</a:t>
            </a:r>
            <a:r>
              <a:rPr lang="cs-CZ" dirty="0"/>
              <a:t> </a:t>
            </a:r>
            <a:r>
              <a:rPr lang="cs-CZ" dirty="0" err="1"/>
              <a:t>prediction</a:t>
            </a:r>
            <a:r>
              <a:rPr lang="cs-CZ" dirty="0"/>
              <a:t> </a:t>
            </a:r>
            <a:r>
              <a:rPr lang="cs-CZ" dirty="0" err="1"/>
              <a:t>error</a:t>
            </a:r>
            <a:r>
              <a:rPr lang="cs-CZ" dirty="0"/>
              <a:t> (learning)</a:t>
            </a:r>
          </a:p>
          <a:p>
            <a:r>
              <a:rPr lang="cs-CZ" dirty="0"/>
              <a:t>-</a:t>
            </a:r>
            <a:r>
              <a:rPr lang="cs-CZ" dirty="0" err="1"/>
              <a:t>Motivation</a:t>
            </a:r>
            <a:r>
              <a:rPr lang="cs-CZ" dirty="0"/>
              <a:t>, </a:t>
            </a:r>
            <a:r>
              <a:rPr lang="cs-CZ" dirty="0" err="1"/>
              <a:t>emotion</a:t>
            </a:r>
            <a:r>
              <a:rPr lang="cs-CZ" dirty="0"/>
              <a:t> (</a:t>
            </a:r>
            <a:r>
              <a:rPr lang="cs-CZ" dirty="0" err="1"/>
              <a:t>hedonia</a:t>
            </a:r>
            <a:r>
              <a:rPr lang="cs-CZ" dirty="0"/>
              <a:t>)</a:t>
            </a:r>
          </a:p>
          <a:p>
            <a:endParaRPr lang="cs-CZ" b="1"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pic>
        <p:nvPicPr>
          <p:cNvPr id="5" name="Obrázek 4">
            <a:extLst>
              <a:ext uri="{FF2B5EF4-FFF2-40B4-BE49-F238E27FC236}">
                <a16:creationId xmlns:a16="http://schemas.microsoft.com/office/drawing/2014/main" id="{95B37170-6519-461D-AEDF-6097AFEC2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057" y="2979350"/>
            <a:ext cx="3396344" cy="3827879"/>
          </a:xfrm>
          <a:prstGeom prst="rect">
            <a:avLst/>
          </a:prstGeom>
        </p:spPr>
      </p:pic>
      <p:sp>
        <p:nvSpPr>
          <p:cNvPr id="7" name="TextovéPole 6">
            <a:extLst>
              <a:ext uri="{FF2B5EF4-FFF2-40B4-BE49-F238E27FC236}">
                <a16:creationId xmlns:a16="http://schemas.microsoft.com/office/drawing/2014/main" id="{9209E9BF-1BF0-4AC4-BF00-833949352559}"/>
              </a:ext>
            </a:extLst>
          </p:cNvPr>
          <p:cNvSpPr txBox="1"/>
          <p:nvPr/>
        </p:nvSpPr>
        <p:spPr>
          <a:xfrm>
            <a:off x="10701278" y="6284009"/>
            <a:ext cx="1297889" cy="523220"/>
          </a:xfrm>
          <a:prstGeom prst="rect">
            <a:avLst/>
          </a:prstGeom>
          <a:noFill/>
        </p:spPr>
        <p:txBody>
          <a:bodyPr wrap="square" rtlCol="0">
            <a:spAutoFit/>
          </a:bodyPr>
          <a:lstStyle/>
          <a:p>
            <a:r>
              <a:rPr lang="en-US" sz="1400" dirty="0"/>
              <a:t>Schultz</a:t>
            </a:r>
            <a:r>
              <a:rPr lang="cs-CZ" sz="1400" dirty="0"/>
              <a:t> et al. 1997 (Science)</a:t>
            </a:r>
            <a:endParaRPr lang="en-US" sz="1400" dirty="0"/>
          </a:p>
        </p:txBody>
      </p:sp>
      <p:pic>
        <p:nvPicPr>
          <p:cNvPr id="8" name="Obrázek 7">
            <a:extLst>
              <a:ext uri="{FF2B5EF4-FFF2-40B4-BE49-F238E27FC236}">
                <a16:creationId xmlns:a16="http://schemas.microsoft.com/office/drawing/2014/main" id="{7810377C-E2DE-43B1-9812-B9DBE3D0C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40" y="4126239"/>
            <a:ext cx="3443189" cy="2573784"/>
          </a:xfrm>
          <a:prstGeom prst="rect">
            <a:avLst/>
          </a:prstGeom>
        </p:spPr>
      </p:pic>
    </p:spTree>
    <p:extLst>
      <p:ext uri="{BB962C8B-B14F-4D97-AF65-F5344CB8AC3E}">
        <p14:creationId xmlns:p14="http://schemas.microsoft.com/office/powerpoint/2010/main" val="3974370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Dopamine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26759" cy="4416594"/>
          </a:xfrm>
          <a:prstGeom prst="rect">
            <a:avLst/>
          </a:prstGeom>
          <a:noFill/>
        </p:spPr>
        <p:txBody>
          <a:bodyPr wrap="square" rtlCol="0">
            <a:spAutoFit/>
          </a:bodyPr>
          <a:lstStyle/>
          <a:p>
            <a:r>
              <a:rPr lang="cs-CZ" b="1" dirty="0" err="1"/>
              <a:t>Shizophrenia</a:t>
            </a:r>
            <a:endParaRPr lang="cs-CZ" b="1" dirty="0"/>
          </a:p>
          <a:p>
            <a:r>
              <a:rPr lang="cs-CZ" dirty="0"/>
              <a:t>-D2 </a:t>
            </a:r>
            <a:r>
              <a:rPr lang="cs-CZ" dirty="0" err="1"/>
              <a:t>blocking</a:t>
            </a:r>
            <a:r>
              <a:rPr lang="cs-CZ" dirty="0"/>
              <a:t> in </a:t>
            </a:r>
            <a:r>
              <a:rPr lang="cs-CZ" dirty="0" err="1"/>
              <a:t>mesolimbic</a:t>
            </a:r>
            <a:r>
              <a:rPr lang="cs-CZ" dirty="0"/>
              <a:t> </a:t>
            </a:r>
            <a:r>
              <a:rPr lang="cs-CZ" dirty="0" err="1"/>
              <a:t>pathway</a:t>
            </a:r>
            <a:r>
              <a:rPr lang="cs-CZ" dirty="0"/>
              <a:t> (most </a:t>
            </a:r>
            <a:r>
              <a:rPr lang="cs-CZ" dirty="0" err="1"/>
              <a:t>antipsychotics</a:t>
            </a:r>
            <a:r>
              <a:rPr lang="cs-CZ" dirty="0"/>
              <a:t>) vs. metamfetamin </a:t>
            </a:r>
            <a:r>
              <a:rPr lang="cs-CZ" dirty="0" err="1"/>
              <a:t>psychosis</a:t>
            </a:r>
            <a:endParaRPr lang="cs-CZ" dirty="0"/>
          </a:p>
          <a:p>
            <a:endParaRPr lang="cs-CZ" sz="1100" dirty="0"/>
          </a:p>
          <a:p>
            <a:r>
              <a:rPr lang="cs-CZ" b="1" dirty="0"/>
              <a:t>Parkinson </a:t>
            </a:r>
            <a:r>
              <a:rPr lang="cs-CZ" b="1" dirty="0" err="1"/>
              <a:t>disease</a:t>
            </a:r>
            <a:r>
              <a:rPr lang="cs-CZ" b="1" dirty="0"/>
              <a:t> (PD)</a:t>
            </a:r>
          </a:p>
          <a:p>
            <a:r>
              <a:rPr lang="cs-CZ" dirty="0"/>
              <a:t>-</a:t>
            </a:r>
            <a:r>
              <a:rPr lang="cs-CZ" dirty="0" err="1"/>
              <a:t>Gradual</a:t>
            </a:r>
            <a:r>
              <a:rPr lang="cs-CZ" dirty="0"/>
              <a:t> </a:t>
            </a:r>
            <a:r>
              <a:rPr lang="cs-CZ" dirty="0" err="1"/>
              <a:t>loosing</a:t>
            </a:r>
            <a:r>
              <a:rPr lang="cs-CZ" dirty="0"/>
              <a:t> </a:t>
            </a:r>
            <a:r>
              <a:rPr lang="cs-CZ" dirty="0" err="1"/>
              <a:t>of</a:t>
            </a:r>
            <a:r>
              <a:rPr lang="cs-CZ" dirty="0"/>
              <a:t> </a:t>
            </a:r>
            <a:r>
              <a:rPr lang="cs-CZ" dirty="0" err="1"/>
              <a:t>dopaminergic</a:t>
            </a:r>
            <a:r>
              <a:rPr lang="cs-CZ" dirty="0"/>
              <a:t> </a:t>
            </a:r>
            <a:r>
              <a:rPr lang="cs-CZ" dirty="0" err="1"/>
              <a:t>neurons</a:t>
            </a:r>
            <a:r>
              <a:rPr lang="cs-CZ" dirty="0"/>
              <a:t> in </a:t>
            </a:r>
            <a:r>
              <a:rPr lang="cs-CZ" dirty="0" err="1"/>
              <a:t>SNc</a:t>
            </a:r>
            <a:r>
              <a:rPr lang="cs-CZ" dirty="0"/>
              <a:t>, L-DOPA to </a:t>
            </a:r>
            <a:r>
              <a:rPr lang="cs-CZ" dirty="0" err="1"/>
              <a:t>compensate</a:t>
            </a:r>
            <a:r>
              <a:rPr lang="cs-CZ" dirty="0"/>
              <a:t> (</a:t>
            </a:r>
            <a:r>
              <a:rPr lang="cs-CZ" dirty="0" err="1"/>
              <a:t>for</a:t>
            </a:r>
            <a:r>
              <a:rPr lang="cs-CZ" dirty="0"/>
              <a:t> </a:t>
            </a:r>
            <a:r>
              <a:rPr lang="cs-CZ" dirty="0" err="1"/>
              <a:t>some</a:t>
            </a:r>
            <a:r>
              <a:rPr lang="cs-CZ" dirty="0"/>
              <a:t> </a:t>
            </a:r>
            <a:r>
              <a:rPr lang="cs-CZ" dirty="0" err="1"/>
              <a:t>time</a:t>
            </a:r>
            <a:r>
              <a:rPr lang="cs-CZ" dirty="0"/>
              <a:t>)</a:t>
            </a:r>
          </a:p>
          <a:p>
            <a:r>
              <a:rPr lang="cs-CZ" dirty="0"/>
              <a:t> </a:t>
            </a:r>
            <a:endParaRPr lang="cs-CZ" sz="1100" dirty="0"/>
          </a:p>
          <a:p>
            <a:r>
              <a:rPr lang="cs-CZ" b="1" dirty="0" err="1"/>
              <a:t>Adiction</a:t>
            </a:r>
            <a:endParaRPr lang="cs-CZ" b="1" dirty="0"/>
          </a:p>
          <a:p>
            <a:r>
              <a:rPr lang="cs-CZ" dirty="0"/>
              <a:t>-</a:t>
            </a:r>
            <a:r>
              <a:rPr lang="cs-CZ" dirty="0" err="1"/>
              <a:t>Cocaine</a:t>
            </a:r>
            <a:r>
              <a:rPr lang="cs-CZ" dirty="0"/>
              <a:t> – DAT inhibitor</a:t>
            </a:r>
          </a:p>
          <a:p>
            <a:r>
              <a:rPr lang="cs-CZ" dirty="0"/>
              <a:t>-Amphetamine, </a:t>
            </a:r>
            <a:r>
              <a:rPr lang="cs-CZ" dirty="0" err="1"/>
              <a:t>methamphetamin</a:t>
            </a:r>
            <a:r>
              <a:rPr lang="cs-CZ" dirty="0"/>
              <a:t> - VMAT2 </a:t>
            </a:r>
            <a:r>
              <a:rPr lang="cs-CZ" dirty="0" err="1"/>
              <a:t>substrate</a:t>
            </a:r>
            <a:r>
              <a:rPr lang="cs-CZ" dirty="0"/>
              <a:t>, </a:t>
            </a:r>
          </a:p>
          <a:p>
            <a:r>
              <a:rPr lang="cs-CZ" dirty="0"/>
              <a:t>DAT inhibitor, TAAR1 </a:t>
            </a:r>
            <a:r>
              <a:rPr lang="cs-CZ" dirty="0" err="1"/>
              <a:t>agonist</a:t>
            </a:r>
            <a:endParaRPr lang="cs-CZ" dirty="0"/>
          </a:p>
          <a:p>
            <a:endParaRPr lang="cs-CZ" dirty="0"/>
          </a:p>
          <a:p>
            <a:endParaRPr lang="cs-CZ" dirty="0"/>
          </a:p>
          <a:p>
            <a:r>
              <a:rPr lang="cs-CZ" b="1" dirty="0"/>
              <a:t>ADHD (</a:t>
            </a:r>
            <a:r>
              <a:rPr lang="cs-CZ" b="1" dirty="0" err="1"/>
              <a:t>attention</a:t>
            </a:r>
            <a:r>
              <a:rPr lang="cs-CZ" b="1" dirty="0"/>
              <a:t>-deficit </a:t>
            </a:r>
            <a:r>
              <a:rPr lang="cs-CZ" b="1" dirty="0" err="1"/>
              <a:t>hyperactivity</a:t>
            </a:r>
            <a:r>
              <a:rPr lang="cs-CZ" b="1" dirty="0"/>
              <a:t> </a:t>
            </a:r>
            <a:r>
              <a:rPr lang="cs-CZ" b="1" dirty="0" err="1"/>
              <a:t>disorder</a:t>
            </a:r>
            <a:r>
              <a:rPr lang="cs-CZ" b="1" dirty="0"/>
              <a:t>)</a:t>
            </a:r>
          </a:p>
          <a:p>
            <a:r>
              <a:rPr lang="cs-CZ" dirty="0"/>
              <a:t>-</a:t>
            </a:r>
            <a:r>
              <a:rPr lang="cs-CZ" dirty="0" err="1"/>
              <a:t>Ritalin</a:t>
            </a:r>
            <a:r>
              <a:rPr lang="cs-CZ" dirty="0"/>
              <a:t> (</a:t>
            </a:r>
            <a:r>
              <a:rPr lang="cs-CZ" dirty="0" err="1"/>
              <a:t>methyphenidate</a:t>
            </a:r>
            <a:r>
              <a:rPr lang="cs-CZ" dirty="0"/>
              <a:t>) – </a:t>
            </a:r>
            <a:r>
              <a:rPr lang="cs-CZ" dirty="0" err="1"/>
              <a:t>weak</a:t>
            </a:r>
            <a:r>
              <a:rPr lang="cs-CZ" dirty="0"/>
              <a:t> DAT inhibitor</a:t>
            </a:r>
          </a:p>
          <a:p>
            <a:endParaRPr lang="cs-CZ" b="1" dirty="0"/>
          </a:p>
          <a:p>
            <a:endParaRPr lang="cs-CZ" b="1" dirty="0"/>
          </a:p>
        </p:txBody>
      </p:sp>
      <p:pic>
        <p:nvPicPr>
          <p:cNvPr id="7" name="Obrázek 6">
            <a:extLst>
              <a:ext uri="{FF2B5EF4-FFF2-40B4-BE49-F238E27FC236}">
                <a16:creationId xmlns:a16="http://schemas.microsoft.com/office/drawing/2014/main" id="{33D2BBF7-21EB-46BE-A612-B81A3A3C7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118" y="2189478"/>
            <a:ext cx="3629608" cy="4605973"/>
          </a:xfrm>
          <a:prstGeom prst="rect">
            <a:avLst/>
          </a:prstGeom>
        </p:spPr>
      </p:pic>
    </p:spTree>
    <p:extLst>
      <p:ext uri="{BB962C8B-B14F-4D97-AF65-F5344CB8AC3E}">
        <p14:creationId xmlns:p14="http://schemas.microsoft.com/office/powerpoint/2010/main" val="1522037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1"/>
            <a:ext cx="8043169" cy="954107"/>
          </a:xfrm>
          <a:prstGeom prst="rect">
            <a:avLst/>
          </a:prstGeom>
          <a:noFill/>
        </p:spPr>
        <p:txBody>
          <a:bodyPr wrap="square" rtlCol="0">
            <a:spAutoFit/>
          </a:bodyPr>
          <a:lstStyle/>
          <a:p>
            <a:r>
              <a:rPr lang="cs-CZ" sz="2800" dirty="0"/>
              <a:t>Noradrenaline (</a:t>
            </a:r>
            <a:r>
              <a:rPr lang="cs-CZ" sz="2800" dirty="0" err="1"/>
              <a:t>norepinephrine</a:t>
            </a:r>
            <a:r>
              <a:rPr lang="cs-CZ" sz="2800" dirty="0"/>
              <a:t>) – </a:t>
            </a:r>
            <a:r>
              <a:rPr lang="cs-CZ" sz="2800" dirty="0" err="1"/>
              <a:t>brief</a:t>
            </a:r>
            <a:r>
              <a:rPr lang="cs-CZ" sz="2800" dirty="0"/>
              <a:t> </a:t>
            </a:r>
            <a:r>
              <a:rPr lang="cs-CZ" sz="2800" dirty="0" err="1"/>
              <a:t>facts</a:t>
            </a:r>
            <a:endParaRPr lang="cs-CZ" sz="2800" dirty="0"/>
          </a:p>
          <a:p>
            <a:endParaRPr lang="cs-CZ" sz="2800" dirty="0"/>
          </a:p>
        </p:txBody>
      </p:sp>
      <p:sp>
        <p:nvSpPr>
          <p:cNvPr id="6" name="TextovéPole 5">
            <a:extLst>
              <a:ext uri="{FF2B5EF4-FFF2-40B4-BE49-F238E27FC236}">
                <a16:creationId xmlns:a16="http://schemas.microsoft.com/office/drawing/2014/main" id="{93969DB5-6D6A-499F-A22D-67AAC955A438}"/>
              </a:ext>
            </a:extLst>
          </p:cNvPr>
          <p:cNvSpPr txBox="1"/>
          <p:nvPr/>
        </p:nvSpPr>
        <p:spPr>
          <a:xfrm>
            <a:off x="1635968" y="637231"/>
            <a:ext cx="8817428" cy="1754326"/>
          </a:xfrm>
          <a:prstGeom prst="rect">
            <a:avLst/>
          </a:prstGeom>
          <a:noFill/>
        </p:spPr>
        <p:txBody>
          <a:bodyPr wrap="square" rtlCol="0">
            <a:spAutoFit/>
          </a:bodyPr>
          <a:lstStyle/>
          <a:p>
            <a:r>
              <a:rPr lang="cs-CZ" b="1" dirty="0" err="1"/>
              <a:t>Synthesis</a:t>
            </a:r>
            <a:r>
              <a:rPr lang="cs-CZ" b="1" dirty="0"/>
              <a:t>: </a:t>
            </a:r>
            <a:r>
              <a:rPr lang="cs-CZ" dirty="0" err="1"/>
              <a:t>From</a:t>
            </a:r>
            <a:r>
              <a:rPr lang="cs-CZ" dirty="0"/>
              <a:t> dopamine</a:t>
            </a:r>
          </a:p>
          <a:p>
            <a:r>
              <a:rPr lang="cs-CZ" b="1" dirty="0" err="1"/>
              <a:t>Degradation</a:t>
            </a:r>
            <a:r>
              <a:rPr lang="cs-CZ" b="1" dirty="0"/>
              <a:t>: </a:t>
            </a:r>
            <a:r>
              <a:rPr lang="cs-CZ" dirty="0"/>
              <a:t>COMT, MAO</a:t>
            </a:r>
          </a:p>
          <a:p>
            <a:r>
              <a:rPr lang="cs-CZ" b="1" dirty="0" err="1"/>
              <a:t>Reuptake</a:t>
            </a:r>
            <a:r>
              <a:rPr lang="cs-CZ" b="1" dirty="0"/>
              <a:t>: </a:t>
            </a:r>
            <a:r>
              <a:rPr lang="cs-CZ" dirty="0"/>
              <a:t>NET</a:t>
            </a:r>
          </a:p>
          <a:p>
            <a:r>
              <a:rPr lang="cs-CZ" b="1" dirty="0" err="1"/>
              <a:t>Receptors</a:t>
            </a:r>
            <a:r>
              <a:rPr lang="cs-CZ" b="1" dirty="0"/>
              <a:t> in brain: </a:t>
            </a:r>
            <a:r>
              <a:rPr lang="el-GR" dirty="0"/>
              <a:t>α</a:t>
            </a:r>
            <a:r>
              <a:rPr lang="cs-CZ" dirty="0"/>
              <a:t>1,</a:t>
            </a:r>
            <a:r>
              <a:rPr lang="el-GR" dirty="0"/>
              <a:t> α</a:t>
            </a:r>
            <a:r>
              <a:rPr lang="cs-CZ" dirty="0"/>
              <a:t>2 , </a:t>
            </a:r>
            <a:r>
              <a:rPr lang="el-GR" dirty="0"/>
              <a:t>β</a:t>
            </a:r>
            <a:r>
              <a:rPr lang="cs-CZ" dirty="0"/>
              <a:t>1, </a:t>
            </a:r>
            <a:r>
              <a:rPr lang="el-GR" dirty="0"/>
              <a:t>β</a:t>
            </a:r>
            <a:r>
              <a:rPr lang="cs-CZ" dirty="0"/>
              <a:t>2 (</a:t>
            </a:r>
            <a:r>
              <a:rPr lang="cs-CZ" dirty="0" err="1"/>
              <a:t>all</a:t>
            </a:r>
            <a:r>
              <a:rPr lang="cs-CZ" dirty="0"/>
              <a:t> </a:t>
            </a:r>
            <a:r>
              <a:rPr lang="cs-CZ" dirty="0" err="1"/>
              <a:t>metabotropic</a:t>
            </a:r>
            <a:r>
              <a:rPr lang="cs-CZ" dirty="0"/>
              <a:t>) </a:t>
            </a:r>
          </a:p>
          <a:p>
            <a:r>
              <a:rPr lang="cs-CZ" dirty="0" err="1"/>
              <a:t>Significant</a:t>
            </a:r>
            <a:r>
              <a:rPr lang="cs-CZ" dirty="0"/>
              <a:t>: </a:t>
            </a:r>
            <a:r>
              <a:rPr lang="el-GR" dirty="0"/>
              <a:t>α</a:t>
            </a:r>
            <a:r>
              <a:rPr lang="cs-CZ" dirty="0"/>
              <a:t>2(</a:t>
            </a:r>
            <a:r>
              <a:rPr lang="cs-CZ" dirty="0" err="1"/>
              <a:t>Gi</a:t>
            </a:r>
            <a:r>
              <a:rPr lang="cs-CZ" dirty="0"/>
              <a:t>) (</a:t>
            </a:r>
            <a:r>
              <a:rPr lang="cs-CZ" dirty="0" err="1"/>
              <a:t>presynaptic</a:t>
            </a:r>
            <a:r>
              <a:rPr lang="cs-CZ" dirty="0"/>
              <a:t> </a:t>
            </a:r>
            <a:r>
              <a:rPr lang="cs-CZ" dirty="0" err="1"/>
              <a:t>autoinhibition</a:t>
            </a:r>
            <a:r>
              <a:rPr lang="cs-CZ" dirty="0"/>
              <a:t>), </a:t>
            </a:r>
            <a:r>
              <a:rPr lang="el-GR" dirty="0"/>
              <a:t>β</a:t>
            </a:r>
            <a:r>
              <a:rPr lang="cs-CZ" dirty="0"/>
              <a:t>1(</a:t>
            </a:r>
            <a:r>
              <a:rPr lang="cs-CZ" dirty="0" err="1"/>
              <a:t>Gs</a:t>
            </a:r>
            <a:r>
              <a:rPr lang="cs-CZ" dirty="0"/>
              <a:t>) </a:t>
            </a:r>
            <a:r>
              <a:rPr lang="cs-CZ" dirty="0" err="1"/>
              <a:t>cortex</a:t>
            </a:r>
            <a:endParaRPr lang="cs-CZ" dirty="0"/>
          </a:p>
          <a:p>
            <a:endParaRPr lang="cs-CZ" dirty="0"/>
          </a:p>
        </p:txBody>
      </p:sp>
      <p:pic>
        <p:nvPicPr>
          <p:cNvPr id="4098" name="Picture 2" descr="Norepinephrine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9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9144000" cy="523220"/>
          </a:xfrm>
          <a:prstGeom prst="rect">
            <a:avLst/>
          </a:prstGeom>
          <a:noFill/>
        </p:spPr>
        <p:txBody>
          <a:bodyPr wrap="square" rtlCol="0">
            <a:spAutoFit/>
          </a:bodyPr>
          <a:lstStyle/>
          <a:p>
            <a:r>
              <a:rPr lang="cs-CZ" sz="2800" dirty="0"/>
              <a:t>Noradrenaline (</a:t>
            </a:r>
            <a:r>
              <a:rPr lang="cs-CZ" sz="2800" dirty="0" err="1"/>
              <a:t>norepinephrine</a:t>
            </a:r>
            <a:r>
              <a:rPr lang="cs-CZ" sz="2800" dirty="0"/>
              <a:t>) – </a:t>
            </a:r>
            <a:r>
              <a:rPr lang="cs-CZ" sz="2800" dirty="0" err="1"/>
              <a:t>Localization</a:t>
            </a:r>
            <a:r>
              <a:rPr lang="cs-CZ" sz="2800" dirty="0"/>
              <a:t> and </a:t>
            </a:r>
            <a:r>
              <a:rPr lang="cs-CZ" sz="2800" dirty="0" err="1"/>
              <a:t>function</a:t>
            </a:r>
            <a:endParaRPr lang="cs-CZ" sz="2800" dirty="0"/>
          </a:p>
        </p:txBody>
      </p:sp>
      <p:pic>
        <p:nvPicPr>
          <p:cNvPr id="5" name="Obrázek 4">
            <a:extLst>
              <a:ext uri="{FF2B5EF4-FFF2-40B4-BE49-F238E27FC236}">
                <a16:creationId xmlns:a16="http://schemas.microsoft.com/office/drawing/2014/main" id="{B9AF3E7B-0DC2-425F-B45F-364A11F4249B}"/>
              </a:ext>
            </a:extLst>
          </p:cNvPr>
          <p:cNvPicPr>
            <a:picLocks noChangeAspect="1"/>
          </p:cNvPicPr>
          <p:nvPr/>
        </p:nvPicPr>
        <p:blipFill>
          <a:blip r:embed="rId2"/>
          <a:stretch>
            <a:fillRect/>
          </a:stretch>
        </p:blipFill>
        <p:spPr>
          <a:xfrm>
            <a:off x="4966996" y="1291088"/>
            <a:ext cx="5701004" cy="5566913"/>
          </a:xfrm>
          <a:prstGeom prst="rect">
            <a:avLst/>
          </a:prstGeom>
        </p:spPr>
      </p:pic>
      <p:sp>
        <p:nvSpPr>
          <p:cNvPr id="7" name="TextovéPole 6">
            <a:extLst>
              <a:ext uri="{FF2B5EF4-FFF2-40B4-BE49-F238E27FC236}">
                <a16:creationId xmlns:a16="http://schemas.microsoft.com/office/drawing/2014/main" id="{2D115F50-F26A-454D-A58D-CE6FD217B566}"/>
              </a:ext>
            </a:extLst>
          </p:cNvPr>
          <p:cNvSpPr txBox="1"/>
          <p:nvPr/>
        </p:nvSpPr>
        <p:spPr>
          <a:xfrm>
            <a:off x="1635968" y="637231"/>
            <a:ext cx="8817428" cy="5170646"/>
          </a:xfrm>
          <a:prstGeom prst="rect">
            <a:avLst/>
          </a:prstGeom>
          <a:noFill/>
        </p:spPr>
        <p:txBody>
          <a:bodyPr wrap="square" rtlCol="0">
            <a:spAutoFit/>
          </a:bodyPr>
          <a:lstStyle/>
          <a:p>
            <a:r>
              <a:rPr lang="cs-CZ" sz="2400" b="1" dirty="0"/>
              <a:t>Sole source in CNS: </a:t>
            </a:r>
            <a:r>
              <a:rPr lang="cs-CZ" sz="2400" b="1" dirty="0" err="1"/>
              <a:t>Locus</a:t>
            </a:r>
            <a:r>
              <a:rPr lang="cs-CZ" sz="2400" b="1" dirty="0"/>
              <a:t> </a:t>
            </a:r>
            <a:r>
              <a:rPr lang="cs-CZ" sz="2400" b="1" dirty="0" err="1"/>
              <a:t>ceruleus</a:t>
            </a:r>
            <a:endParaRPr lang="cs-CZ" sz="2400" b="1" dirty="0"/>
          </a:p>
          <a:p>
            <a:endParaRPr lang="cs-CZ" b="1" dirty="0"/>
          </a:p>
          <a:p>
            <a:r>
              <a:rPr lang="cs-CZ" b="1" dirty="0" err="1"/>
              <a:t>Function</a:t>
            </a:r>
            <a:r>
              <a:rPr lang="cs-CZ" b="1" dirty="0"/>
              <a:t>: </a:t>
            </a:r>
            <a:endParaRPr lang="cs-CZ" dirty="0"/>
          </a:p>
          <a:p>
            <a:r>
              <a:rPr lang="cs-CZ" dirty="0" err="1"/>
              <a:t>Ascending</a:t>
            </a:r>
            <a:r>
              <a:rPr lang="cs-CZ" dirty="0"/>
              <a:t>:</a:t>
            </a:r>
          </a:p>
          <a:p>
            <a:r>
              <a:rPr lang="cs-CZ" dirty="0"/>
              <a:t>-</a:t>
            </a:r>
            <a:r>
              <a:rPr lang="cs-CZ" dirty="0" err="1"/>
              <a:t>arousal</a:t>
            </a:r>
            <a:r>
              <a:rPr lang="cs-CZ" dirty="0"/>
              <a:t> (</a:t>
            </a:r>
            <a:r>
              <a:rPr lang="cs-CZ" dirty="0" err="1"/>
              <a:t>cortex</a:t>
            </a:r>
            <a:r>
              <a:rPr lang="cs-CZ" dirty="0"/>
              <a:t>)</a:t>
            </a:r>
          </a:p>
          <a:p>
            <a:r>
              <a:rPr lang="cs-CZ" dirty="0"/>
              <a:t>-</a:t>
            </a:r>
            <a:r>
              <a:rPr lang="cs-CZ" dirty="0" err="1"/>
              <a:t>cognitive</a:t>
            </a:r>
            <a:r>
              <a:rPr lang="cs-CZ" dirty="0"/>
              <a:t> </a:t>
            </a:r>
            <a:r>
              <a:rPr lang="cs-CZ" dirty="0" err="1"/>
              <a:t>processes</a:t>
            </a:r>
            <a:r>
              <a:rPr lang="cs-CZ" dirty="0"/>
              <a:t> </a:t>
            </a:r>
            <a:r>
              <a:rPr lang="cs-CZ" dirty="0" err="1"/>
              <a:t>orchestration</a:t>
            </a:r>
            <a:endParaRPr lang="cs-CZ" dirty="0"/>
          </a:p>
          <a:p>
            <a:r>
              <a:rPr lang="cs-CZ" dirty="0" err="1"/>
              <a:t>Descending</a:t>
            </a:r>
            <a:r>
              <a:rPr lang="cs-CZ" dirty="0"/>
              <a:t>:</a:t>
            </a:r>
          </a:p>
          <a:p>
            <a:r>
              <a:rPr lang="cs-CZ" dirty="0"/>
              <a:t>-</a:t>
            </a:r>
            <a:r>
              <a:rPr lang="cs-CZ" dirty="0" err="1"/>
              <a:t>nociceptive</a:t>
            </a:r>
            <a:r>
              <a:rPr lang="cs-CZ" dirty="0"/>
              <a:t> </a:t>
            </a:r>
            <a:r>
              <a:rPr lang="cs-CZ" dirty="0" err="1"/>
              <a:t>transmition</a:t>
            </a:r>
            <a:r>
              <a:rPr lang="cs-CZ" dirty="0"/>
              <a:t> </a:t>
            </a:r>
            <a:r>
              <a:rPr lang="cs-CZ" dirty="0" err="1"/>
              <a:t>modulation</a:t>
            </a:r>
            <a:endParaRPr lang="cs-CZ" dirty="0"/>
          </a:p>
          <a:p>
            <a:r>
              <a:rPr lang="cs-CZ" dirty="0"/>
              <a:t> in </a:t>
            </a:r>
            <a:r>
              <a:rPr lang="cs-CZ" dirty="0" err="1"/>
              <a:t>spinal</a:t>
            </a:r>
            <a:r>
              <a:rPr lang="cs-CZ" dirty="0"/>
              <a:t> </a:t>
            </a:r>
            <a:r>
              <a:rPr lang="cs-CZ" dirty="0" err="1"/>
              <a:t>cord</a:t>
            </a:r>
            <a:endParaRPr lang="cs-CZ" dirty="0"/>
          </a:p>
          <a:p>
            <a:endParaRPr lang="cs-CZ" dirty="0"/>
          </a:p>
          <a:p>
            <a:endParaRPr lang="cs-CZ" dirty="0"/>
          </a:p>
          <a:p>
            <a:r>
              <a:rPr lang="cs-CZ" dirty="0"/>
              <a:t>%%% </a:t>
            </a:r>
            <a:r>
              <a:rPr lang="cs-CZ" dirty="0" err="1"/>
              <a:t>postganglionic</a:t>
            </a:r>
            <a:r>
              <a:rPr lang="cs-CZ" dirty="0"/>
              <a:t> </a:t>
            </a:r>
            <a:r>
              <a:rPr lang="cs-CZ" dirty="0" err="1"/>
              <a:t>transimtter</a:t>
            </a:r>
            <a:r>
              <a:rPr lang="cs-CZ" dirty="0"/>
              <a:t> </a:t>
            </a:r>
            <a:r>
              <a:rPr lang="cs-CZ" dirty="0" err="1"/>
              <a:t>of</a:t>
            </a:r>
            <a:endParaRPr lang="cs-CZ" dirty="0"/>
          </a:p>
          <a:p>
            <a:r>
              <a:rPr lang="cs-CZ" dirty="0" err="1"/>
              <a:t>Sympathetic</a:t>
            </a:r>
            <a:r>
              <a:rPr lang="cs-CZ" dirty="0"/>
              <a:t> </a:t>
            </a:r>
            <a:r>
              <a:rPr lang="cs-CZ" dirty="0" err="1"/>
              <a:t>nervous</a:t>
            </a:r>
            <a:r>
              <a:rPr lang="cs-CZ" dirty="0"/>
              <a:t> systém</a:t>
            </a:r>
          </a:p>
          <a:p>
            <a:endParaRPr lang="cs-CZ" dirty="0"/>
          </a:p>
          <a:p>
            <a:endParaRPr lang="cs-CZ" dirty="0"/>
          </a:p>
          <a:p>
            <a:endParaRPr lang="cs-CZ" dirty="0"/>
          </a:p>
          <a:p>
            <a:r>
              <a:rPr lang="cs-CZ" b="1" dirty="0" err="1"/>
              <a:t>Clinical</a:t>
            </a:r>
            <a:r>
              <a:rPr lang="cs-CZ" b="1" dirty="0"/>
              <a:t> relevance:</a:t>
            </a:r>
          </a:p>
          <a:p>
            <a:r>
              <a:rPr lang="cs-CZ" dirty="0" err="1"/>
              <a:t>Some</a:t>
            </a:r>
            <a:r>
              <a:rPr lang="cs-CZ" dirty="0"/>
              <a:t> </a:t>
            </a:r>
            <a:r>
              <a:rPr lang="cs-CZ" dirty="0" err="1"/>
              <a:t>antidepressants</a:t>
            </a:r>
            <a:r>
              <a:rPr lang="cs-CZ" dirty="0"/>
              <a:t> NET </a:t>
            </a:r>
            <a:r>
              <a:rPr lang="cs-CZ" dirty="0" err="1"/>
              <a:t>blockers</a:t>
            </a:r>
            <a:endParaRPr lang="cs-CZ" dirty="0"/>
          </a:p>
        </p:txBody>
      </p:sp>
      <p:pic>
        <p:nvPicPr>
          <p:cNvPr id="6" name="Picture 2" descr="Norepinephrine - Wikipedi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396247" y="262617"/>
            <a:ext cx="2321757" cy="126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7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spTree>
    <p:extLst>
      <p:ext uri="{BB962C8B-B14F-4D97-AF65-F5344CB8AC3E}">
        <p14:creationId xmlns:p14="http://schemas.microsoft.com/office/powerpoint/2010/main" val="228786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a:t>
            </a:r>
            <a:r>
              <a:rPr lang="cs-CZ" sz="2800" dirty="0" err="1"/>
              <a:t>brief</a:t>
            </a:r>
            <a:r>
              <a:rPr lang="cs-CZ" sz="2800" dirty="0"/>
              <a:t> </a:t>
            </a:r>
            <a:r>
              <a:rPr lang="cs-CZ" sz="2800" dirty="0" err="1"/>
              <a:t>facts</a:t>
            </a:r>
            <a:endParaRPr lang="cs-CZ" sz="2800" dirty="0"/>
          </a:p>
        </p:txBody>
      </p:sp>
      <p:sp>
        <p:nvSpPr>
          <p:cNvPr id="6" name="TextovéPole 5">
            <a:extLst>
              <a:ext uri="{FF2B5EF4-FFF2-40B4-BE49-F238E27FC236}">
                <a16:creationId xmlns:a16="http://schemas.microsoft.com/office/drawing/2014/main" id="{B8BE5CC8-FB0F-4928-8EB1-D178B855E6D5}"/>
              </a:ext>
            </a:extLst>
          </p:cNvPr>
          <p:cNvSpPr txBox="1"/>
          <p:nvPr/>
        </p:nvSpPr>
        <p:spPr>
          <a:xfrm>
            <a:off x="1635968" y="637232"/>
            <a:ext cx="8817428" cy="3139321"/>
          </a:xfrm>
          <a:prstGeom prst="rect">
            <a:avLst/>
          </a:prstGeom>
          <a:noFill/>
        </p:spPr>
        <p:txBody>
          <a:bodyPr wrap="square" rtlCol="0">
            <a:spAutoFit/>
          </a:bodyPr>
          <a:lstStyle/>
          <a:p>
            <a:r>
              <a:rPr lang="cs-CZ" b="1" dirty="0" err="1"/>
              <a:t>Synthesis</a:t>
            </a:r>
            <a:r>
              <a:rPr lang="cs-CZ" b="1" dirty="0"/>
              <a:t>: </a:t>
            </a:r>
            <a:r>
              <a:rPr lang="cs-CZ" dirty="0" err="1"/>
              <a:t>Tryptophan</a:t>
            </a:r>
            <a:endParaRPr lang="cs-CZ" dirty="0"/>
          </a:p>
          <a:p>
            <a:r>
              <a:rPr lang="cs-CZ" b="1" dirty="0" err="1"/>
              <a:t>Degradation</a:t>
            </a:r>
            <a:r>
              <a:rPr lang="cs-CZ" b="1" dirty="0"/>
              <a:t>:</a:t>
            </a:r>
            <a:r>
              <a:rPr lang="cs-CZ" dirty="0"/>
              <a:t> MAO A</a:t>
            </a:r>
          </a:p>
          <a:p>
            <a:r>
              <a:rPr lang="cs-CZ" b="1" dirty="0" err="1"/>
              <a:t>Reuptake</a:t>
            </a:r>
            <a:r>
              <a:rPr lang="cs-CZ" b="1" dirty="0"/>
              <a:t>: </a:t>
            </a:r>
            <a:r>
              <a:rPr lang="cs-CZ" dirty="0"/>
              <a:t>SERT</a:t>
            </a:r>
          </a:p>
          <a:p>
            <a:r>
              <a:rPr lang="cs-CZ" b="1" dirty="0" err="1"/>
              <a:t>Receptors</a:t>
            </a:r>
            <a:r>
              <a:rPr lang="cs-CZ" b="1" dirty="0"/>
              <a:t>: </a:t>
            </a:r>
            <a:r>
              <a:rPr lang="cs-CZ" dirty="0"/>
              <a:t>5-HT1 – 5-HT7 (</a:t>
            </a:r>
            <a:r>
              <a:rPr lang="cs-CZ" b="1" dirty="0" err="1"/>
              <a:t>all</a:t>
            </a:r>
            <a:r>
              <a:rPr lang="cs-CZ" b="1" dirty="0"/>
              <a:t> </a:t>
            </a:r>
            <a:r>
              <a:rPr lang="cs-CZ" b="1" dirty="0" err="1"/>
              <a:t>metabotropic</a:t>
            </a:r>
            <a:r>
              <a:rPr lang="cs-CZ" b="1" dirty="0"/>
              <a:t> </a:t>
            </a:r>
            <a:r>
              <a:rPr lang="cs-CZ" b="1" dirty="0" err="1"/>
              <a:t>except</a:t>
            </a:r>
            <a:r>
              <a:rPr lang="cs-CZ" b="1" dirty="0"/>
              <a:t> 5-HT3</a:t>
            </a:r>
            <a:r>
              <a:rPr lang="cs-CZ" dirty="0"/>
              <a:t>) and </a:t>
            </a:r>
            <a:r>
              <a:rPr lang="cs-CZ" dirty="0" err="1"/>
              <a:t>their</a:t>
            </a:r>
            <a:r>
              <a:rPr lang="cs-CZ" dirty="0"/>
              <a:t> </a:t>
            </a:r>
            <a:r>
              <a:rPr lang="cs-CZ" dirty="0" err="1"/>
              <a:t>subtypes</a:t>
            </a:r>
            <a:r>
              <a:rPr lang="cs-CZ" dirty="0"/>
              <a:t> </a:t>
            </a:r>
          </a:p>
          <a:p>
            <a:r>
              <a:rPr lang="cs-CZ" dirty="0" err="1"/>
              <a:t>Important</a:t>
            </a:r>
            <a:r>
              <a:rPr lang="cs-CZ" dirty="0"/>
              <a:t>:</a:t>
            </a:r>
          </a:p>
          <a:p>
            <a:r>
              <a:rPr lang="cs-CZ" dirty="0"/>
              <a:t>5-HT1a: </a:t>
            </a:r>
            <a:r>
              <a:rPr lang="cs-CZ" dirty="0" err="1"/>
              <a:t>mood</a:t>
            </a:r>
            <a:r>
              <a:rPr lang="cs-CZ" dirty="0"/>
              <a:t> </a:t>
            </a:r>
            <a:r>
              <a:rPr lang="cs-CZ" dirty="0" err="1"/>
              <a:t>regulation</a:t>
            </a:r>
            <a:r>
              <a:rPr lang="cs-CZ" dirty="0"/>
              <a:t>, </a:t>
            </a:r>
            <a:r>
              <a:rPr lang="cs-CZ" dirty="0" err="1"/>
              <a:t>agonists</a:t>
            </a:r>
            <a:r>
              <a:rPr lang="cs-CZ" dirty="0"/>
              <a:t> do </a:t>
            </a:r>
            <a:r>
              <a:rPr lang="cs-CZ" dirty="0" err="1"/>
              <a:t>anxiolysis</a:t>
            </a:r>
            <a:endParaRPr lang="cs-CZ" dirty="0"/>
          </a:p>
          <a:p>
            <a:r>
              <a:rPr lang="cs-CZ" dirty="0"/>
              <a:t>5-HT1b,d: </a:t>
            </a:r>
            <a:r>
              <a:rPr lang="cs-CZ" dirty="0" err="1"/>
              <a:t>vasoconstriction</a:t>
            </a:r>
            <a:r>
              <a:rPr lang="cs-CZ" dirty="0"/>
              <a:t>, </a:t>
            </a:r>
            <a:r>
              <a:rPr lang="cs-CZ" b="1" dirty="0" err="1"/>
              <a:t>triptans</a:t>
            </a:r>
            <a:r>
              <a:rPr lang="cs-CZ" dirty="0"/>
              <a:t> – </a:t>
            </a:r>
            <a:r>
              <a:rPr lang="cs-CZ" dirty="0" err="1"/>
              <a:t>antimigraine</a:t>
            </a:r>
            <a:r>
              <a:rPr lang="cs-CZ" dirty="0"/>
              <a:t> </a:t>
            </a:r>
            <a:r>
              <a:rPr lang="cs-CZ" dirty="0" err="1"/>
              <a:t>drugs</a:t>
            </a:r>
            <a:endParaRPr lang="cs-CZ" dirty="0"/>
          </a:p>
          <a:p>
            <a:r>
              <a:rPr lang="cs-CZ" dirty="0"/>
              <a:t>5-HT2a: </a:t>
            </a:r>
            <a:r>
              <a:rPr lang="cs-CZ" dirty="0" err="1"/>
              <a:t>agonists</a:t>
            </a:r>
            <a:r>
              <a:rPr lang="cs-CZ" dirty="0"/>
              <a:t> </a:t>
            </a:r>
            <a:r>
              <a:rPr lang="cs-CZ" dirty="0" err="1"/>
              <a:t>produce</a:t>
            </a:r>
            <a:r>
              <a:rPr lang="cs-CZ" dirty="0"/>
              <a:t> </a:t>
            </a:r>
            <a:r>
              <a:rPr lang="cs-CZ" dirty="0" err="1"/>
              <a:t>halucinations</a:t>
            </a:r>
            <a:r>
              <a:rPr lang="cs-CZ" dirty="0"/>
              <a:t> (</a:t>
            </a:r>
            <a:r>
              <a:rPr lang="cs-CZ" b="1" dirty="0"/>
              <a:t>LSD, </a:t>
            </a:r>
            <a:r>
              <a:rPr lang="cs-CZ" b="1" dirty="0" err="1"/>
              <a:t>psilocybin</a:t>
            </a:r>
            <a:r>
              <a:rPr lang="cs-CZ" dirty="0"/>
              <a:t>)</a:t>
            </a:r>
          </a:p>
          <a:p>
            <a:r>
              <a:rPr lang="cs-CZ" dirty="0"/>
              <a:t>5-HT3: </a:t>
            </a:r>
            <a:r>
              <a:rPr lang="cs-CZ" dirty="0" err="1"/>
              <a:t>antagoninsts</a:t>
            </a:r>
            <a:r>
              <a:rPr lang="cs-CZ" dirty="0"/>
              <a:t> (</a:t>
            </a:r>
            <a:r>
              <a:rPr lang="cs-CZ" dirty="0" err="1"/>
              <a:t>setrons</a:t>
            </a:r>
            <a:r>
              <a:rPr lang="cs-CZ" dirty="0"/>
              <a:t>) are very </a:t>
            </a:r>
            <a:r>
              <a:rPr lang="cs-CZ" dirty="0" err="1"/>
              <a:t>potent</a:t>
            </a:r>
            <a:r>
              <a:rPr lang="cs-CZ" dirty="0"/>
              <a:t> </a:t>
            </a:r>
            <a:r>
              <a:rPr lang="cs-CZ" dirty="0" err="1"/>
              <a:t>antiemetics</a:t>
            </a:r>
            <a:r>
              <a:rPr lang="cs-CZ" dirty="0"/>
              <a:t> (</a:t>
            </a:r>
            <a:r>
              <a:rPr lang="cs-CZ" dirty="0" err="1"/>
              <a:t>used</a:t>
            </a:r>
            <a:r>
              <a:rPr lang="cs-CZ" dirty="0"/>
              <a:t> </a:t>
            </a:r>
            <a:r>
              <a:rPr lang="cs-CZ" dirty="0" err="1"/>
              <a:t>e.g</a:t>
            </a:r>
            <a:r>
              <a:rPr lang="cs-CZ" dirty="0"/>
              <a:t>. in </a:t>
            </a:r>
            <a:r>
              <a:rPr lang="cs-CZ" dirty="0" err="1"/>
              <a:t>oncology</a:t>
            </a:r>
            <a:r>
              <a:rPr lang="cs-CZ" dirty="0"/>
              <a:t>)</a:t>
            </a:r>
          </a:p>
          <a:p>
            <a:r>
              <a:rPr lang="cs-CZ" dirty="0"/>
              <a:t>(</a:t>
            </a:r>
            <a:r>
              <a:rPr lang="en-US" dirty="0"/>
              <a:t>vagal afferents, the solitary tract nucleus (STN), and the area postrema</a:t>
            </a:r>
            <a:r>
              <a:rPr lang="cs-CZ" dirty="0"/>
              <a:t>)</a:t>
            </a:r>
          </a:p>
          <a:p>
            <a:endParaRPr lang="cs-CZ" dirty="0"/>
          </a:p>
        </p:txBody>
      </p:sp>
      <p:pic>
        <p:nvPicPr>
          <p:cNvPr id="5122" name="Picture 2" descr="Serotonin - Wikipedi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44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0" y="0"/>
            <a:ext cx="8043169" cy="523220"/>
          </a:xfrm>
          <a:prstGeom prst="rect">
            <a:avLst/>
          </a:prstGeom>
          <a:noFill/>
        </p:spPr>
        <p:txBody>
          <a:bodyPr wrap="square" rtlCol="0">
            <a:spAutoFit/>
          </a:bodyPr>
          <a:lstStyle/>
          <a:p>
            <a:r>
              <a:rPr lang="cs-CZ" sz="2800" dirty="0"/>
              <a:t>Serotonin (5-hydroxytryptamin) – </a:t>
            </a:r>
            <a:r>
              <a:rPr lang="cs-CZ" sz="2800" dirty="0" err="1"/>
              <a:t>Localization</a:t>
            </a:r>
            <a:endParaRPr lang="cs-CZ" sz="2800" dirty="0"/>
          </a:p>
        </p:txBody>
      </p:sp>
      <p:pic>
        <p:nvPicPr>
          <p:cNvPr id="2" name="Obrázek 1">
            <a:extLst>
              <a:ext uri="{FF2B5EF4-FFF2-40B4-BE49-F238E27FC236}">
                <a16:creationId xmlns:a16="http://schemas.microsoft.com/office/drawing/2014/main" id="{99567414-90C6-456A-9D47-D3720896714D}"/>
              </a:ext>
            </a:extLst>
          </p:cNvPr>
          <p:cNvPicPr>
            <a:picLocks noChangeAspect="1"/>
          </p:cNvPicPr>
          <p:nvPr/>
        </p:nvPicPr>
        <p:blipFill>
          <a:blip r:embed="rId2"/>
          <a:stretch>
            <a:fillRect/>
          </a:stretch>
        </p:blipFill>
        <p:spPr>
          <a:xfrm>
            <a:off x="5159551" y="1940767"/>
            <a:ext cx="5508449" cy="4917233"/>
          </a:xfrm>
          <a:prstGeom prst="rect">
            <a:avLst/>
          </a:prstGeom>
        </p:spPr>
      </p:pic>
      <p:sp>
        <p:nvSpPr>
          <p:cNvPr id="7" name="TextovéPole 6">
            <a:extLst>
              <a:ext uri="{FF2B5EF4-FFF2-40B4-BE49-F238E27FC236}">
                <a16:creationId xmlns:a16="http://schemas.microsoft.com/office/drawing/2014/main" id="{A6138FEA-B2B5-4BAC-99CC-C15A4984D694}"/>
              </a:ext>
            </a:extLst>
          </p:cNvPr>
          <p:cNvSpPr txBox="1"/>
          <p:nvPr/>
        </p:nvSpPr>
        <p:spPr>
          <a:xfrm>
            <a:off x="1635968" y="637231"/>
            <a:ext cx="8817428" cy="3231654"/>
          </a:xfrm>
          <a:prstGeom prst="rect">
            <a:avLst/>
          </a:prstGeom>
          <a:noFill/>
        </p:spPr>
        <p:txBody>
          <a:bodyPr wrap="square" rtlCol="0">
            <a:spAutoFit/>
          </a:bodyPr>
          <a:lstStyle/>
          <a:p>
            <a:r>
              <a:rPr lang="cs-CZ" sz="2400" b="1" dirty="0" err="1"/>
              <a:t>Raphe</a:t>
            </a:r>
            <a:r>
              <a:rPr lang="cs-CZ" sz="2400" b="1" dirty="0"/>
              <a:t> </a:t>
            </a:r>
            <a:r>
              <a:rPr lang="cs-CZ" sz="2400" b="1" dirty="0" err="1"/>
              <a:t>nuclei</a:t>
            </a:r>
            <a:endParaRPr lang="cs-CZ" sz="2400" b="1" dirty="0"/>
          </a:p>
          <a:p>
            <a:endParaRPr lang="cs-CZ" dirty="0"/>
          </a:p>
          <a:p>
            <a:r>
              <a:rPr lang="cs-CZ" b="1" dirty="0" err="1"/>
              <a:t>Function</a:t>
            </a:r>
            <a:r>
              <a:rPr lang="cs-CZ" b="1" dirty="0"/>
              <a:t>: </a:t>
            </a:r>
            <a:endParaRPr lang="cs-CZ" dirty="0"/>
          </a:p>
          <a:p>
            <a:r>
              <a:rPr lang="cs-CZ" dirty="0" err="1"/>
              <a:t>Ascending</a:t>
            </a:r>
            <a:r>
              <a:rPr lang="cs-CZ" dirty="0"/>
              <a:t>:</a:t>
            </a:r>
          </a:p>
          <a:p>
            <a:r>
              <a:rPr lang="cs-CZ" dirty="0"/>
              <a:t>-</a:t>
            </a:r>
            <a:r>
              <a:rPr lang="cs-CZ" dirty="0" err="1"/>
              <a:t>Affect</a:t>
            </a:r>
            <a:r>
              <a:rPr lang="cs-CZ" dirty="0"/>
              <a:t> (</a:t>
            </a:r>
            <a:r>
              <a:rPr lang="cs-CZ" dirty="0" err="1"/>
              <a:t>noun</a:t>
            </a:r>
            <a:r>
              <a:rPr lang="cs-CZ" dirty="0"/>
              <a:t>) and </a:t>
            </a:r>
            <a:r>
              <a:rPr lang="cs-CZ" dirty="0" err="1"/>
              <a:t>memory</a:t>
            </a:r>
            <a:endParaRPr lang="cs-CZ" dirty="0"/>
          </a:p>
          <a:p>
            <a:r>
              <a:rPr lang="cs-CZ" dirty="0" err="1"/>
              <a:t>Descending</a:t>
            </a:r>
            <a:r>
              <a:rPr lang="cs-CZ" dirty="0"/>
              <a:t>:</a:t>
            </a:r>
          </a:p>
          <a:p>
            <a:r>
              <a:rPr lang="cs-CZ" dirty="0"/>
              <a:t>-</a:t>
            </a:r>
            <a:r>
              <a:rPr lang="cs-CZ" dirty="0" err="1"/>
              <a:t>nociceptive</a:t>
            </a:r>
            <a:r>
              <a:rPr lang="cs-CZ" dirty="0"/>
              <a:t> </a:t>
            </a:r>
            <a:r>
              <a:rPr lang="cs-CZ" dirty="0" err="1"/>
              <a:t>transmition</a:t>
            </a:r>
            <a:r>
              <a:rPr lang="cs-CZ" dirty="0"/>
              <a:t> </a:t>
            </a:r>
            <a:r>
              <a:rPr lang="cs-CZ" dirty="0" err="1"/>
              <a:t>modulation</a:t>
            </a:r>
            <a:endParaRPr lang="cs-CZ" dirty="0"/>
          </a:p>
          <a:p>
            <a:r>
              <a:rPr lang="cs-CZ" dirty="0"/>
              <a:t> in </a:t>
            </a:r>
            <a:r>
              <a:rPr lang="cs-CZ" dirty="0" err="1"/>
              <a:t>spinal</a:t>
            </a:r>
            <a:r>
              <a:rPr lang="cs-CZ" dirty="0"/>
              <a:t> </a:t>
            </a:r>
            <a:r>
              <a:rPr lang="cs-CZ" dirty="0" err="1"/>
              <a:t>cord</a:t>
            </a:r>
            <a:endParaRPr lang="cs-CZ" dirty="0"/>
          </a:p>
          <a:p>
            <a:endParaRPr lang="cs-CZ" dirty="0"/>
          </a:p>
          <a:p>
            <a:endParaRPr lang="cs-CZ" dirty="0"/>
          </a:p>
          <a:p>
            <a:endParaRPr lang="cs-CZ" dirty="0"/>
          </a:p>
        </p:txBody>
      </p:sp>
      <p:pic>
        <p:nvPicPr>
          <p:cNvPr id="6" name="Picture 2" descr="Serotonin - Wikipedi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92899" y="144780"/>
            <a:ext cx="2296535" cy="166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07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Serotonin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9032033" cy="1369606"/>
          </a:xfrm>
          <a:prstGeom prst="rect">
            <a:avLst/>
          </a:prstGeom>
          <a:noFill/>
        </p:spPr>
        <p:txBody>
          <a:bodyPr wrap="square" rtlCol="0">
            <a:spAutoFit/>
          </a:bodyPr>
          <a:lstStyle/>
          <a:p>
            <a:r>
              <a:rPr lang="cs-CZ" b="1" dirty="0" err="1"/>
              <a:t>Depressive</a:t>
            </a:r>
            <a:r>
              <a:rPr lang="cs-CZ" b="1" dirty="0"/>
              <a:t> </a:t>
            </a:r>
            <a:r>
              <a:rPr lang="cs-CZ" b="1" dirty="0" err="1"/>
              <a:t>disorders</a:t>
            </a:r>
            <a:r>
              <a:rPr lang="cs-CZ" b="1" dirty="0"/>
              <a:t> and </a:t>
            </a:r>
            <a:r>
              <a:rPr lang="cs-CZ" b="1" dirty="0" err="1"/>
              <a:t>anxiety</a:t>
            </a:r>
            <a:endParaRPr lang="cs-CZ" b="1" dirty="0"/>
          </a:p>
          <a:p>
            <a:r>
              <a:rPr lang="cs-CZ" dirty="0"/>
              <a:t>-Most </a:t>
            </a:r>
            <a:r>
              <a:rPr lang="cs-CZ" dirty="0" err="1"/>
              <a:t>antidepressant</a:t>
            </a:r>
            <a:r>
              <a:rPr lang="cs-CZ" dirty="0"/>
              <a:t> </a:t>
            </a:r>
            <a:r>
              <a:rPr lang="cs-CZ" dirty="0" err="1"/>
              <a:t>drugs</a:t>
            </a:r>
            <a:r>
              <a:rPr lang="cs-CZ" dirty="0"/>
              <a:t> are “</a:t>
            </a:r>
            <a:r>
              <a:rPr lang="cs-CZ" dirty="0" err="1"/>
              <a:t>selective</a:t>
            </a:r>
            <a:r>
              <a:rPr lang="cs-CZ" dirty="0"/>
              <a:t> serotonin </a:t>
            </a:r>
            <a:r>
              <a:rPr lang="cs-CZ" dirty="0" err="1"/>
              <a:t>reuptake</a:t>
            </a:r>
            <a:r>
              <a:rPr lang="cs-CZ" dirty="0"/>
              <a:t> </a:t>
            </a:r>
            <a:r>
              <a:rPr lang="cs-CZ" dirty="0" err="1"/>
              <a:t>inhibitors</a:t>
            </a:r>
            <a:r>
              <a:rPr lang="cs-CZ" dirty="0"/>
              <a:t>“ (</a:t>
            </a:r>
            <a:r>
              <a:rPr lang="cs-CZ" b="1" dirty="0"/>
              <a:t>SSRI</a:t>
            </a:r>
            <a:r>
              <a:rPr lang="cs-CZ" dirty="0"/>
              <a:t>), SERT </a:t>
            </a:r>
            <a:r>
              <a:rPr lang="cs-CZ" dirty="0" err="1"/>
              <a:t>inhibitors</a:t>
            </a:r>
            <a:endParaRPr lang="cs-CZ" dirty="0"/>
          </a:p>
          <a:p>
            <a:endParaRPr lang="cs-CZ" dirty="0"/>
          </a:p>
          <a:p>
            <a:r>
              <a:rPr lang="cs-CZ" dirty="0"/>
              <a:t>-Monoamine </a:t>
            </a:r>
            <a:r>
              <a:rPr lang="cs-CZ" dirty="0" err="1"/>
              <a:t>theory</a:t>
            </a:r>
            <a:r>
              <a:rPr lang="cs-CZ" dirty="0"/>
              <a:t> </a:t>
            </a:r>
            <a:r>
              <a:rPr lang="cs-CZ" dirty="0" err="1"/>
              <a:t>of</a:t>
            </a:r>
            <a:r>
              <a:rPr lang="cs-CZ" dirty="0"/>
              <a:t> </a:t>
            </a:r>
            <a:r>
              <a:rPr lang="cs-CZ" dirty="0" err="1"/>
              <a:t>depression</a:t>
            </a:r>
            <a:r>
              <a:rPr lang="cs-CZ" dirty="0"/>
              <a:t>???</a:t>
            </a:r>
          </a:p>
          <a:p>
            <a:endParaRPr lang="cs-CZ" sz="1100" dirty="0"/>
          </a:p>
        </p:txBody>
      </p:sp>
    </p:spTree>
    <p:extLst>
      <p:ext uri="{BB962C8B-B14F-4D97-AF65-F5344CB8AC3E}">
        <p14:creationId xmlns:p14="http://schemas.microsoft.com/office/powerpoint/2010/main" val="472236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Serotonin – </a:t>
            </a:r>
            <a:r>
              <a:rPr lang="cs-CZ" sz="2800" dirty="0" err="1"/>
              <a:t>Clinical</a:t>
            </a:r>
            <a:r>
              <a:rPr lang="cs-CZ" sz="2800" dirty="0"/>
              <a:t> relevance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524001" y="523220"/>
            <a:ext cx="8826759" cy="369332"/>
          </a:xfrm>
          <a:prstGeom prst="rect">
            <a:avLst/>
          </a:prstGeom>
          <a:noFill/>
        </p:spPr>
        <p:txBody>
          <a:bodyPr wrap="square" rtlCol="0">
            <a:spAutoFit/>
          </a:bodyPr>
          <a:lstStyle/>
          <a:p>
            <a:r>
              <a:rPr lang="cs-CZ" b="1" dirty="0" err="1"/>
              <a:t>The</a:t>
            </a:r>
            <a:r>
              <a:rPr lang="cs-CZ" b="1" dirty="0"/>
              <a:t> “</a:t>
            </a:r>
            <a:r>
              <a:rPr lang="cs-CZ" b="1" dirty="0" err="1"/>
              <a:t>what</a:t>
            </a:r>
            <a:r>
              <a:rPr lang="cs-CZ" b="1" dirty="0"/>
              <a:t>-</a:t>
            </a:r>
            <a:r>
              <a:rPr lang="cs-CZ" b="1" dirty="0" err="1"/>
              <a:t>you</a:t>
            </a:r>
            <a:r>
              <a:rPr lang="cs-CZ" b="1" dirty="0"/>
              <a:t>-are-</a:t>
            </a:r>
            <a:r>
              <a:rPr lang="cs-CZ" b="1" dirty="0" err="1"/>
              <a:t>usually</a:t>
            </a:r>
            <a:r>
              <a:rPr lang="cs-CZ" b="1" dirty="0"/>
              <a:t>-</a:t>
            </a:r>
            <a:r>
              <a:rPr lang="cs-CZ" b="1" dirty="0" err="1"/>
              <a:t>expected</a:t>
            </a:r>
            <a:r>
              <a:rPr lang="cs-CZ" b="1" dirty="0"/>
              <a:t>-to-</a:t>
            </a:r>
            <a:r>
              <a:rPr lang="cs-CZ" b="1" dirty="0" err="1"/>
              <a:t>answer</a:t>
            </a:r>
            <a:r>
              <a:rPr lang="cs-CZ" b="1" dirty="0"/>
              <a:t> </a:t>
            </a:r>
            <a:r>
              <a:rPr lang="cs-CZ" b="1" dirty="0" err="1"/>
              <a:t>theory</a:t>
            </a:r>
            <a:r>
              <a:rPr lang="cs-CZ" b="1" dirty="0"/>
              <a:t>“ vs. </a:t>
            </a:r>
            <a:r>
              <a:rPr lang="cs-CZ" b="1" dirty="0" err="1"/>
              <a:t>the</a:t>
            </a:r>
            <a:r>
              <a:rPr lang="cs-CZ" b="1" dirty="0"/>
              <a:t> </a:t>
            </a:r>
            <a:r>
              <a:rPr lang="cs-CZ" b="1" dirty="0" err="1"/>
              <a:t>latest</a:t>
            </a:r>
            <a:r>
              <a:rPr lang="cs-CZ" b="1" dirty="0"/>
              <a:t> </a:t>
            </a:r>
            <a:r>
              <a:rPr lang="cs-CZ" b="1" dirty="0" err="1"/>
              <a:t>research</a:t>
            </a:r>
            <a:endParaRPr lang="cs-CZ" sz="1100" dirty="0"/>
          </a:p>
        </p:txBody>
      </p:sp>
      <p:pic>
        <p:nvPicPr>
          <p:cNvPr id="2" name="Obrázek 1">
            <a:extLst>
              <a:ext uri="{FF2B5EF4-FFF2-40B4-BE49-F238E27FC236}">
                <a16:creationId xmlns:a16="http://schemas.microsoft.com/office/drawing/2014/main" id="{0CC5AB89-978F-4818-A756-E9E1640AC9E7}"/>
              </a:ext>
            </a:extLst>
          </p:cNvPr>
          <p:cNvPicPr>
            <a:picLocks noChangeAspect="1"/>
          </p:cNvPicPr>
          <p:nvPr/>
        </p:nvPicPr>
        <p:blipFill>
          <a:blip r:embed="rId2"/>
          <a:stretch>
            <a:fillRect/>
          </a:stretch>
        </p:blipFill>
        <p:spPr>
          <a:xfrm>
            <a:off x="1878565" y="1121086"/>
            <a:ext cx="8472195" cy="5668561"/>
          </a:xfrm>
          <a:prstGeom prst="rect">
            <a:avLst/>
          </a:prstGeom>
        </p:spPr>
      </p:pic>
    </p:spTree>
    <p:extLst>
      <p:ext uri="{BB962C8B-B14F-4D97-AF65-F5344CB8AC3E}">
        <p14:creationId xmlns:p14="http://schemas.microsoft.com/office/powerpoint/2010/main" val="2394120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Histamine</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1605015" y="506923"/>
            <a:ext cx="5853126" cy="923330"/>
          </a:xfrm>
          <a:prstGeom prst="rect">
            <a:avLst/>
          </a:prstGeom>
          <a:noFill/>
        </p:spPr>
        <p:txBody>
          <a:bodyPr wrap="square" rtlCol="0">
            <a:spAutoFit/>
          </a:bodyPr>
          <a:lstStyle/>
          <a:p>
            <a:r>
              <a:rPr lang="en-US" dirty="0"/>
              <a:t>About 64,000 histamine-producing neurons, </a:t>
            </a:r>
            <a:endParaRPr lang="cs-CZ" dirty="0"/>
          </a:p>
          <a:p>
            <a:r>
              <a:rPr lang="cs-CZ" dirty="0" err="1"/>
              <a:t>all</a:t>
            </a:r>
            <a:r>
              <a:rPr lang="en-US" dirty="0"/>
              <a:t> in the </a:t>
            </a:r>
            <a:r>
              <a:rPr lang="cs-CZ" b="1" dirty="0"/>
              <a:t>T</a:t>
            </a:r>
            <a:r>
              <a:rPr lang="en-US" b="1" dirty="0" err="1"/>
              <a:t>uberomamillary</a:t>
            </a:r>
            <a:r>
              <a:rPr lang="en-US" b="1" dirty="0"/>
              <a:t> n</a:t>
            </a:r>
            <a:r>
              <a:rPr lang="cs-CZ" b="1" dirty="0"/>
              <a:t>c</a:t>
            </a:r>
            <a:r>
              <a:rPr lang="en-US" b="1" dirty="0"/>
              <a:t> </a:t>
            </a:r>
            <a:r>
              <a:rPr lang="cs-CZ" dirty="0" err="1"/>
              <a:t>project</a:t>
            </a:r>
            <a:r>
              <a:rPr lang="cs-CZ" dirty="0"/>
              <a:t> to </a:t>
            </a:r>
            <a:r>
              <a:rPr lang="en-US" dirty="0"/>
              <a:t>major parts of the cerebrum, cerebellum, posterior </a:t>
            </a:r>
            <a:r>
              <a:rPr lang="en-US" dirty="0" err="1"/>
              <a:t>piuitary</a:t>
            </a:r>
            <a:r>
              <a:rPr lang="en-US" dirty="0"/>
              <a:t> and the spinal cord.</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90" y="1668654"/>
            <a:ext cx="3667850" cy="2584369"/>
          </a:xfrm>
          <a:prstGeom prst="rect">
            <a:avLst/>
          </a:prstGeom>
        </p:spPr>
      </p:pic>
      <p:pic>
        <p:nvPicPr>
          <p:cNvPr id="8" name="Obráze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8400" y="1804963"/>
            <a:ext cx="4221480" cy="2190739"/>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180" y="5088571"/>
            <a:ext cx="8526780" cy="1498486"/>
          </a:xfrm>
          <a:prstGeom prst="rect">
            <a:avLst/>
          </a:prstGeom>
        </p:spPr>
      </p:pic>
      <p:sp>
        <p:nvSpPr>
          <p:cNvPr id="11" name="Obdélník 10"/>
          <p:cNvSpPr/>
          <p:nvPr/>
        </p:nvSpPr>
        <p:spPr>
          <a:xfrm>
            <a:off x="1524000" y="4183380"/>
            <a:ext cx="4290060" cy="74676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pic>
        <p:nvPicPr>
          <p:cNvPr id="7170" name="Picture 2" descr="Histamine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66385" y="182880"/>
            <a:ext cx="2046849" cy="110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170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ATP, adenosine – just  a </a:t>
            </a:r>
            <a:r>
              <a:rPr lang="cs-CZ" sz="2800" dirty="0" err="1"/>
              <a:t>note</a:t>
            </a:r>
            <a:endParaRPr lang="cs-CZ" sz="2800" dirty="0"/>
          </a:p>
        </p:txBody>
      </p:sp>
      <p:sp>
        <p:nvSpPr>
          <p:cNvPr id="9" name="TextovéPole 8">
            <a:extLst>
              <a:ext uri="{FF2B5EF4-FFF2-40B4-BE49-F238E27FC236}">
                <a16:creationId xmlns:a16="http://schemas.microsoft.com/office/drawing/2014/main" id="{AB33A9E3-45E7-4337-9357-2DC64974EBF2}"/>
              </a:ext>
            </a:extLst>
          </p:cNvPr>
          <p:cNvSpPr txBox="1"/>
          <p:nvPr/>
        </p:nvSpPr>
        <p:spPr>
          <a:xfrm>
            <a:off x="1597395" y="461204"/>
            <a:ext cx="5853126" cy="1200329"/>
          </a:xfrm>
          <a:prstGeom prst="rect">
            <a:avLst/>
          </a:prstGeom>
          <a:noFill/>
        </p:spPr>
        <p:txBody>
          <a:bodyPr wrap="square" rtlCol="0">
            <a:spAutoFit/>
          </a:bodyPr>
          <a:lstStyle/>
          <a:p>
            <a:r>
              <a:rPr lang="cs-CZ" dirty="0" err="1"/>
              <a:t>Purinergic</a:t>
            </a:r>
            <a:r>
              <a:rPr lang="cs-CZ" dirty="0"/>
              <a:t> </a:t>
            </a:r>
            <a:r>
              <a:rPr lang="cs-CZ" dirty="0" err="1"/>
              <a:t>receptors</a:t>
            </a:r>
            <a:r>
              <a:rPr lang="cs-CZ" dirty="0"/>
              <a:t>:</a:t>
            </a:r>
          </a:p>
          <a:p>
            <a:r>
              <a:rPr lang="pt-BR" dirty="0"/>
              <a:t>o P1 (A1-Gi, A2-Gs) //adenosin </a:t>
            </a:r>
          </a:p>
          <a:p>
            <a:r>
              <a:rPr lang="cs-CZ" dirty="0"/>
              <a:t>o P2Y (</a:t>
            </a:r>
            <a:r>
              <a:rPr lang="cs-CZ" dirty="0" err="1"/>
              <a:t>Gi</a:t>
            </a:r>
            <a:r>
              <a:rPr lang="cs-CZ" dirty="0"/>
              <a:t>/</a:t>
            </a:r>
            <a:r>
              <a:rPr lang="cs-CZ" dirty="0" err="1"/>
              <a:t>Gq</a:t>
            </a:r>
            <a:r>
              <a:rPr lang="cs-CZ" dirty="0"/>
              <a:t>) //ATP </a:t>
            </a:r>
          </a:p>
          <a:p>
            <a:endParaRPr lang="en-US"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090" y="1"/>
            <a:ext cx="3089910" cy="1736529"/>
          </a:xfrm>
          <a:prstGeom prst="rect">
            <a:avLst/>
          </a:prstGeom>
        </p:spPr>
      </p:pic>
      <p:pic>
        <p:nvPicPr>
          <p:cNvPr id="7" name="Obrázek 6">
            <a:extLst>
              <a:ext uri="{FF2B5EF4-FFF2-40B4-BE49-F238E27FC236}">
                <a16:creationId xmlns:a16="http://schemas.microsoft.com/office/drawing/2014/main" id="{A74FFA1C-8F6C-4CAC-B732-3A7E9B64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00" y="1664839"/>
            <a:ext cx="4224162" cy="2995941"/>
          </a:xfrm>
          <a:prstGeom prst="rect">
            <a:avLst/>
          </a:prstGeom>
        </p:spPr>
      </p:pic>
      <p:pic>
        <p:nvPicPr>
          <p:cNvPr id="8" name="Obrázek 7">
            <a:extLst>
              <a:ext uri="{FF2B5EF4-FFF2-40B4-BE49-F238E27FC236}">
                <a16:creationId xmlns:a16="http://schemas.microsoft.com/office/drawing/2014/main" id="{A626649B-8118-4909-94B9-F7DA3A5F4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446" y="2825181"/>
            <a:ext cx="3213554" cy="4032819"/>
          </a:xfrm>
          <a:prstGeom prst="rect">
            <a:avLst/>
          </a:prstGeom>
        </p:spPr>
      </p:pic>
    </p:spTree>
    <p:extLst>
      <p:ext uri="{BB962C8B-B14F-4D97-AF65-F5344CB8AC3E}">
        <p14:creationId xmlns:p14="http://schemas.microsoft.com/office/powerpoint/2010/main" val="3272963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a:t>NPY, Substance P</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360" y="3373756"/>
            <a:ext cx="3596640" cy="348424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524" y="859208"/>
            <a:ext cx="3531476" cy="2463724"/>
          </a:xfrm>
          <a:prstGeom prst="rect">
            <a:avLst/>
          </a:prstGeom>
        </p:spPr>
      </p:pic>
      <p:sp>
        <p:nvSpPr>
          <p:cNvPr id="7" name="Obdélník 6"/>
          <p:cNvSpPr/>
          <p:nvPr/>
        </p:nvSpPr>
        <p:spPr>
          <a:xfrm>
            <a:off x="1524000" y="570503"/>
            <a:ext cx="3051092" cy="923330"/>
          </a:xfrm>
          <a:prstGeom prst="rect">
            <a:avLst/>
          </a:prstGeom>
        </p:spPr>
        <p:txBody>
          <a:bodyPr wrap="none">
            <a:spAutoFit/>
          </a:bodyPr>
          <a:lstStyle/>
          <a:p>
            <a:r>
              <a:rPr lang="cs-CZ" dirty="0" err="1"/>
              <a:t>Receptors</a:t>
            </a:r>
            <a:r>
              <a:rPr lang="cs-CZ" dirty="0"/>
              <a:t>: Y1 (</a:t>
            </a:r>
            <a:r>
              <a:rPr lang="cs-CZ" dirty="0" err="1"/>
              <a:t>Gi</a:t>
            </a:r>
            <a:r>
              <a:rPr lang="cs-CZ" dirty="0"/>
              <a:t>), Y2(</a:t>
            </a:r>
            <a:r>
              <a:rPr lang="cs-CZ" dirty="0" err="1"/>
              <a:t>Gi</a:t>
            </a:r>
            <a:r>
              <a:rPr lang="cs-CZ" dirty="0"/>
              <a:t>), NK1</a:t>
            </a:r>
          </a:p>
          <a:p>
            <a:endParaRPr lang="cs-CZ" dirty="0"/>
          </a:p>
          <a:p>
            <a:endParaRPr lang="cs-CZ" dirty="0"/>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888" y="1702677"/>
            <a:ext cx="3930844" cy="2882619"/>
          </a:xfrm>
          <a:prstGeom prst="rect">
            <a:avLst/>
          </a:prstGeom>
        </p:spPr>
      </p:pic>
      <p:sp>
        <p:nvSpPr>
          <p:cNvPr id="9" name="TextovéPole 8">
            <a:extLst>
              <a:ext uri="{FF2B5EF4-FFF2-40B4-BE49-F238E27FC236}">
                <a16:creationId xmlns:a16="http://schemas.microsoft.com/office/drawing/2014/main" id="{AB33A9E3-45E7-4337-9357-2DC64974EBF2}"/>
              </a:ext>
            </a:extLst>
          </p:cNvPr>
          <p:cNvSpPr txBox="1"/>
          <p:nvPr/>
        </p:nvSpPr>
        <p:spPr>
          <a:xfrm>
            <a:off x="6285187" y="1"/>
            <a:ext cx="4382814" cy="1200329"/>
          </a:xfrm>
          <a:prstGeom prst="rect">
            <a:avLst/>
          </a:prstGeom>
          <a:noFill/>
        </p:spPr>
        <p:txBody>
          <a:bodyPr wrap="square" rtlCol="0">
            <a:spAutoFit/>
          </a:bodyPr>
          <a:lstStyle/>
          <a:p>
            <a:r>
              <a:rPr lang="cs-CZ" dirty="0"/>
              <a:t>Substance P:</a:t>
            </a:r>
          </a:p>
          <a:p>
            <a:r>
              <a:rPr lang="cs-CZ" dirty="0"/>
              <a:t>- </a:t>
            </a:r>
            <a:r>
              <a:rPr lang="cs-CZ" dirty="0" err="1"/>
              <a:t>Pain</a:t>
            </a:r>
            <a:r>
              <a:rPr lang="cs-CZ" dirty="0"/>
              <a:t> </a:t>
            </a:r>
            <a:r>
              <a:rPr lang="cs-CZ" dirty="0" err="1"/>
              <a:t>regulation</a:t>
            </a:r>
            <a:r>
              <a:rPr lang="cs-CZ" dirty="0"/>
              <a:t> in </a:t>
            </a:r>
            <a:r>
              <a:rPr lang="cs-CZ" dirty="0" err="1"/>
              <a:t>periphery</a:t>
            </a:r>
            <a:r>
              <a:rPr lang="cs-CZ" dirty="0"/>
              <a:t> (“P“ </a:t>
            </a:r>
            <a:r>
              <a:rPr lang="cs-CZ" dirty="0" err="1"/>
              <a:t>for</a:t>
            </a:r>
            <a:r>
              <a:rPr lang="cs-CZ" dirty="0"/>
              <a:t> </a:t>
            </a:r>
            <a:r>
              <a:rPr lang="cs-CZ" dirty="0" err="1"/>
              <a:t>pain</a:t>
            </a:r>
            <a:r>
              <a:rPr lang="cs-CZ" dirty="0"/>
              <a:t>)</a:t>
            </a:r>
            <a:endParaRPr lang="pt-BR" dirty="0"/>
          </a:p>
          <a:p>
            <a:r>
              <a:rPr lang="cs-CZ" dirty="0"/>
              <a:t>- CNS – </a:t>
            </a:r>
            <a:r>
              <a:rPr lang="cs-CZ" dirty="0" err="1"/>
              <a:t>vazodilatation</a:t>
            </a:r>
            <a:r>
              <a:rPr lang="cs-CZ" dirty="0"/>
              <a:t>, </a:t>
            </a:r>
            <a:r>
              <a:rPr lang="cs-CZ" dirty="0" err="1"/>
              <a:t>inflamation</a:t>
            </a:r>
            <a:r>
              <a:rPr lang="cs-CZ" dirty="0"/>
              <a:t>, </a:t>
            </a:r>
            <a:r>
              <a:rPr lang="cs-CZ" dirty="0" err="1"/>
              <a:t>pain</a:t>
            </a:r>
            <a:endParaRPr lang="cs-CZ" dirty="0"/>
          </a:p>
          <a:p>
            <a:endParaRPr lang="en-US" dirty="0"/>
          </a:p>
        </p:txBody>
      </p:sp>
    </p:spTree>
    <p:extLst>
      <p:ext uri="{BB962C8B-B14F-4D97-AF65-F5344CB8AC3E}">
        <p14:creationId xmlns:p14="http://schemas.microsoft.com/office/powerpoint/2010/main" val="1002475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Somatostatin</a:t>
            </a:r>
            <a:r>
              <a:rPr lang="cs-CZ" sz="2800" dirty="0"/>
              <a:t>, VIP, </a:t>
            </a:r>
            <a:r>
              <a:rPr lang="cs-CZ" sz="2800" dirty="0" err="1"/>
              <a:t>Orexin</a:t>
            </a:r>
            <a:endParaRPr lang="cs-CZ" sz="2800" dirty="0"/>
          </a:p>
        </p:txBody>
      </p:sp>
      <p:sp>
        <p:nvSpPr>
          <p:cNvPr id="5" name="TextovéPole 4">
            <a:extLst>
              <a:ext uri="{FF2B5EF4-FFF2-40B4-BE49-F238E27FC236}">
                <a16:creationId xmlns:a16="http://schemas.microsoft.com/office/drawing/2014/main" id="{2597F6DA-E616-4DF2-B95F-457A4EA0B288}"/>
              </a:ext>
            </a:extLst>
          </p:cNvPr>
          <p:cNvSpPr txBox="1"/>
          <p:nvPr/>
        </p:nvSpPr>
        <p:spPr>
          <a:xfrm>
            <a:off x="1626730" y="2442906"/>
            <a:ext cx="5290364" cy="1384995"/>
          </a:xfrm>
          <a:prstGeom prst="rect">
            <a:avLst/>
          </a:prstGeom>
          <a:noFill/>
        </p:spPr>
        <p:txBody>
          <a:bodyPr wrap="square" rtlCol="0">
            <a:spAutoFit/>
          </a:bodyPr>
          <a:lstStyle/>
          <a:p>
            <a:r>
              <a:rPr lang="cs-CZ" sz="2400" dirty="0" err="1"/>
              <a:t>Orexin</a:t>
            </a:r>
            <a:r>
              <a:rPr lang="cs-CZ" sz="2400" dirty="0"/>
              <a:t> </a:t>
            </a:r>
            <a:r>
              <a:rPr lang="cs-CZ" sz="2400" dirty="0" err="1"/>
              <a:t>system</a:t>
            </a:r>
            <a:r>
              <a:rPr lang="cs-CZ" sz="2400" dirty="0"/>
              <a:t> in hypothalamus </a:t>
            </a:r>
            <a:r>
              <a:rPr lang="cs-CZ" sz="2400" dirty="0" err="1"/>
              <a:t>integrates</a:t>
            </a:r>
            <a:endParaRPr lang="cs-CZ" sz="2400" dirty="0"/>
          </a:p>
          <a:p>
            <a:pPr marL="342900" indent="-342900">
              <a:buFontTx/>
              <a:buChar char="-"/>
            </a:pPr>
            <a:r>
              <a:rPr lang="cs-CZ" dirty="0" err="1"/>
              <a:t>Sleep</a:t>
            </a:r>
            <a:r>
              <a:rPr lang="cs-CZ" dirty="0"/>
              <a:t> and </a:t>
            </a:r>
            <a:r>
              <a:rPr lang="cs-CZ" dirty="0" err="1"/>
              <a:t>energy</a:t>
            </a:r>
            <a:r>
              <a:rPr lang="cs-CZ" dirty="0"/>
              <a:t> </a:t>
            </a:r>
            <a:r>
              <a:rPr lang="cs-CZ" dirty="0" err="1"/>
              <a:t>needs</a:t>
            </a:r>
            <a:r>
              <a:rPr lang="cs-CZ" dirty="0"/>
              <a:t> </a:t>
            </a:r>
            <a:r>
              <a:rPr lang="cs-CZ" dirty="0" err="1"/>
              <a:t>of</a:t>
            </a:r>
            <a:r>
              <a:rPr lang="cs-CZ" dirty="0"/>
              <a:t> </a:t>
            </a:r>
            <a:r>
              <a:rPr lang="cs-CZ" dirty="0" err="1"/>
              <a:t>the</a:t>
            </a:r>
            <a:r>
              <a:rPr lang="cs-CZ" dirty="0"/>
              <a:t> </a:t>
            </a:r>
            <a:r>
              <a:rPr lang="cs-CZ" dirty="0" err="1"/>
              <a:t>organism</a:t>
            </a:r>
            <a:endParaRPr lang="cs-CZ" dirty="0"/>
          </a:p>
          <a:p>
            <a:pPr marL="342900" indent="-342900">
              <a:buFontTx/>
              <a:buChar char="-"/>
            </a:pPr>
            <a:r>
              <a:rPr lang="cs-CZ" dirty="0" err="1"/>
              <a:t>Hunger</a:t>
            </a:r>
            <a:r>
              <a:rPr lang="cs-CZ" dirty="0"/>
              <a:t> and </a:t>
            </a:r>
            <a:r>
              <a:rPr lang="cs-CZ" dirty="0" err="1"/>
              <a:t>satiety</a:t>
            </a:r>
            <a:r>
              <a:rPr lang="cs-CZ" dirty="0"/>
              <a:t>; </a:t>
            </a:r>
            <a:r>
              <a:rPr lang="cs-CZ" dirty="0" err="1"/>
              <a:t>Ghrelin</a:t>
            </a:r>
            <a:r>
              <a:rPr lang="cs-CZ" dirty="0"/>
              <a:t> vs </a:t>
            </a:r>
            <a:r>
              <a:rPr lang="cs-CZ" dirty="0" err="1"/>
              <a:t>Leptin</a:t>
            </a:r>
            <a:endParaRPr lang="cs-CZ" dirty="0"/>
          </a:p>
        </p:txBody>
      </p:sp>
      <p:sp>
        <p:nvSpPr>
          <p:cNvPr id="7" name="TextovéPole 6">
            <a:extLst>
              <a:ext uri="{FF2B5EF4-FFF2-40B4-BE49-F238E27FC236}">
                <a16:creationId xmlns:a16="http://schemas.microsoft.com/office/drawing/2014/main" id="{FC358595-F63C-4580-834C-7B899091C722}"/>
              </a:ext>
            </a:extLst>
          </p:cNvPr>
          <p:cNvSpPr txBox="1"/>
          <p:nvPr/>
        </p:nvSpPr>
        <p:spPr>
          <a:xfrm>
            <a:off x="1524001" y="1015662"/>
            <a:ext cx="8043169" cy="738664"/>
          </a:xfrm>
          <a:prstGeom prst="rect">
            <a:avLst/>
          </a:prstGeom>
          <a:noFill/>
        </p:spPr>
        <p:txBody>
          <a:bodyPr wrap="square" rtlCol="0">
            <a:spAutoFit/>
          </a:bodyPr>
          <a:lstStyle/>
          <a:p>
            <a:r>
              <a:rPr lang="cs-CZ" sz="2400" dirty="0" err="1"/>
              <a:t>Somatostatin</a:t>
            </a:r>
            <a:r>
              <a:rPr lang="cs-CZ" sz="2400" dirty="0"/>
              <a:t> and VIP </a:t>
            </a:r>
            <a:r>
              <a:rPr lang="cs-CZ" dirty="0"/>
              <a:t>– </a:t>
            </a:r>
            <a:r>
              <a:rPr lang="cs-CZ" dirty="0" err="1"/>
              <a:t>neurvascular</a:t>
            </a:r>
            <a:r>
              <a:rPr lang="cs-CZ" dirty="0"/>
              <a:t> </a:t>
            </a:r>
            <a:r>
              <a:rPr lang="cs-CZ" dirty="0" err="1"/>
              <a:t>coupling</a:t>
            </a:r>
            <a:endParaRPr lang="cs-CZ" dirty="0"/>
          </a:p>
          <a:p>
            <a:r>
              <a:rPr lang="cs-CZ" dirty="0"/>
              <a:t>-</a:t>
            </a:r>
            <a:r>
              <a:rPr lang="cs-CZ" dirty="0" err="1"/>
              <a:t>vasocontriction</a:t>
            </a:r>
            <a:r>
              <a:rPr lang="cs-CZ" dirty="0"/>
              <a:t> x </a:t>
            </a:r>
            <a:r>
              <a:rPr lang="cs-CZ" dirty="0" err="1"/>
              <a:t>vasodilatation</a:t>
            </a:r>
            <a:endParaRPr lang="cs-CZ" dirty="0"/>
          </a:p>
        </p:txBody>
      </p:sp>
      <p:pic>
        <p:nvPicPr>
          <p:cNvPr id="8" name="Obrázek 7">
            <a:extLst>
              <a:ext uri="{FF2B5EF4-FFF2-40B4-BE49-F238E27FC236}">
                <a16:creationId xmlns:a16="http://schemas.microsoft.com/office/drawing/2014/main" id="{AA7B9BBC-F610-484E-A68C-DF2ABE1B4BD4}"/>
              </a:ext>
            </a:extLst>
          </p:cNvPr>
          <p:cNvPicPr>
            <a:picLocks noChangeAspect="1"/>
          </p:cNvPicPr>
          <p:nvPr/>
        </p:nvPicPr>
        <p:blipFill>
          <a:blip r:embed="rId2"/>
          <a:stretch>
            <a:fillRect/>
          </a:stretch>
        </p:blipFill>
        <p:spPr>
          <a:xfrm>
            <a:off x="1524000" y="4369902"/>
            <a:ext cx="3901210" cy="2488099"/>
          </a:xfrm>
          <a:prstGeom prst="rect">
            <a:avLst/>
          </a:prstGeom>
        </p:spPr>
      </p:pic>
      <p:pic>
        <p:nvPicPr>
          <p:cNvPr id="9" name="Obrázek 8">
            <a:extLst>
              <a:ext uri="{FF2B5EF4-FFF2-40B4-BE49-F238E27FC236}">
                <a16:creationId xmlns:a16="http://schemas.microsoft.com/office/drawing/2014/main" id="{AED484B1-493C-4BAE-88BA-84D12DFF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077" y="62870"/>
            <a:ext cx="2551804" cy="2749699"/>
          </a:xfrm>
          <a:prstGeom prst="rect">
            <a:avLst/>
          </a:prstGeom>
        </p:spPr>
      </p:pic>
      <p:pic>
        <p:nvPicPr>
          <p:cNvPr id="10" name="Obrázek 9">
            <a:extLst>
              <a:ext uri="{FF2B5EF4-FFF2-40B4-BE49-F238E27FC236}">
                <a16:creationId xmlns:a16="http://schemas.microsoft.com/office/drawing/2014/main" id="{AD2E90AF-E170-4276-A1EE-098A0FB645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06880" y="4082272"/>
            <a:ext cx="4385445" cy="2775728"/>
          </a:xfrm>
          <a:prstGeom prst="rect">
            <a:avLst/>
          </a:prstGeom>
        </p:spPr>
      </p:pic>
    </p:spTree>
    <p:extLst>
      <p:ext uri="{BB962C8B-B14F-4D97-AF65-F5344CB8AC3E}">
        <p14:creationId xmlns:p14="http://schemas.microsoft.com/office/powerpoint/2010/main" val="3210133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5" y="2884142"/>
            <a:ext cx="4122230" cy="3783358"/>
          </a:xfrm>
          <a:prstGeom prst="rect">
            <a:avLst/>
          </a:prstGeom>
        </p:spPr>
      </p:pic>
      <p:pic>
        <p:nvPicPr>
          <p:cNvPr id="3" name="Obrázek 2"/>
          <p:cNvPicPr>
            <a:picLocks noChangeAspect="1"/>
          </p:cNvPicPr>
          <p:nvPr/>
        </p:nvPicPr>
        <p:blipFill>
          <a:blip r:embed="rId3"/>
          <a:stretch>
            <a:fillRect/>
          </a:stretch>
        </p:blipFill>
        <p:spPr>
          <a:xfrm>
            <a:off x="1647826" y="594037"/>
            <a:ext cx="4652023" cy="2949264"/>
          </a:xfrm>
          <a:prstGeom prst="rect">
            <a:avLst/>
          </a:prstGeom>
        </p:spPr>
      </p:pic>
      <p:sp>
        <p:nvSpPr>
          <p:cNvPr id="6" name="TextovéPole 5">
            <a:extLst>
              <a:ext uri="{FF2B5EF4-FFF2-40B4-BE49-F238E27FC236}">
                <a16:creationId xmlns:a16="http://schemas.microsoft.com/office/drawing/2014/main" id="{11C4EE42-D986-45F6-A81F-37AAF036D41E}"/>
              </a:ext>
            </a:extLst>
          </p:cNvPr>
          <p:cNvSpPr txBox="1"/>
          <p:nvPr/>
        </p:nvSpPr>
        <p:spPr>
          <a:xfrm>
            <a:off x="2189480" y="4775822"/>
            <a:ext cx="3424912" cy="1138773"/>
          </a:xfrm>
          <a:prstGeom prst="rect">
            <a:avLst/>
          </a:prstGeom>
          <a:solidFill>
            <a:schemeClr val="bg1"/>
          </a:solidFill>
        </p:spPr>
        <p:txBody>
          <a:bodyPr wrap="none" rtlCol="0">
            <a:spAutoFit/>
          </a:bodyPr>
          <a:lstStyle/>
          <a:p>
            <a:r>
              <a:rPr lang="cs-CZ" dirty="0" err="1"/>
              <a:t>Enkephalin</a:t>
            </a:r>
            <a:endParaRPr lang="cs-CZ" dirty="0"/>
          </a:p>
          <a:p>
            <a:pPr marL="285750" indent="-285750">
              <a:buFontTx/>
              <a:buChar char="-"/>
            </a:pPr>
            <a:r>
              <a:rPr lang="cs-CZ" dirty="0" err="1"/>
              <a:t>Binding</a:t>
            </a:r>
            <a:r>
              <a:rPr lang="cs-CZ" dirty="0"/>
              <a:t> to δ </a:t>
            </a:r>
            <a:r>
              <a:rPr lang="cs-CZ" dirty="0" err="1"/>
              <a:t>receptors</a:t>
            </a:r>
            <a:endParaRPr lang="cs-CZ" dirty="0"/>
          </a:p>
          <a:p>
            <a:pPr marL="285750" indent="-285750">
              <a:buFontTx/>
              <a:buChar char="-"/>
            </a:pPr>
            <a:r>
              <a:rPr lang="cs-CZ" dirty="0" err="1"/>
              <a:t>Pain</a:t>
            </a:r>
            <a:r>
              <a:rPr lang="cs-CZ" dirty="0"/>
              <a:t> </a:t>
            </a:r>
            <a:r>
              <a:rPr lang="cs-CZ" dirty="0" err="1"/>
              <a:t>modulation</a:t>
            </a:r>
            <a:r>
              <a:rPr lang="cs-CZ" dirty="0"/>
              <a:t>; </a:t>
            </a:r>
          </a:p>
          <a:p>
            <a:r>
              <a:rPr lang="cs-CZ" sz="1400" dirty="0" err="1"/>
              <a:t>enkephalin-producing</a:t>
            </a:r>
            <a:r>
              <a:rPr lang="cs-CZ" sz="1400" dirty="0"/>
              <a:t> </a:t>
            </a:r>
            <a:r>
              <a:rPr lang="cs-CZ" sz="1400" dirty="0" err="1"/>
              <a:t>neurons</a:t>
            </a:r>
            <a:r>
              <a:rPr lang="cs-CZ" sz="1400" dirty="0"/>
              <a:t> in </a:t>
            </a:r>
            <a:r>
              <a:rPr lang="cs-CZ" sz="1400" dirty="0" err="1"/>
              <a:t>spinal</a:t>
            </a:r>
            <a:r>
              <a:rPr lang="cs-CZ" sz="1400" dirty="0"/>
              <a:t> </a:t>
            </a:r>
            <a:r>
              <a:rPr lang="cs-CZ" sz="1400" dirty="0" err="1"/>
              <a:t>cord</a:t>
            </a:r>
            <a:endParaRPr lang="en-US" sz="1400" dirty="0"/>
          </a:p>
        </p:txBody>
      </p:sp>
    </p:spTree>
    <p:extLst>
      <p:ext uri="{BB962C8B-B14F-4D97-AF65-F5344CB8AC3E}">
        <p14:creationId xmlns:p14="http://schemas.microsoft.com/office/powerpoint/2010/main" val="1657387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800225" y="862348"/>
            <a:ext cx="3537328" cy="871877"/>
          </a:xfrm>
          <a:prstGeom prst="rect">
            <a:avLst/>
          </a:prstGeom>
        </p:spPr>
      </p:pic>
      <p:sp>
        <p:nvSpPr>
          <p:cNvPr id="8" name="TextovéPole 7">
            <a:extLst>
              <a:ext uri="{FF2B5EF4-FFF2-40B4-BE49-F238E27FC236}">
                <a16:creationId xmlns:a16="http://schemas.microsoft.com/office/drawing/2014/main" id="{2BAAC3A3-9FB0-4B6A-985D-01E6377C043D}"/>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
        <p:nvSpPr>
          <p:cNvPr id="9" name="TextovéPole 8">
            <a:extLst>
              <a:ext uri="{FF2B5EF4-FFF2-40B4-BE49-F238E27FC236}">
                <a16:creationId xmlns:a16="http://schemas.microsoft.com/office/drawing/2014/main" id="{BD202106-7DE4-4335-8E56-8A186B6AA243}"/>
              </a:ext>
            </a:extLst>
          </p:cNvPr>
          <p:cNvSpPr txBox="1"/>
          <p:nvPr/>
        </p:nvSpPr>
        <p:spPr>
          <a:xfrm>
            <a:off x="1687985" y="632707"/>
            <a:ext cx="7533770" cy="4770537"/>
          </a:xfrm>
          <a:prstGeom prst="rect">
            <a:avLst/>
          </a:prstGeom>
          <a:solidFill>
            <a:schemeClr val="bg1"/>
          </a:solidFill>
        </p:spPr>
        <p:txBody>
          <a:bodyPr wrap="square" rtlCol="0">
            <a:spAutoFit/>
          </a:bodyPr>
          <a:lstStyle/>
          <a:p>
            <a:r>
              <a:rPr lang="el-GR" dirty="0"/>
              <a:t>Β</a:t>
            </a:r>
            <a:r>
              <a:rPr lang="cs-CZ" dirty="0"/>
              <a:t>-</a:t>
            </a:r>
            <a:r>
              <a:rPr lang="cs-CZ" dirty="0" err="1"/>
              <a:t>endorphin</a:t>
            </a:r>
            <a:r>
              <a:rPr lang="cs-CZ" dirty="0"/>
              <a:t> (</a:t>
            </a:r>
            <a:r>
              <a:rPr lang="cs-CZ" dirty="0" err="1"/>
              <a:t>endogeneous</a:t>
            </a:r>
            <a:r>
              <a:rPr lang="cs-CZ" dirty="0"/>
              <a:t> </a:t>
            </a:r>
            <a:r>
              <a:rPr lang="cs-CZ" dirty="0" err="1"/>
              <a:t>morphin</a:t>
            </a:r>
            <a:r>
              <a:rPr lang="cs-CZ" dirty="0"/>
              <a:t>)</a:t>
            </a:r>
          </a:p>
          <a:p>
            <a:pPr marL="285750" indent="-285750">
              <a:buFontTx/>
              <a:buChar char="-"/>
            </a:pPr>
            <a:r>
              <a:rPr lang="cs-CZ" sz="1600" dirty="0" err="1"/>
              <a:t>Binding</a:t>
            </a:r>
            <a:r>
              <a:rPr lang="cs-CZ" sz="1600" dirty="0"/>
              <a:t> </a:t>
            </a:r>
            <a:r>
              <a:rPr lang="cs-CZ" sz="1600" dirty="0" err="1"/>
              <a:t>mainly</a:t>
            </a:r>
            <a:r>
              <a:rPr lang="cs-CZ" sz="1600" dirty="0"/>
              <a:t> to </a:t>
            </a:r>
            <a:r>
              <a:rPr lang="el-GR" sz="1600" dirty="0"/>
              <a:t>μ</a:t>
            </a:r>
            <a:r>
              <a:rPr lang="cs-CZ" sz="1600" dirty="0"/>
              <a:t> </a:t>
            </a:r>
            <a:r>
              <a:rPr lang="cs-CZ" sz="1600" dirty="0" err="1"/>
              <a:t>receptors</a:t>
            </a:r>
            <a:r>
              <a:rPr lang="cs-CZ" sz="1600" dirty="0"/>
              <a:t>, </a:t>
            </a:r>
            <a:r>
              <a:rPr lang="cs-CZ" sz="1600" dirty="0" err="1"/>
              <a:t>less</a:t>
            </a:r>
            <a:r>
              <a:rPr lang="cs-CZ" sz="1600" dirty="0"/>
              <a:t> to δ </a:t>
            </a:r>
            <a:r>
              <a:rPr lang="cs-CZ" sz="1600" dirty="0" err="1"/>
              <a:t>receptors</a:t>
            </a:r>
            <a:endParaRPr lang="cs-CZ" sz="1600" dirty="0"/>
          </a:p>
          <a:p>
            <a:pPr marL="285750" indent="-285750">
              <a:buFontTx/>
              <a:buChar char="-"/>
            </a:pPr>
            <a:r>
              <a:rPr lang="cs-CZ" sz="1600" dirty="0" err="1"/>
              <a:t>Pain</a:t>
            </a:r>
            <a:r>
              <a:rPr lang="cs-CZ" sz="1600" dirty="0"/>
              <a:t> </a:t>
            </a:r>
            <a:r>
              <a:rPr lang="cs-CZ" sz="1600" dirty="0" err="1"/>
              <a:t>modulation</a:t>
            </a:r>
            <a:r>
              <a:rPr lang="cs-CZ" sz="1600" dirty="0"/>
              <a:t>; </a:t>
            </a:r>
          </a:p>
          <a:p>
            <a:endParaRPr lang="cs-CZ" sz="1600" dirty="0"/>
          </a:p>
          <a:p>
            <a:r>
              <a:rPr lang="cs-CZ" sz="1600" dirty="0" err="1"/>
              <a:t>Opioid</a:t>
            </a:r>
            <a:r>
              <a:rPr lang="cs-CZ" sz="1600" dirty="0"/>
              <a:t> </a:t>
            </a:r>
            <a:r>
              <a:rPr lang="cs-CZ" sz="1600" dirty="0" err="1"/>
              <a:t>receptors</a:t>
            </a:r>
            <a:r>
              <a:rPr lang="cs-CZ" sz="1600" dirty="0"/>
              <a:t> (All </a:t>
            </a:r>
            <a:r>
              <a:rPr lang="cs-CZ" sz="1600" dirty="0" err="1"/>
              <a:t>Gi</a:t>
            </a:r>
            <a:r>
              <a:rPr lang="cs-CZ" sz="1600" dirty="0"/>
              <a:t>/o </a:t>
            </a:r>
            <a:r>
              <a:rPr lang="cs-CZ" sz="1600" dirty="0" err="1"/>
              <a:t>GPCRs</a:t>
            </a:r>
            <a:r>
              <a:rPr lang="cs-CZ" sz="1600" dirty="0"/>
              <a:t>)</a:t>
            </a:r>
          </a:p>
          <a:p>
            <a:r>
              <a:rPr lang="el-GR" sz="1600" b="1" dirty="0"/>
              <a:t>μ</a:t>
            </a:r>
            <a:r>
              <a:rPr lang="cs-CZ" sz="1600" b="1" dirty="0"/>
              <a:t>(MOR)</a:t>
            </a:r>
          </a:p>
          <a:p>
            <a:pPr marL="285750" indent="-285750">
              <a:buFontTx/>
              <a:buChar char="-"/>
            </a:pPr>
            <a:r>
              <a:rPr lang="cs-CZ" sz="1600" dirty="0" err="1"/>
              <a:t>Agonists</a:t>
            </a:r>
            <a:r>
              <a:rPr lang="cs-CZ" sz="1600" dirty="0"/>
              <a:t>: </a:t>
            </a:r>
            <a:r>
              <a:rPr lang="cs-CZ" sz="1600" dirty="0" err="1"/>
              <a:t>endorphins</a:t>
            </a:r>
            <a:r>
              <a:rPr lang="cs-CZ" sz="1600" dirty="0"/>
              <a:t>, </a:t>
            </a:r>
            <a:r>
              <a:rPr lang="cs-CZ" sz="1600" dirty="0" err="1"/>
              <a:t>morphin</a:t>
            </a:r>
            <a:r>
              <a:rPr lang="cs-CZ" sz="1600" dirty="0"/>
              <a:t>, heroin=</a:t>
            </a:r>
            <a:r>
              <a:rPr lang="cs-CZ" sz="1600" dirty="0" err="1"/>
              <a:t>diacetylmorphin</a:t>
            </a:r>
            <a:endParaRPr lang="cs-CZ" sz="1600" dirty="0"/>
          </a:p>
          <a:p>
            <a:pPr marL="285750" indent="-285750">
              <a:buFontTx/>
              <a:buChar char="-"/>
            </a:pPr>
            <a:r>
              <a:rPr lang="cs-CZ" sz="1600" dirty="0" err="1"/>
              <a:t>Agonist</a:t>
            </a:r>
            <a:r>
              <a:rPr lang="cs-CZ" sz="1600" dirty="0"/>
              <a:t> </a:t>
            </a:r>
            <a:r>
              <a:rPr lang="cs-CZ" sz="1600" dirty="0" err="1"/>
              <a:t>bring</a:t>
            </a:r>
            <a:r>
              <a:rPr lang="cs-CZ" sz="1600" dirty="0"/>
              <a:t> </a:t>
            </a:r>
            <a:r>
              <a:rPr lang="cs-CZ" sz="1600" dirty="0" err="1"/>
              <a:t>strong</a:t>
            </a:r>
            <a:r>
              <a:rPr lang="cs-CZ" sz="1600" dirty="0"/>
              <a:t> </a:t>
            </a:r>
            <a:r>
              <a:rPr lang="cs-CZ" sz="1600" dirty="0" err="1"/>
              <a:t>anlgesia</a:t>
            </a:r>
            <a:r>
              <a:rPr lang="cs-CZ" sz="1600" dirty="0"/>
              <a:t>, </a:t>
            </a:r>
            <a:r>
              <a:rPr lang="cs-CZ" sz="1600" dirty="0" err="1"/>
              <a:t>or</a:t>
            </a:r>
            <a:r>
              <a:rPr lang="cs-CZ" sz="1600" dirty="0"/>
              <a:t> </a:t>
            </a:r>
            <a:r>
              <a:rPr lang="cs-CZ" sz="1600" dirty="0" err="1"/>
              <a:t>euphoria</a:t>
            </a:r>
            <a:endParaRPr lang="cs-CZ" sz="1600" dirty="0"/>
          </a:p>
          <a:p>
            <a:pPr marL="285750" indent="-285750">
              <a:buFontTx/>
              <a:buChar char="-"/>
            </a:pPr>
            <a:r>
              <a:rPr lang="cs-CZ" sz="1600" dirty="0"/>
              <a:t>Natural </a:t>
            </a:r>
            <a:r>
              <a:rPr lang="cs-CZ" sz="1600" dirty="0" err="1"/>
              <a:t>pain</a:t>
            </a:r>
            <a:r>
              <a:rPr lang="cs-CZ" sz="1600" dirty="0"/>
              <a:t> </a:t>
            </a:r>
            <a:r>
              <a:rPr lang="cs-CZ" sz="1600" dirty="0" err="1"/>
              <a:t>regulation</a:t>
            </a:r>
            <a:r>
              <a:rPr lang="cs-CZ" sz="1600" dirty="0"/>
              <a:t> </a:t>
            </a:r>
            <a:r>
              <a:rPr lang="cs-CZ" sz="1600" dirty="0" err="1"/>
              <a:t>system</a:t>
            </a:r>
            <a:r>
              <a:rPr lang="cs-CZ" sz="1600" dirty="0"/>
              <a:t>; </a:t>
            </a:r>
            <a:r>
              <a:rPr lang="cs-CZ" sz="1600" dirty="0" err="1"/>
              <a:t>stronly</a:t>
            </a:r>
            <a:r>
              <a:rPr lang="cs-CZ" sz="1600" dirty="0"/>
              <a:t> </a:t>
            </a:r>
            <a:r>
              <a:rPr lang="cs-CZ" sz="1600" dirty="0" err="1"/>
              <a:t>expressed</a:t>
            </a:r>
            <a:r>
              <a:rPr lang="cs-CZ" sz="1600" dirty="0"/>
              <a:t> </a:t>
            </a:r>
            <a:r>
              <a:rPr lang="cs-CZ" sz="1600" dirty="0" err="1"/>
              <a:t>e.g</a:t>
            </a:r>
            <a:r>
              <a:rPr lang="cs-CZ" sz="1600" dirty="0"/>
              <a:t>. in </a:t>
            </a:r>
            <a:r>
              <a:rPr lang="cs-CZ" sz="1600" dirty="0" err="1"/>
              <a:t>spinal</a:t>
            </a:r>
            <a:r>
              <a:rPr lang="cs-CZ" sz="1600" dirty="0"/>
              <a:t> </a:t>
            </a:r>
            <a:r>
              <a:rPr lang="cs-CZ" sz="1600" dirty="0" err="1"/>
              <a:t>cord</a:t>
            </a:r>
            <a:r>
              <a:rPr lang="cs-CZ" sz="1600" dirty="0"/>
              <a:t> </a:t>
            </a:r>
            <a:r>
              <a:rPr lang="cs-CZ" sz="1600" dirty="0" err="1"/>
              <a:t>dorsal</a:t>
            </a:r>
            <a:r>
              <a:rPr lang="cs-CZ" sz="1600" dirty="0"/>
              <a:t> </a:t>
            </a:r>
            <a:r>
              <a:rPr lang="cs-CZ" sz="1600" dirty="0" err="1"/>
              <a:t>horns</a:t>
            </a:r>
            <a:r>
              <a:rPr lang="cs-CZ" sz="1600" dirty="0"/>
              <a:t>, but </a:t>
            </a:r>
            <a:r>
              <a:rPr lang="cs-CZ" sz="1600" dirty="0" err="1"/>
              <a:t>also</a:t>
            </a:r>
            <a:r>
              <a:rPr lang="cs-CZ" sz="1600" dirty="0"/>
              <a:t> in  </a:t>
            </a:r>
            <a:r>
              <a:rPr lang="cs-CZ" sz="1600" dirty="0" err="1"/>
              <a:t>cortex</a:t>
            </a:r>
            <a:r>
              <a:rPr lang="cs-CZ" sz="1600" dirty="0"/>
              <a:t>, thalamus, </a:t>
            </a:r>
            <a:r>
              <a:rPr lang="cs-CZ" sz="1600" dirty="0" err="1"/>
              <a:t>ventral</a:t>
            </a:r>
            <a:r>
              <a:rPr lang="cs-CZ" sz="1600" dirty="0"/>
              <a:t> </a:t>
            </a:r>
            <a:r>
              <a:rPr lang="cs-CZ" sz="1600" dirty="0" err="1"/>
              <a:t>striatum</a:t>
            </a:r>
            <a:endParaRPr lang="cs-CZ" sz="1600" dirty="0"/>
          </a:p>
          <a:p>
            <a:pPr marL="285750" indent="-285750">
              <a:buFontTx/>
              <a:buChar char="-"/>
            </a:pPr>
            <a:r>
              <a:rPr lang="cs-CZ" sz="1600" dirty="0" err="1"/>
              <a:t>Antagonist</a:t>
            </a:r>
            <a:r>
              <a:rPr lang="cs-CZ" sz="1600" dirty="0"/>
              <a:t>: </a:t>
            </a:r>
            <a:r>
              <a:rPr lang="cs-CZ" sz="1600" dirty="0" err="1"/>
              <a:t>Naloxone</a:t>
            </a:r>
            <a:r>
              <a:rPr lang="cs-CZ" sz="1600" dirty="0"/>
              <a:t> </a:t>
            </a:r>
          </a:p>
          <a:p>
            <a:pPr marL="285750" indent="-285750">
              <a:buFontTx/>
              <a:buChar char="-"/>
            </a:pPr>
            <a:endParaRPr lang="cs-CZ" sz="1600" dirty="0"/>
          </a:p>
          <a:p>
            <a:r>
              <a:rPr lang="el-GR" sz="1600" b="1" dirty="0"/>
              <a:t>δ</a:t>
            </a:r>
            <a:r>
              <a:rPr lang="cs-CZ" sz="1600" b="1" dirty="0"/>
              <a:t>(DOR)</a:t>
            </a:r>
          </a:p>
          <a:p>
            <a:pPr marL="285750" indent="-285750">
              <a:buFontTx/>
              <a:buChar char="-"/>
            </a:pPr>
            <a:r>
              <a:rPr lang="cs-CZ" sz="1600" dirty="0" err="1"/>
              <a:t>Agonists</a:t>
            </a:r>
            <a:r>
              <a:rPr lang="cs-CZ" sz="1600" dirty="0"/>
              <a:t>: </a:t>
            </a:r>
            <a:r>
              <a:rPr lang="cs-CZ" sz="1600" dirty="0" err="1"/>
              <a:t>enkephalins</a:t>
            </a:r>
            <a:r>
              <a:rPr lang="cs-CZ" sz="1600" dirty="0"/>
              <a:t>, to </a:t>
            </a:r>
            <a:r>
              <a:rPr lang="cs-CZ" sz="1600" dirty="0" err="1"/>
              <a:t>less</a:t>
            </a:r>
            <a:r>
              <a:rPr lang="cs-CZ" sz="1600" dirty="0"/>
              <a:t> </a:t>
            </a:r>
            <a:r>
              <a:rPr lang="cs-CZ" sz="1600" dirty="0" err="1"/>
              <a:t>extent</a:t>
            </a:r>
            <a:r>
              <a:rPr lang="cs-CZ" sz="1600" dirty="0"/>
              <a:t> </a:t>
            </a:r>
            <a:r>
              <a:rPr lang="el-GR" sz="1600" dirty="0"/>
              <a:t>β</a:t>
            </a:r>
            <a:r>
              <a:rPr lang="cs-CZ" sz="1600" dirty="0"/>
              <a:t>-</a:t>
            </a:r>
            <a:r>
              <a:rPr lang="cs-CZ" sz="1600" dirty="0" err="1"/>
              <a:t>endorphin</a:t>
            </a:r>
            <a:endParaRPr lang="cs-CZ" sz="1600" dirty="0"/>
          </a:p>
          <a:p>
            <a:pPr marL="285750" indent="-285750">
              <a:buFontTx/>
              <a:buChar char="-"/>
            </a:pPr>
            <a:r>
              <a:rPr lang="cs-CZ" sz="1600" dirty="0" err="1"/>
              <a:t>Agonist</a:t>
            </a:r>
            <a:r>
              <a:rPr lang="cs-CZ" sz="1600" dirty="0"/>
              <a:t> </a:t>
            </a:r>
            <a:r>
              <a:rPr lang="cs-CZ" sz="1600" dirty="0" err="1"/>
              <a:t>bring</a:t>
            </a:r>
            <a:r>
              <a:rPr lang="cs-CZ" sz="1600" dirty="0"/>
              <a:t> </a:t>
            </a:r>
            <a:r>
              <a:rPr lang="cs-CZ" sz="1600" dirty="0" err="1"/>
              <a:t>strong</a:t>
            </a:r>
            <a:r>
              <a:rPr lang="cs-CZ" sz="1600" dirty="0"/>
              <a:t> </a:t>
            </a:r>
            <a:r>
              <a:rPr lang="cs-CZ" sz="1600" dirty="0" err="1"/>
              <a:t>anlgesia</a:t>
            </a:r>
            <a:r>
              <a:rPr lang="cs-CZ" sz="1600" dirty="0"/>
              <a:t>, </a:t>
            </a:r>
            <a:r>
              <a:rPr lang="cs-CZ" sz="1600" dirty="0" err="1"/>
              <a:t>or</a:t>
            </a:r>
            <a:r>
              <a:rPr lang="cs-CZ" sz="1600" dirty="0"/>
              <a:t> </a:t>
            </a:r>
            <a:r>
              <a:rPr lang="cs-CZ" sz="1600" dirty="0" err="1"/>
              <a:t>euphoria</a:t>
            </a:r>
            <a:endParaRPr lang="cs-CZ" sz="1600" dirty="0"/>
          </a:p>
          <a:p>
            <a:pPr marL="285750" indent="-285750">
              <a:buFontTx/>
              <a:buChar char="-"/>
            </a:pPr>
            <a:r>
              <a:rPr lang="cs-CZ" sz="1600" dirty="0"/>
              <a:t>Natural </a:t>
            </a:r>
            <a:r>
              <a:rPr lang="cs-CZ" sz="1600" dirty="0" err="1"/>
              <a:t>pain</a:t>
            </a:r>
            <a:r>
              <a:rPr lang="cs-CZ" sz="1600" dirty="0"/>
              <a:t> </a:t>
            </a:r>
            <a:r>
              <a:rPr lang="cs-CZ" sz="1600" dirty="0" err="1"/>
              <a:t>regulation</a:t>
            </a:r>
            <a:r>
              <a:rPr lang="cs-CZ" sz="1600" dirty="0"/>
              <a:t> </a:t>
            </a:r>
            <a:r>
              <a:rPr lang="cs-CZ" sz="1600" dirty="0" err="1"/>
              <a:t>system</a:t>
            </a:r>
            <a:r>
              <a:rPr lang="cs-CZ" sz="1600" dirty="0"/>
              <a:t>; </a:t>
            </a:r>
            <a:r>
              <a:rPr lang="cs-CZ" sz="1600" dirty="0" err="1"/>
              <a:t>antinociceptive</a:t>
            </a:r>
            <a:r>
              <a:rPr lang="cs-CZ" sz="1600" dirty="0"/>
              <a:t> </a:t>
            </a:r>
            <a:r>
              <a:rPr lang="cs-CZ" sz="1600" dirty="0" err="1"/>
              <a:t>effect</a:t>
            </a:r>
            <a:r>
              <a:rPr lang="cs-CZ" sz="1600" dirty="0"/>
              <a:t> </a:t>
            </a:r>
            <a:r>
              <a:rPr lang="cs-CZ" sz="1600" dirty="0" err="1"/>
              <a:t>partially</a:t>
            </a:r>
            <a:r>
              <a:rPr lang="cs-CZ" sz="1600" dirty="0"/>
              <a:t> via </a:t>
            </a:r>
            <a:r>
              <a:rPr lang="cs-CZ" sz="1600" dirty="0" err="1"/>
              <a:t>brainstem</a:t>
            </a:r>
            <a:r>
              <a:rPr lang="cs-CZ" sz="1600" dirty="0"/>
              <a:t> – </a:t>
            </a:r>
            <a:r>
              <a:rPr lang="cs-CZ" sz="1600" dirty="0" err="1"/>
              <a:t>through</a:t>
            </a:r>
            <a:r>
              <a:rPr lang="cs-CZ" sz="1600" dirty="0"/>
              <a:t> </a:t>
            </a:r>
            <a:r>
              <a:rPr lang="cs-CZ" sz="1600" dirty="0" err="1"/>
              <a:t>erotonergic</a:t>
            </a:r>
            <a:r>
              <a:rPr lang="cs-CZ" sz="1600" dirty="0"/>
              <a:t> </a:t>
            </a:r>
            <a:r>
              <a:rPr lang="cs-CZ" sz="1600" dirty="0" err="1"/>
              <a:t>system</a:t>
            </a:r>
            <a:r>
              <a:rPr lang="cs-CZ" sz="1600" dirty="0"/>
              <a:t> – </a:t>
            </a:r>
            <a:r>
              <a:rPr lang="cs-CZ" sz="1600" dirty="0" err="1"/>
              <a:t>dorsal</a:t>
            </a:r>
            <a:r>
              <a:rPr lang="cs-CZ" sz="1600" dirty="0"/>
              <a:t> </a:t>
            </a:r>
            <a:r>
              <a:rPr lang="cs-CZ" sz="1600" dirty="0" err="1"/>
              <a:t>raphe</a:t>
            </a:r>
            <a:r>
              <a:rPr lang="cs-CZ" sz="1600" dirty="0"/>
              <a:t> </a:t>
            </a:r>
            <a:r>
              <a:rPr lang="cs-CZ" sz="1600" dirty="0" err="1"/>
              <a:t>nuclei</a:t>
            </a:r>
            <a:r>
              <a:rPr lang="cs-CZ" sz="1600" dirty="0"/>
              <a:t> </a:t>
            </a:r>
          </a:p>
          <a:p>
            <a:endParaRPr lang="cs-CZ" sz="1600" dirty="0"/>
          </a:p>
          <a:p>
            <a:endParaRPr lang="cs-CZ" sz="1400" dirty="0"/>
          </a:p>
        </p:txBody>
      </p:sp>
    </p:spTree>
    <p:extLst>
      <p:ext uri="{BB962C8B-B14F-4D97-AF65-F5344CB8AC3E}">
        <p14:creationId xmlns:p14="http://schemas.microsoft.com/office/powerpoint/2010/main" val="92263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Tree>
    <p:extLst>
      <p:ext uri="{BB962C8B-B14F-4D97-AF65-F5344CB8AC3E}">
        <p14:creationId xmlns:p14="http://schemas.microsoft.com/office/powerpoint/2010/main" val="1253577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80888" y="731352"/>
            <a:ext cx="6653513" cy="1224110"/>
          </a:xfrm>
          <a:prstGeom prst="rect">
            <a:avLst/>
          </a:prstGeom>
        </p:spPr>
      </p:pic>
      <p:pic>
        <p:nvPicPr>
          <p:cNvPr id="8" name="Obrázek 7"/>
          <p:cNvPicPr>
            <a:picLocks noChangeAspect="1"/>
          </p:cNvPicPr>
          <p:nvPr/>
        </p:nvPicPr>
        <p:blipFill>
          <a:blip r:embed="rId3"/>
          <a:stretch>
            <a:fillRect/>
          </a:stretch>
        </p:blipFill>
        <p:spPr>
          <a:xfrm>
            <a:off x="7858126" y="2054932"/>
            <a:ext cx="2702672" cy="3907194"/>
          </a:xfrm>
          <a:prstGeom prst="rect">
            <a:avLst/>
          </a:prstGeom>
        </p:spPr>
      </p:pic>
      <p:sp>
        <p:nvSpPr>
          <p:cNvPr id="10" name="TextovéPole 9">
            <a:extLst>
              <a:ext uri="{FF2B5EF4-FFF2-40B4-BE49-F238E27FC236}">
                <a16:creationId xmlns:a16="http://schemas.microsoft.com/office/drawing/2014/main" id="{D2233B61-CD51-4E9E-AAD8-C10617777340}"/>
              </a:ext>
            </a:extLst>
          </p:cNvPr>
          <p:cNvSpPr txBox="1"/>
          <p:nvPr/>
        </p:nvSpPr>
        <p:spPr>
          <a:xfrm>
            <a:off x="1631202" y="622690"/>
            <a:ext cx="4884676" cy="2554545"/>
          </a:xfrm>
          <a:prstGeom prst="rect">
            <a:avLst/>
          </a:prstGeom>
          <a:solidFill>
            <a:schemeClr val="bg1"/>
          </a:solidFill>
        </p:spPr>
        <p:txBody>
          <a:bodyPr wrap="square" rtlCol="0">
            <a:spAutoFit/>
          </a:bodyPr>
          <a:lstStyle/>
          <a:p>
            <a:r>
              <a:rPr lang="el-GR" sz="1600" b="1" dirty="0"/>
              <a:t>κ</a:t>
            </a:r>
            <a:r>
              <a:rPr lang="cs-CZ" sz="1600" b="1" dirty="0"/>
              <a:t>(KOR)</a:t>
            </a:r>
          </a:p>
          <a:p>
            <a:pPr marL="285750" indent="-285750">
              <a:buFontTx/>
              <a:buChar char="-"/>
            </a:pPr>
            <a:r>
              <a:rPr lang="cs-CZ" sz="1600" dirty="0" err="1"/>
              <a:t>Agonists</a:t>
            </a:r>
            <a:r>
              <a:rPr lang="cs-CZ" sz="1600" dirty="0"/>
              <a:t>: </a:t>
            </a:r>
            <a:r>
              <a:rPr lang="cs-CZ" sz="1600" dirty="0" err="1"/>
              <a:t>dynorphins</a:t>
            </a:r>
            <a:endParaRPr lang="cs-CZ" sz="1600" dirty="0"/>
          </a:p>
          <a:p>
            <a:pPr marL="285750" indent="-285750">
              <a:buFontTx/>
              <a:buChar char="-"/>
            </a:pPr>
            <a:r>
              <a:rPr lang="cs-CZ" sz="1600" dirty="0"/>
              <a:t>Medium </a:t>
            </a:r>
            <a:r>
              <a:rPr lang="cs-CZ" sz="1600" dirty="0" err="1"/>
              <a:t>antinociceptive</a:t>
            </a:r>
            <a:r>
              <a:rPr lang="cs-CZ" sz="1600" dirty="0"/>
              <a:t> </a:t>
            </a:r>
            <a:r>
              <a:rPr lang="cs-CZ" sz="1600" dirty="0" err="1"/>
              <a:t>effect</a:t>
            </a:r>
            <a:r>
              <a:rPr lang="cs-CZ" sz="1600" dirty="0"/>
              <a:t>, </a:t>
            </a:r>
            <a:r>
              <a:rPr lang="cs-CZ" sz="1600" dirty="0" err="1"/>
              <a:t>central</a:t>
            </a:r>
            <a:r>
              <a:rPr lang="cs-CZ" sz="1600" dirty="0"/>
              <a:t> </a:t>
            </a:r>
            <a:r>
              <a:rPr lang="cs-CZ" sz="1600" dirty="0" err="1"/>
              <a:t>activation</a:t>
            </a:r>
            <a:r>
              <a:rPr lang="cs-CZ" sz="1600" dirty="0"/>
              <a:t>-&gt; </a:t>
            </a:r>
            <a:r>
              <a:rPr lang="cs-CZ" sz="1600" dirty="0" err="1"/>
              <a:t>dysphory</a:t>
            </a:r>
            <a:r>
              <a:rPr lang="cs-CZ" sz="1600" dirty="0"/>
              <a:t> (</a:t>
            </a:r>
            <a:r>
              <a:rPr lang="cs-CZ" sz="1600" dirty="0" err="1"/>
              <a:t>can‘t</a:t>
            </a:r>
            <a:r>
              <a:rPr lang="cs-CZ" sz="1600" dirty="0"/>
              <a:t> </a:t>
            </a:r>
            <a:r>
              <a:rPr lang="cs-CZ" sz="1600" dirty="0" err="1"/>
              <a:t>get</a:t>
            </a:r>
            <a:r>
              <a:rPr lang="cs-CZ" sz="1600" dirty="0"/>
              <a:t> </a:t>
            </a:r>
            <a:r>
              <a:rPr lang="cs-CZ" sz="1600" dirty="0" err="1"/>
              <a:t>high</a:t>
            </a:r>
            <a:r>
              <a:rPr lang="cs-CZ" sz="1600" dirty="0"/>
              <a:t> by </a:t>
            </a:r>
            <a:r>
              <a:rPr lang="cs-CZ" sz="1600" dirty="0" err="1"/>
              <a:t>tramadol</a:t>
            </a:r>
            <a:r>
              <a:rPr lang="cs-CZ" sz="1600" dirty="0"/>
              <a:t>)</a:t>
            </a:r>
          </a:p>
          <a:p>
            <a:endParaRPr lang="cs-CZ" sz="1600" dirty="0"/>
          </a:p>
          <a:p>
            <a:r>
              <a:rPr lang="cs-CZ" sz="1600" b="1" dirty="0" err="1"/>
              <a:t>Pain</a:t>
            </a:r>
            <a:endParaRPr lang="cs-CZ" sz="1600" b="1" dirty="0"/>
          </a:p>
          <a:p>
            <a:pPr marL="285750" indent="-285750">
              <a:buFontTx/>
              <a:buChar char="-"/>
            </a:pPr>
            <a:r>
              <a:rPr lang="cs-CZ" sz="1600" dirty="0" err="1"/>
              <a:t>Opioids</a:t>
            </a:r>
            <a:r>
              <a:rPr lang="cs-CZ" sz="1600" dirty="0"/>
              <a:t> </a:t>
            </a:r>
            <a:r>
              <a:rPr lang="cs-CZ" sz="1600" dirty="0" err="1"/>
              <a:t>used</a:t>
            </a:r>
            <a:r>
              <a:rPr lang="cs-CZ" sz="1600" dirty="0"/>
              <a:t> in </a:t>
            </a:r>
            <a:r>
              <a:rPr lang="cs-CZ" sz="1600" dirty="0" err="1"/>
              <a:t>treatment</a:t>
            </a:r>
            <a:r>
              <a:rPr lang="cs-CZ" sz="1600" dirty="0"/>
              <a:t> </a:t>
            </a:r>
            <a:r>
              <a:rPr lang="cs-CZ" sz="1600" dirty="0" err="1"/>
              <a:t>of</a:t>
            </a:r>
            <a:r>
              <a:rPr lang="cs-CZ" sz="1600" dirty="0"/>
              <a:t> </a:t>
            </a:r>
            <a:r>
              <a:rPr lang="cs-CZ" sz="1600" dirty="0" err="1"/>
              <a:t>strong</a:t>
            </a:r>
            <a:r>
              <a:rPr lang="cs-CZ" sz="1600" dirty="0"/>
              <a:t> </a:t>
            </a:r>
            <a:r>
              <a:rPr lang="cs-CZ" sz="1600" dirty="0" err="1"/>
              <a:t>pain</a:t>
            </a:r>
            <a:endParaRPr lang="cs-CZ" sz="1600" dirty="0"/>
          </a:p>
          <a:p>
            <a:pPr marL="285750" indent="-285750">
              <a:buFontTx/>
              <a:buChar char="-"/>
            </a:pPr>
            <a:r>
              <a:rPr lang="cs-CZ" sz="1600" dirty="0" err="1"/>
              <a:t>Fentanyl</a:t>
            </a:r>
            <a:r>
              <a:rPr lang="cs-CZ" sz="1600" dirty="0"/>
              <a:t> (100x more </a:t>
            </a:r>
            <a:r>
              <a:rPr lang="cs-CZ" sz="1600" dirty="0" err="1"/>
              <a:t>powerful</a:t>
            </a:r>
            <a:r>
              <a:rPr lang="cs-CZ" sz="1600" dirty="0"/>
              <a:t> </a:t>
            </a:r>
            <a:r>
              <a:rPr lang="cs-CZ" sz="1600" dirty="0" err="1"/>
              <a:t>agonist</a:t>
            </a:r>
            <a:r>
              <a:rPr lang="cs-CZ" sz="1600" dirty="0"/>
              <a:t> to </a:t>
            </a:r>
            <a:r>
              <a:rPr lang="el-GR" sz="1600" dirty="0"/>
              <a:t>μ</a:t>
            </a:r>
            <a:r>
              <a:rPr lang="cs-CZ" sz="1600" dirty="0"/>
              <a:t>-</a:t>
            </a:r>
            <a:r>
              <a:rPr lang="cs-CZ" sz="1600" dirty="0" err="1"/>
              <a:t>receptors</a:t>
            </a:r>
            <a:r>
              <a:rPr lang="cs-CZ" sz="1600" dirty="0"/>
              <a:t> </a:t>
            </a:r>
            <a:r>
              <a:rPr lang="cs-CZ" sz="1600" dirty="0" err="1"/>
              <a:t>compared</a:t>
            </a:r>
            <a:r>
              <a:rPr lang="cs-CZ" sz="1600" dirty="0"/>
              <a:t> to </a:t>
            </a:r>
            <a:r>
              <a:rPr lang="cs-CZ" sz="1600" dirty="0" err="1"/>
              <a:t>morphin</a:t>
            </a:r>
            <a:r>
              <a:rPr lang="cs-CZ" sz="1600" dirty="0"/>
              <a:t>)</a:t>
            </a:r>
          </a:p>
          <a:p>
            <a:pPr marL="285750" indent="-285750">
              <a:buFontTx/>
              <a:buChar char="-"/>
            </a:pPr>
            <a:r>
              <a:rPr lang="cs-CZ" sz="1600" dirty="0"/>
              <a:t>Risk </a:t>
            </a:r>
            <a:r>
              <a:rPr lang="cs-CZ" sz="1600" dirty="0" err="1"/>
              <a:t>of</a:t>
            </a:r>
            <a:r>
              <a:rPr lang="cs-CZ" sz="1600" dirty="0"/>
              <a:t> </a:t>
            </a:r>
            <a:r>
              <a:rPr lang="cs-CZ" sz="1600" dirty="0" err="1"/>
              <a:t>breathing</a:t>
            </a:r>
            <a:r>
              <a:rPr lang="cs-CZ" sz="1600" dirty="0"/>
              <a:t> </a:t>
            </a:r>
            <a:r>
              <a:rPr lang="cs-CZ" sz="1600" dirty="0" err="1"/>
              <a:t>attenuation</a:t>
            </a:r>
            <a:endParaRPr lang="cs-CZ" sz="1400" dirty="0"/>
          </a:p>
        </p:txBody>
      </p:sp>
      <p:sp>
        <p:nvSpPr>
          <p:cNvPr id="5" name="TextovéPole 4">
            <a:extLst>
              <a:ext uri="{FF2B5EF4-FFF2-40B4-BE49-F238E27FC236}">
                <a16:creationId xmlns:a16="http://schemas.microsoft.com/office/drawing/2014/main" id="{EA599CFC-4337-414D-AB89-CFB3EEB27AF8}"/>
              </a:ext>
            </a:extLst>
          </p:cNvPr>
          <p:cNvSpPr txBox="1"/>
          <p:nvPr/>
        </p:nvSpPr>
        <p:spPr>
          <a:xfrm>
            <a:off x="7486042" y="1373100"/>
            <a:ext cx="2985796" cy="653143"/>
          </a:xfrm>
          <a:prstGeom prst="rect">
            <a:avLst/>
          </a:prstGeom>
          <a:noFill/>
        </p:spPr>
        <p:txBody>
          <a:bodyPr wrap="square" rtlCol="0">
            <a:spAutoFit/>
          </a:bodyPr>
          <a:lstStyle/>
          <a:p>
            <a:r>
              <a:rPr lang="cs-CZ" dirty="0" err="1"/>
              <a:t>Pain</a:t>
            </a:r>
            <a:r>
              <a:rPr lang="cs-CZ" dirty="0"/>
              <a:t> </a:t>
            </a:r>
            <a:r>
              <a:rPr lang="cs-CZ" dirty="0" err="1"/>
              <a:t>modulation</a:t>
            </a:r>
            <a:r>
              <a:rPr lang="cs-CZ" dirty="0"/>
              <a:t> by </a:t>
            </a:r>
            <a:r>
              <a:rPr lang="cs-CZ" dirty="0" err="1"/>
              <a:t>opioids</a:t>
            </a:r>
            <a:r>
              <a:rPr lang="cs-CZ" dirty="0"/>
              <a:t> in </a:t>
            </a:r>
            <a:r>
              <a:rPr lang="cs-CZ" dirty="0" err="1"/>
              <a:t>the</a:t>
            </a:r>
            <a:r>
              <a:rPr lang="cs-CZ" dirty="0"/>
              <a:t> </a:t>
            </a:r>
            <a:r>
              <a:rPr lang="cs-CZ" dirty="0" err="1"/>
              <a:t>spinal</a:t>
            </a:r>
            <a:r>
              <a:rPr lang="cs-CZ" dirty="0"/>
              <a:t> </a:t>
            </a:r>
            <a:r>
              <a:rPr lang="cs-CZ" dirty="0" err="1"/>
              <a:t>cord</a:t>
            </a:r>
            <a:r>
              <a:rPr lang="cs-CZ" dirty="0"/>
              <a:t> </a:t>
            </a:r>
            <a:r>
              <a:rPr lang="cs-CZ" dirty="0" err="1"/>
              <a:t>dorsal</a:t>
            </a:r>
            <a:r>
              <a:rPr lang="cs-CZ" dirty="0"/>
              <a:t> </a:t>
            </a:r>
            <a:r>
              <a:rPr lang="cs-CZ" dirty="0" err="1"/>
              <a:t>horns</a:t>
            </a:r>
            <a:endParaRPr lang="en-US" dirty="0"/>
          </a:p>
        </p:txBody>
      </p:sp>
      <p:sp>
        <p:nvSpPr>
          <p:cNvPr id="7" name="TextovéPole 6">
            <a:extLst>
              <a:ext uri="{FF2B5EF4-FFF2-40B4-BE49-F238E27FC236}">
                <a16:creationId xmlns:a16="http://schemas.microsoft.com/office/drawing/2014/main" id="{140CE950-A6E7-49F6-A8D5-7BAFB015DFFE}"/>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Tree>
    <p:extLst>
      <p:ext uri="{BB962C8B-B14F-4D97-AF65-F5344CB8AC3E}">
        <p14:creationId xmlns:p14="http://schemas.microsoft.com/office/powerpoint/2010/main" val="247455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7C5C930-054A-4C20-9FFA-016946D03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245" y="2258009"/>
            <a:ext cx="5706756" cy="4599992"/>
          </a:xfrm>
          <a:prstGeom prst="rect">
            <a:avLst/>
          </a:prstGeom>
        </p:spPr>
      </p:pic>
      <p:sp>
        <p:nvSpPr>
          <p:cNvPr id="3" name="TextovéPole 2">
            <a:extLst>
              <a:ext uri="{FF2B5EF4-FFF2-40B4-BE49-F238E27FC236}">
                <a16:creationId xmlns:a16="http://schemas.microsoft.com/office/drawing/2014/main" id="{65DE33E5-A876-44AB-834B-877D549B730E}"/>
              </a:ext>
            </a:extLst>
          </p:cNvPr>
          <p:cNvSpPr txBox="1"/>
          <p:nvPr/>
        </p:nvSpPr>
        <p:spPr>
          <a:xfrm>
            <a:off x="0" y="0"/>
            <a:ext cx="8043169" cy="523220"/>
          </a:xfrm>
          <a:prstGeom prst="rect">
            <a:avLst/>
          </a:prstGeom>
          <a:noFill/>
        </p:spPr>
        <p:txBody>
          <a:bodyPr wrap="square" rtlCol="0">
            <a:spAutoFit/>
          </a:bodyPr>
          <a:lstStyle/>
          <a:p>
            <a:r>
              <a:rPr lang="cs-CZ" sz="2800" dirty="0" err="1"/>
              <a:t>Opiates</a:t>
            </a:r>
            <a:endParaRPr lang="cs-CZ" sz="2800" dirty="0"/>
          </a:p>
        </p:txBody>
      </p:sp>
      <p:sp>
        <p:nvSpPr>
          <p:cNvPr id="4" name="TextovéPole 3">
            <a:extLst>
              <a:ext uri="{FF2B5EF4-FFF2-40B4-BE49-F238E27FC236}">
                <a16:creationId xmlns:a16="http://schemas.microsoft.com/office/drawing/2014/main" id="{B9969FBF-2D90-4C31-B616-17B9F42B1DFE}"/>
              </a:ext>
            </a:extLst>
          </p:cNvPr>
          <p:cNvSpPr txBox="1"/>
          <p:nvPr/>
        </p:nvSpPr>
        <p:spPr>
          <a:xfrm>
            <a:off x="1740833" y="523220"/>
            <a:ext cx="10351640" cy="2554545"/>
          </a:xfrm>
          <a:prstGeom prst="rect">
            <a:avLst/>
          </a:prstGeom>
          <a:solidFill>
            <a:schemeClr val="bg1"/>
          </a:solidFill>
        </p:spPr>
        <p:txBody>
          <a:bodyPr wrap="square" rtlCol="0">
            <a:spAutoFit/>
          </a:bodyPr>
          <a:lstStyle/>
          <a:p>
            <a:r>
              <a:rPr lang="cs-CZ" dirty="0" err="1"/>
              <a:t>Addiction</a:t>
            </a:r>
            <a:endParaRPr lang="cs-CZ" dirty="0"/>
          </a:p>
          <a:p>
            <a:r>
              <a:rPr lang="cs-CZ" sz="1600" b="1" dirty="0"/>
              <a:t>Heroin</a:t>
            </a:r>
          </a:p>
          <a:p>
            <a:pPr marL="285750" indent="-285750">
              <a:buFontTx/>
              <a:buChar char="-"/>
            </a:pPr>
            <a:r>
              <a:rPr lang="cs-CZ" sz="1600" dirty="0" err="1"/>
              <a:t>Along</a:t>
            </a:r>
            <a:r>
              <a:rPr lang="cs-CZ" sz="1600" dirty="0"/>
              <a:t> </a:t>
            </a:r>
            <a:r>
              <a:rPr lang="cs-CZ" sz="1600" dirty="0" err="1"/>
              <a:t>with</a:t>
            </a:r>
            <a:r>
              <a:rPr lang="cs-CZ" sz="1600" dirty="0"/>
              <a:t> </a:t>
            </a:r>
            <a:r>
              <a:rPr lang="cs-CZ" sz="1600" dirty="0" err="1"/>
              <a:t>psychical</a:t>
            </a:r>
            <a:r>
              <a:rPr lang="cs-CZ" sz="1600" dirty="0"/>
              <a:t> </a:t>
            </a:r>
            <a:r>
              <a:rPr lang="cs-CZ" sz="1600" dirty="0" err="1"/>
              <a:t>addiction</a:t>
            </a:r>
            <a:r>
              <a:rPr lang="cs-CZ" sz="1600" dirty="0"/>
              <a:t>, </a:t>
            </a:r>
            <a:r>
              <a:rPr lang="cs-CZ" sz="1600" dirty="0" err="1"/>
              <a:t>strong</a:t>
            </a:r>
            <a:r>
              <a:rPr lang="cs-CZ" sz="1600" dirty="0"/>
              <a:t> </a:t>
            </a:r>
            <a:r>
              <a:rPr lang="cs-CZ" sz="1600" dirty="0" err="1"/>
              <a:t>physical</a:t>
            </a:r>
            <a:r>
              <a:rPr lang="cs-CZ" sz="1600" dirty="0"/>
              <a:t> </a:t>
            </a:r>
            <a:r>
              <a:rPr lang="cs-CZ" sz="1600" dirty="0" err="1"/>
              <a:t>addiction</a:t>
            </a:r>
            <a:endParaRPr lang="cs-CZ" sz="1600" dirty="0"/>
          </a:p>
          <a:p>
            <a:pPr marL="285750" indent="-285750">
              <a:buFontTx/>
              <a:buChar char="-"/>
            </a:pPr>
            <a:r>
              <a:rPr lang="cs-CZ" sz="1600" dirty="0" err="1"/>
              <a:t>Increased</a:t>
            </a:r>
            <a:r>
              <a:rPr lang="cs-CZ" sz="1600" dirty="0"/>
              <a:t> </a:t>
            </a:r>
            <a:r>
              <a:rPr lang="cs-CZ" sz="1600" dirty="0" err="1"/>
              <a:t>expression</a:t>
            </a:r>
            <a:r>
              <a:rPr lang="cs-CZ" sz="1600" dirty="0"/>
              <a:t> </a:t>
            </a:r>
            <a:r>
              <a:rPr lang="cs-CZ" sz="1600" dirty="0" err="1"/>
              <a:t>of</a:t>
            </a:r>
            <a:r>
              <a:rPr lang="cs-CZ" sz="1600" dirty="0"/>
              <a:t> OR in </a:t>
            </a:r>
            <a:r>
              <a:rPr lang="cs-CZ" sz="1600" dirty="0" err="1"/>
              <a:t>periphery</a:t>
            </a:r>
            <a:r>
              <a:rPr lang="cs-CZ" sz="1600" dirty="0"/>
              <a:t> -&gt; </a:t>
            </a:r>
            <a:r>
              <a:rPr lang="cs-CZ" sz="1600" dirty="0" err="1"/>
              <a:t>withdrawal</a:t>
            </a:r>
            <a:r>
              <a:rPr lang="cs-CZ" sz="1600" dirty="0"/>
              <a:t> -&gt; </a:t>
            </a:r>
            <a:r>
              <a:rPr lang="cs-CZ" sz="1600" dirty="0" err="1"/>
              <a:t>pain</a:t>
            </a:r>
            <a:endParaRPr lang="cs-CZ" sz="1600" dirty="0"/>
          </a:p>
          <a:p>
            <a:pPr marL="285750" indent="-285750">
              <a:buFontTx/>
              <a:buChar char="-"/>
            </a:pPr>
            <a:r>
              <a:rPr lang="cs-CZ" sz="1600" dirty="0" err="1"/>
              <a:t>Therapy</a:t>
            </a:r>
            <a:r>
              <a:rPr lang="cs-CZ" sz="1600" dirty="0"/>
              <a:t>: </a:t>
            </a:r>
            <a:r>
              <a:rPr lang="cs-CZ" sz="1600" dirty="0" err="1"/>
              <a:t>going</a:t>
            </a:r>
            <a:r>
              <a:rPr lang="cs-CZ" sz="1600" dirty="0"/>
              <a:t> to </a:t>
            </a:r>
            <a:r>
              <a:rPr lang="cs-CZ" sz="1600" dirty="0" err="1"/>
              <a:t>weaker</a:t>
            </a:r>
            <a:r>
              <a:rPr lang="cs-CZ" sz="1600" dirty="0"/>
              <a:t> </a:t>
            </a:r>
            <a:r>
              <a:rPr lang="cs-CZ" sz="1600" dirty="0" err="1"/>
              <a:t>agonists</a:t>
            </a:r>
            <a:r>
              <a:rPr lang="cs-CZ" sz="1600" dirty="0"/>
              <a:t>: </a:t>
            </a:r>
            <a:r>
              <a:rPr lang="cs-CZ" sz="1600" dirty="0" err="1"/>
              <a:t>methadon</a:t>
            </a:r>
            <a:r>
              <a:rPr lang="cs-CZ" sz="1600" dirty="0"/>
              <a:t>, </a:t>
            </a:r>
            <a:r>
              <a:rPr lang="cs-CZ" sz="1600" dirty="0" err="1"/>
              <a:t>buprenorphin</a:t>
            </a:r>
            <a:r>
              <a:rPr lang="cs-CZ" sz="1600" dirty="0"/>
              <a:t>-&gt; </a:t>
            </a:r>
            <a:r>
              <a:rPr lang="cs-CZ" sz="1600" dirty="0" err="1"/>
              <a:t>cessation</a:t>
            </a:r>
            <a:endParaRPr lang="cs-CZ" sz="1600" dirty="0"/>
          </a:p>
          <a:p>
            <a:pPr marL="285750" indent="-285750">
              <a:buFontTx/>
              <a:buChar char="-"/>
            </a:pPr>
            <a:endParaRPr lang="cs-CZ" sz="1600" dirty="0"/>
          </a:p>
          <a:p>
            <a:r>
              <a:rPr lang="cs-CZ" sz="1600" b="1" dirty="0" err="1"/>
              <a:t>Alcohol</a:t>
            </a:r>
            <a:endParaRPr lang="cs-CZ" sz="1600" b="1" dirty="0"/>
          </a:p>
          <a:p>
            <a:pPr marL="285750" indent="-285750">
              <a:buFontTx/>
              <a:buChar char="-"/>
            </a:pPr>
            <a:r>
              <a:rPr lang="cs-CZ" sz="1600" dirty="0" err="1"/>
              <a:t>Alcohol</a:t>
            </a:r>
            <a:r>
              <a:rPr lang="cs-CZ" sz="1600" dirty="0"/>
              <a:t> </a:t>
            </a:r>
            <a:r>
              <a:rPr lang="cs-CZ" sz="1600" dirty="0" err="1"/>
              <a:t>stimulates</a:t>
            </a:r>
            <a:r>
              <a:rPr lang="cs-CZ" sz="1600" dirty="0"/>
              <a:t> </a:t>
            </a:r>
            <a:r>
              <a:rPr lang="el-GR" sz="1600" dirty="0"/>
              <a:t>β</a:t>
            </a:r>
            <a:r>
              <a:rPr lang="cs-CZ" sz="1600" dirty="0"/>
              <a:t>-</a:t>
            </a:r>
            <a:r>
              <a:rPr lang="cs-CZ" sz="1600" dirty="0" err="1"/>
              <a:t>endorphin</a:t>
            </a:r>
            <a:r>
              <a:rPr lang="cs-CZ" sz="1600" dirty="0"/>
              <a:t> </a:t>
            </a:r>
            <a:r>
              <a:rPr lang="cs-CZ" sz="1600" dirty="0" err="1"/>
              <a:t>release</a:t>
            </a:r>
            <a:r>
              <a:rPr lang="cs-CZ" sz="1600" dirty="0"/>
              <a:t> (not </a:t>
            </a:r>
            <a:r>
              <a:rPr lang="cs-CZ" sz="1600" dirty="0" err="1"/>
              <a:t>the</a:t>
            </a:r>
            <a:r>
              <a:rPr lang="cs-CZ" sz="1600" dirty="0"/>
              <a:t> </a:t>
            </a:r>
            <a:r>
              <a:rPr lang="cs-CZ" sz="1600" dirty="0" err="1"/>
              <a:t>main</a:t>
            </a:r>
            <a:r>
              <a:rPr lang="cs-CZ" sz="1600" dirty="0"/>
              <a:t> </a:t>
            </a:r>
            <a:r>
              <a:rPr lang="cs-CZ" sz="1600" dirty="0" err="1"/>
              <a:t>mechanism</a:t>
            </a:r>
            <a:r>
              <a:rPr lang="cs-CZ" sz="1600" dirty="0"/>
              <a:t> </a:t>
            </a:r>
            <a:r>
              <a:rPr lang="cs-CZ" sz="1600" dirty="0" err="1"/>
              <a:t>of</a:t>
            </a:r>
            <a:r>
              <a:rPr lang="cs-CZ" sz="1600" dirty="0"/>
              <a:t> </a:t>
            </a:r>
            <a:r>
              <a:rPr lang="cs-CZ" sz="1600" dirty="0" err="1"/>
              <a:t>alcohol</a:t>
            </a:r>
            <a:r>
              <a:rPr lang="cs-CZ" sz="1600" dirty="0"/>
              <a:t> </a:t>
            </a:r>
            <a:r>
              <a:rPr lang="cs-CZ" sz="1600" dirty="0" err="1"/>
              <a:t>addiction</a:t>
            </a:r>
            <a:r>
              <a:rPr lang="cs-CZ" sz="1600" dirty="0"/>
              <a:t>)</a:t>
            </a:r>
          </a:p>
          <a:p>
            <a:endParaRPr lang="cs-CZ" sz="1600" dirty="0"/>
          </a:p>
          <a:p>
            <a:endParaRPr lang="cs-CZ" sz="1400" dirty="0"/>
          </a:p>
        </p:txBody>
      </p:sp>
    </p:spTree>
    <p:extLst>
      <p:ext uri="{BB962C8B-B14F-4D97-AF65-F5344CB8AC3E}">
        <p14:creationId xmlns:p14="http://schemas.microsoft.com/office/powerpoint/2010/main" val="386175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2" name="TextovéPole 1">
            <a:extLst>
              <a:ext uri="{FF2B5EF4-FFF2-40B4-BE49-F238E27FC236}">
                <a16:creationId xmlns:a16="http://schemas.microsoft.com/office/drawing/2014/main" id="{30CD3AEF-5A67-46C2-A008-6C85A54009AA}"/>
              </a:ext>
            </a:extLst>
          </p:cNvPr>
          <p:cNvSpPr txBox="1"/>
          <p:nvPr/>
        </p:nvSpPr>
        <p:spPr>
          <a:xfrm>
            <a:off x="2951584" y="5654352"/>
            <a:ext cx="7296720" cy="769441"/>
          </a:xfrm>
          <a:prstGeom prst="rect">
            <a:avLst/>
          </a:prstGeom>
          <a:noFill/>
        </p:spPr>
        <p:txBody>
          <a:bodyPr wrap="square" rtlCol="0">
            <a:spAutoFit/>
          </a:bodyPr>
          <a:lstStyle/>
          <a:p>
            <a:r>
              <a:rPr lang="cs-CZ" sz="4400" dirty="0"/>
              <a:t>FAKE </a:t>
            </a:r>
            <a:r>
              <a:rPr lang="cs-CZ" sz="4400" dirty="0" err="1"/>
              <a:t>images</a:t>
            </a:r>
            <a:r>
              <a:rPr lang="cs-CZ" sz="4400" dirty="0"/>
              <a:t> </a:t>
            </a:r>
            <a:r>
              <a:rPr lang="cs-CZ" sz="4400" dirty="0" err="1"/>
              <a:t>of</a:t>
            </a:r>
            <a:r>
              <a:rPr lang="cs-CZ" sz="4400" dirty="0"/>
              <a:t> </a:t>
            </a:r>
            <a:r>
              <a:rPr lang="cs-CZ" sz="4400" dirty="0" err="1"/>
              <a:t>synapses</a:t>
            </a:r>
            <a:r>
              <a:rPr lang="cs-CZ" sz="4400" dirty="0"/>
              <a:t> !!!</a:t>
            </a:r>
            <a:endParaRPr lang="en-US" sz="4400" dirty="0"/>
          </a:p>
        </p:txBody>
      </p:sp>
    </p:spTree>
    <p:extLst>
      <p:ext uri="{BB962C8B-B14F-4D97-AF65-F5344CB8AC3E}">
        <p14:creationId xmlns:p14="http://schemas.microsoft.com/office/powerpoint/2010/main" val="403119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0" y="0"/>
            <a:ext cx="8043169" cy="523220"/>
          </a:xfrm>
          <a:prstGeom prst="rect">
            <a:avLst/>
          </a:prstGeom>
          <a:noFill/>
        </p:spPr>
        <p:txBody>
          <a:bodyPr wrap="square" rtlCol="0">
            <a:spAutoFit/>
          </a:bodyPr>
          <a:lstStyle/>
          <a:p>
            <a:r>
              <a:rPr lang="en-US" sz="2800" dirty="0"/>
              <a:t>Short morphological intermezzo</a:t>
            </a:r>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4243096" cy="4154491"/>
          </a:xfrm>
          <a:prstGeom prst="rect">
            <a:avLst/>
          </a:prstGeom>
        </p:spPr>
      </p:pic>
    </p:spTree>
    <p:extLst>
      <p:ext uri="{BB962C8B-B14F-4D97-AF65-F5344CB8AC3E}">
        <p14:creationId xmlns:p14="http://schemas.microsoft.com/office/powerpoint/2010/main" val="13449106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800</TotalTime>
  <Words>2237</Words>
  <Application>Microsoft Office PowerPoint</Application>
  <PresentationFormat>Širokoúhlá obrazovka</PresentationFormat>
  <Paragraphs>350</Paragraphs>
  <Slides>71</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71</vt:i4>
      </vt:variant>
    </vt:vector>
  </HeadingPairs>
  <TitlesOfParts>
    <vt:vector size="75"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Ondrej</dc:creator>
  <cp:lastModifiedBy>Ondrej</cp:lastModifiedBy>
  <cp:revision>89</cp:revision>
  <dcterms:created xsi:type="dcterms:W3CDTF">2020-02-25T15:55:52Z</dcterms:created>
  <dcterms:modified xsi:type="dcterms:W3CDTF">2022-04-11T09:53:46Z</dcterms:modified>
</cp:coreProperties>
</file>