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73"/>
  </p:notesMasterIdLst>
  <p:sldIdLst>
    <p:sldId id="256" r:id="rId2"/>
    <p:sldId id="259" r:id="rId3"/>
    <p:sldId id="261" r:id="rId4"/>
    <p:sldId id="258" r:id="rId5"/>
    <p:sldId id="260" r:id="rId6"/>
    <p:sldId id="284" r:id="rId7"/>
    <p:sldId id="285" r:id="rId8"/>
    <p:sldId id="319" r:id="rId9"/>
    <p:sldId id="286" r:id="rId10"/>
    <p:sldId id="288" r:id="rId11"/>
    <p:sldId id="289" r:id="rId12"/>
    <p:sldId id="292" r:id="rId13"/>
    <p:sldId id="291" r:id="rId14"/>
    <p:sldId id="293" r:id="rId15"/>
    <p:sldId id="295" r:id="rId16"/>
    <p:sldId id="357" r:id="rId17"/>
    <p:sldId id="263" r:id="rId18"/>
    <p:sldId id="297" r:id="rId19"/>
    <p:sldId id="301" r:id="rId20"/>
    <p:sldId id="299" r:id="rId21"/>
    <p:sldId id="358" r:id="rId22"/>
    <p:sldId id="359" r:id="rId23"/>
    <p:sldId id="360" r:id="rId24"/>
    <p:sldId id="271" r:id="rId25"/>
    <p:sldId id="309" r:id="rId26"/>
    <p:sldId id="312" r:id="rId27"/>
    <p:sldId id="313" r:id="rId28"/>
    <p:sldId id="314" r:id="rId29"/>
    <p:sldId id="315" r:id="rId30"/>
    <p:sldId id="316" r:id="rId31"/>
    <p:sldId id="308" r:id="rId32"/>
    <p:sldId id="273" r:id="rId33"/>
    <p:sldId id="317" r:id="rId34"/>
    <p:sldId id="318" r:id="rId35"/>
    <p:sldId id="361" r:id="rId36"/>
    <p:sldId id="274" r:id="rId37"/>
    <p:sldId id="320" r:id="rId38"/>
    <p:sldId id="321" r:id="rId39"/>
    <p:sldId id="322" r:id="rId40"/>
    <p:sldId id="323" r:id="rId41"/>
    <p:sldId id="324" r:id="rId42"/>
    <p:sldId id="325" r:id="rId43"/>
    <p:sldId id="327" r:id="rId44"/>
    <p:sldId id="328" r:id="rId45"/>
    <p:sldId id="329" r:id="rId46"/>
    <p:sldId id="330" r:id="rId47"/>
    <p:sldId id="331" r:id="rId48"/>
    <p:sldId id="332" r:id="rId49"/>
    <p:sldId id="333" r:id="rId50"/>
    <p:sldId id="334" r:id="rId51"/>
    <p:sldId id="335" r:id="rId52"/>
    <p:sldId id="336" r:id="rId53"/>
    <p:sldId id="337" r:id="rId54"/>
    <p:sldId id="338" r:id="rId55"/>
    <p:sldId id="339" r:id="rId56"/>
    <p:sldId id="340" r:id="rId57"/>
    <p:sldId id="341" r:id="rId58"/>
    <p:sldId id="342" r:id="rId59"/>
    <p:sldId id="343" r:id="rId60"/>
    <p:sldId id="344" r:id="rId61"/>
    <p:sldId id="345" r:id="rId62"/>
    <p:sldId id="346" r:id="rId63"/>
    <p:sldId id="347" r:id="rId64"/>
    <p:sldId id="349" r:id="rId65"/>
    <p:sldId id="350" r:id="rId66"/>
    <p:sldId id="351" r:id="rId67"/>
    <p:sldId id="352" r:id="rId68"/>
    <p:sldId id="353" r:id="rId69"/>
    <p:sldId id="354" r:id="rId70"/>
    <p:sldId id="355" r:id="rId71"/>
    <p:sldId id="356" r:id="rId7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5250" autoAdjust="0"/>
  </p:normalViewPr>
  <p:slideViewPr>
    <p:cSldViewPr snapToGrid="0">
      <p:cViewPr varScale="1">
        <p:scale>
          <a:sx n="78" d="100"/>
          <a:sy n="78" d="100"/>
        </p:scale>
        <p:origin x="878"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730C5B-164D-422D-83CF-1AF70907B9C3}" type="datetimeFigureOut">
              <a:rPr lang="cs-CZ" smtClean="0"/>
              <a:t>11.04.2022</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539BD5-E61E-4718-A0F0-6AF78DC86525}" type="slidenum">
              <a:rPr lang="cs-CZ" smtClean="0"/>
              <a:t>‹#›</a:t>
            </a:fld>
            <a:endParaRPr lang="cs-CZ"/>
          </a:p>
        </p:txBody>
      </p:sp>
    </p:spTree>
    <p:extLst>
      <p:ext uri="{BB962C8B-B14F-4D97-AF65-F5344CB8AC3E}">
        <p14:creationId xmlns:p14="http://schemas.microsoft.com/office/powerpoint/2010/main" val="25779919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685800" y="1143000"/>
            <a:ext cx="5486400" cy="3086100"/>
          </a:xfrm>
        </p:spPr>
      </p:sp>
      <p:sp>
        <p:nvSpPr>
          <p:cNvPr id="3" name="Zástupný symbol pro poznámky 2"/>
          <p:cNvSpPr>
            <a:spLocks noGrp="1"/>
          </p:cNvSpPr>
          <p:nvPr>
            <p:ph type="body" idx="1"/>
          </p:nvPr>
        </p:nvSpPr>
        <p:spPr/>
        <p:txBody>
          <a:bodyPr/>
          <a:lstStyle/>
          <a:p>
            <a:r>
              <a:rPr lang="cs-CZ" dirty="0"/>
              <a:t>Úkolem jednotlivých neuronů je přijmout informaci (aktivita </a:t>
            </a:r>
            <a:r>
              <a:rPr lang="cs-CZ" dirty="0" err="1"/>
              <a:t>neurontransmiteru</a:t>
            </a:r>
            <a:r>
              <a:rPr lang="cs-CZ" dirty="0"/>
              <a:t> na synapsích – změna potenciálu vlivem chemických synapsí), tu zpracovat a vyhodnotit s přihlédnutím k podmínkám, dlouhodobé i krátkodobé historii a vytvořit výstup typu 1vs0 (akční potenciál), který je odeslán na další neurony v lokální síti, popřípadě na neurony vzdálenějších jader, popřípadě jsou jeho synapse přímo spojeny efektorem (nervosvalová ploténka). Impakt daného neuronu vysílajícího signál na příjemce signálu je dán frekvencí akčních potenciálů vyslaných po axonu na synapsi.</a:t>
            </a:r>
          </a:p>
        </p:txBody>
      </p:sp>
      <p:sp>
        <p:nvSpPr>
          <p:cNvPr id="4" name="Zástupný symbol pro číslo snímku 3"/>
          <p:cNvSpPr>
            <a:spLocks noGrp="1"/>
          </p:cNvSpPr>
          <p:nvPr>
            <p:ph type="sldNum" sz="quarter" idx="5"/>
          </p:nvPr>
        </p:nvSpPr>
        <p:spPr/>
        <p:txBody>
          <a:bodyPr/>
          <a:lstStyle/>
          <a:p>
            <a:fld id="{AC539BD5-E61E-4718-A0F0-6AF78DC86525}" type="slidenum">
              <a:rPr lang="cs-CZ" smtClean="0"/>
              <a:t>2</a:t>
            </a:fld>
            <a:endParaRPr lang="cs-CZ"/>
          </a:p>
        </p:txBody>
      </p:sp>
    </p:spTree>
    <p:extLst>
      <p:ext uri="{BB962C8B-B14F-4D97-AF65-F5344CB8AC3E}">
        <p14:creationId xmlns:p14="http://schemas.microsoft.com/office/powerpoint/2010/main" val="40698662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685800" y="1143000"/>
            <a:ext cx="5486400" cy="3086100"/>
          </a:xfrm>
        </p:spPr>
      </p:sp>
      <p:sp>
        <p:nvSpPr>
          <p:cNvPr id="3" name="Zástupný symbol pro poznámky 2"/>
          <p:cNvSpPr>
            <a:spLocks noGrp="1"/>
          </p:cNvSpPr>
          <p:nvPr>
            <p:ph type="body" idx="1"/>
          </p:nvPr>
        </p:nvSpPr>
        <p:spPr/>
        <p:txBody>
          <a:bodyPr/>
          <a:lstStyle/>
          <a:p>
            <a:r>
              <a:rPr lang="cs-CZ" dirty="0"/>
              <a:t>Úkolem jednotlivých neuronů je přijmout informaci (aktivita </a:t>
            </a:r>
            <a:r>
              <a:rPr lang="cs-CZ" dirty="0" err="1"/>
              <a:t>neurontransmiteru</a:t>
            </a:r>
            <a:r>
              <a:rPr lang="cs-CZ" dirty="0"/>
              <a:t> na synapsích – změna potenciálu vlivem chemických synapsí), tu zpracovat a vyhodnotit s přihlédnutím k podmínkám, dlouhodobé i krátkodobé historii a vytvořit výstup typu 1vs0 (akční potenciál), který je odeslán na další neurony v lokální síti, popřípadě na neurony vzdálenějších jader, popřípadě jsou jeho synapse přímo spojeny efektorem (nervosvalová ploténka). Impakt daného neuronu vysílajícího signál na příjemce signálu je dán frekvencí akčních potenciálů vyslaných po axonu na </a:t>
            </a:r>
            <a:r>
              <a:rPr lang="cs-CZ" dirty="0" err="1"/>
              <a:t>synapsy</a:t>
            </a:r>
            <a:r>
              <a:rPr lang="cs-CZ" dirty="0"/>
              <a:t>.</a:t>
            </a:r>
          </a:p>
        </p:txBody>
      </p:sp>
      <p:sp>
        <p:nvSpPr>
          <p:cNvPr id="4" name="Zástupný symbol pro číslo snímku 3"/>
          <p:cNvSpPr>
            <a:spLocks noGrp="1"/>
          </p:cNvSpPr>
          <p:nvPr>
            <p:ph type="sldNum" sz="quarter" idx="5"/>
          </p:nvPr>
        </p:nvSpPr>
        <p:spPr/>
        <p:txBody>
          <a:bodyPr/>
          <a:lstStyle/>
          <a:p>
            <a:fld id="{AC539BD5-E61E-4718-A0F0-6AF78DC86525}" type="slidenum">
              <a:rPr lang="cs-CZ" smtClean="0"/>
              <a:t>3</a:t>
            </a:fld>
            <a:endParaRPr lang="cs-CZ"/>
          </a:p>
        </p:txBody>
      </p:sp>
    </p:spTree>
    <p:extLst>
      <p:ext uri="{BB962C8B-B14F-4D97-AF65-F5344CB8AC3E}">
        <p14:creationId xmlns:p14="http://schemas.microsoft.com/office/powerpoint/2010/main" val="42104532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685800" y="1143000"/>
            <a:ext cx="5486400" cy="3086100"/>
          </a:xfrm>
        </p:spPr>
      </p:sp>
      <p:sp>
        <p:nvSpPr>
          <p:cNvPr id="3" name="Zástupný symbol pro poznámky 2"/>
          <p:cNvSpPr>
            <a:spLocks noGrp="1"/>
          </p:cNvSpPr>
          <p:nvPr>
            <p:ph type="body" idx="1"/>
          </p:nvPr>
        </p:nvSpPr>
        <p:spPr/>
        <p:txBody>
          <a:bodyPr/>
          <a:lstStyle/>
          <a:p>
            <a:r>
              <a:rPr lang="cs-CZ" dirty="0"/>
              <a:t>Úkolem jednotlivých neuronů je přijmout informaci (aktivita </a:t>
            </a:r>
            <a:r>
              <a:rPr lang="cs-CZ" dirty="0" err="1"/>
              <a:t>neurontransmiteru</a:t>
            </a:r>
            <a:r>
              <a:rPr lang="cs-CZ" dirty="0"/>
              <a:t> na synapsích – změna potenciálu vlivem chemických synapsí), tu zpracovat a vyhodnotit s přihlédnutím k podmínkám, dlouhodobé i krátkodobé historii a vytvořit výstup typu 1vs0 (akční potenciál), který je odeslán na další neurony v lokální síti, popřípadě na neurony vzdálenějších jader, popřípadě jsou jeho synapse přímo spojeny efektorem (nervosvalová ploténka). Impakt daného neuronu vysílajícího signál na příjemce signálu je dán frekvencí akčních potenciálů vyslaných po axonu na synapsi.</a:t>
            </a:r>
          </a:p>
        </p:txBody>
      </p:sp>
      <p:sp>
        <p:nvSpPr>
          <p:cNvPr id="4" name="Zástupný symbol pro číslo snímku 3"/>
          <p:cNvSpPr>
            <a:spLocks noGrp="1"/>
          </p:cNvSpPr>
          <p:nvPr>
            <p:ph type="sldNum" sz="quarter" idx="5"/>
          </p:nvPr>
        </p:nvSpPr>
        <p:spPr/>
        <p:txBody>
          <a:bodyPr/>
          <a:lstStyle/>
          <a:p>
            <a:fld id="{AC539BD5-E61E-4718-A0F0-6AF78DC86525}" type="slidenum">
              <a:rPr lang="cs-CZ" smtClean="0"/>
              <a:t>38</a:t>
            </a:fld>
            <a:endParaRPr lang="cs-CZ"/>
          </a:p>
        </p:txBody>
      </p:sp>
    </p:spTree>
    <p:extLst>
      <p:ext uri="{BB962C8B-B14F-4D97-AF65-F5344CB8AC3E}">
        <p14:creationId xmlns:p14="http://schemas.microsoft.com/office/powerpoint/2010/main" val="11222658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E9F56FDF-56E6-46D1-8A7A-459F6171535D}" type="datetimeFigureOut">
              <a:rPr lang="cs-CZ" smtClean="0"/>
              <a:t>11.04.2022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3AAFEFD-AF1A-456E-905A-C4939DB6A1D1}" type="slidenum">
              <a:rPr lang="cs-CZ" smtClean="0"/>
              <a:t>‹#›</a:t>
            </a:fld>
            <a:endParaRPr lang="cs-CZ"/>
          </a:p>
        </p:txBody>
      </p:sp>
    </p:spTree>
    <p:extLst>
      <p:ext uri="{BB962C8B-B14F-4D97-AF65-F5344CB8AC3E}">
        <p14:creationId xmlns:p14="http://schemas.microsoft.com/office/powerpoint/2010/main" val="25327598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E9F56FDF-56E6-46D1-8A7A-459F6171535D}" type="datetimeFigureOut">
              <a:rPr lang="cs-CZ" smtClean="0"/>
              <a:t>11.04.2022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3AAFEFD-AF1A-456E-905A-C4939DB6A1D1}" type="slidenum">
              <a:rPr lang="cs-CZ" smtClean="0"/>
              <a:t>‹#›</a:t>
            </a:fld>
            <a:endParaRPr lang="cs-CZ"/>
          </a:p>
        </p:txBody>
      </p:sp>
    </p:spTree>
    <p:extLst>
      <p:ext uri="{BB962C8B-B14F-4D97-AF65-F5344CB8AC3E}">
        <p14:creationId xmlns:p14="http://schemas.microsoft.com/office/powerpoint/2010/main" val="285229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E9F56FDF-56E6-46D1-8A7A-459F6171535D}" type="datetimeFigureOut">
              <a:rPr lang="cs-CZ" smtClean="0"/>
              <a:t>11.04.2022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3AAFEFD-AF1A-456E-905A-C4939DB6A1D1}" type="slidenum">
              <a:rPr lang="cs-CZ" smtClean="0"/>
              <a:t>‹#›</a:t>
            </a:fld>
            <a:endParaRPr lang="cs-CZ"/>
          </a:p>
        </p:txBody>
      </p:sp>
    </p:spTree>
    <p:extLst>
      <p:ext uri="{BB962C8B-B14F-4D97-AF65-F5344CB8AC3E}">
        <p14:creationId xmlns:p14="http://schemas.microsoft.com/office/powerpoint/2010/main" val="40424351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E9F56FDF-56E6-46D1-8A7A-459F6171535D}" type="datetimeFigureOut">
              <a:rPr lang="cs-CZ" smtClean="0"/>
              <a:t>11.04.2022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3AAFEFD-AF1A-456E-905A-C4939DB6A1D1}" type="slidenum">
              <a:rPr lang="cs-CZ" smtClean="0"/>
              <a:t>‹#›</a:t>
            </a:fld>
            <a:endParaRPr lang="cs-CZ"/>
          </a:p>
        </p:txBody>
      </p:sp>
    </p:spTree>
    <p:extLst>
      <p:ext uri="{BB962C8B-B14F-4D97-AF65-F5344CB8AC3E}">
        <p14:creationId xmlns:p14="http://schemas.microsoft.com/office/powerpoint/2010/main" val="11807747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cs-CZ"/>
              <a:t>Kliknutím lze upravit styl.</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E9F56FDF-56E6-46D1-8A7A-459F6171535D}" type="datetimeFigureOut">
              <a:rPr lang="cs-CZ" smtClean="0"/>
              <a:t>11.04.2022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3AAFEFD-AF1A-456E-905A-C4939DB6A1D1}" type="slidenum">
              <a:rPr lang="cs-CZ" smtClean="0"/>
              <a:t>‹#›</a:t>
            </a:fld>
            <a:endParaRPr lang="cs-CZ"/>
          </a:p>
        </p:txBody>
      </p:sp>
    </p:spTree>
    <p:extLst>
      <p:ext uri="{BB962C8B-B14F-4D97-AF65-F5344CB8AC3E}">
        <p14:creationId xmlns:p14="http://schemas.microsoft.com/office/powerpoint/2010/main" val="10228763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E9F56FDF-56E6-46D1-8A7A-459F6171535D}" type="datetimeFigureOut">
              <a:rPr lang="cs-CZ" smtClean="0"/>
              <a:t>11.04.2022</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43AAFEFD-AF1A-456E-905A-C4939DB6A1D1}" type="slidenum">
              <a:rPr lang="cs-CZ" smtClean="0"/>
              <a:t>‹#›</a:t>
            </a:fld>
            <a:endParaRPr lang="cs-CZ"/>
          </a:p>
        </p:txBody>
      </p:sp>
    </p:spTree>
    <p:extLst>
      <p:ext uri="{BB962C8B-B14F-4D97-AF65-F5344CB8AC3E}">
        <p14:creationId xmlns:p14="http://schemas.microsoft.com/office/powerpoint/2010/main" val="15218400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cs-CZ"/>
              <a:t>Kliknutím lze upravit styl.</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Content Placeholder 3"/>
          <p:cNvSpPr>
            <a:spLocks noGrp="1"/>
          </p:cNvSpPr>
          <p:nvPr>
            <p:ph sz="half" idx="2"/>
          </p:nvPr>
        </p:nvSpPr>
        <p:spPr>
          <a:xfrm>
            <a:off x="839788" y="2505075"/>
            <a:ext cx="5157787"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Content Placeholder 5"/>
          <p:cNvSpPr>
            <a:spLocks noGrp="1"/>
          </p:cNvSpPr>
          <p:nvPr>
            <p:ph sz="quarter" idx="4"/>
          </p:nvPr>
        </p:nvSpPr>
        <p:spPr>
          <a:xfrm>
            <a:off x="6172200" y="2505075"/>
            <a:ext cx="5183188"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E9F56FDF-56E6-46D1-8A7A-459F6171535D}" type="datetimeFigureOut">
              <a:rPr lang="cs-CZ" smtClean="0"/>
              <a:t>11.04.2022</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43AAFEFD-AF1A-456E-905A-C4939DB6A1D1}" type="slidenum">
              <a:rPr lang="cs-CZ" smtClean="0"/>
              <a:t>‹#›</a:t>
            </a:fld>
            <a:endParaRPr lang="cs-CZ"/>
          </a:p>
        </p:txBody>
      </p:sp>
    </p:spTree>
    <p:extLst>
      <p:ext uri="{BB962C8B-B14F-4D97-AF65-F5344CB8AC3E}">
        <p14:creationId xmlns:p14="http://schemas.microsoft.com/office/powerpoint/2010/main" val="37409502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E9F56FDF-56E6-46D1-8A7A-459F6171535D}" type="datetimeFigureOut">
              <a:rPr lang="cs-CZ" smtClean="0"/>
              <a:t>11.04.2022</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43AAFEFD-AF1A-456E-905A-C4939DB6A1D1}" type="slidenum">
              <a:rPr lang="cs-CZ" smtClean="0"/>
              <a:t>‹#›</a:t>
            </a:fld>
            <a:endParaRPr lang="cs-CZ"/>
          </a:p>
        </p:txBody>
      </p:sp>
    </p:spTree>
    <p:extLst>
      <p:ext uri="{BB962C8B-B14F-4D97-AF65-F5344CB8AC3E}">
        <p14:creationId xmlns:p14="http://schemas.microsoft.com/office/powerpoint/2010/main" val="37178761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F56FDF-56E6-46D1-8A7A-459F6171535D}" type="datetimeFigureOut">
              <a:rPr lang="cs-CZ" smtClean="0"/>
              <a:t>11.04.2022</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43AAFEFD-AF1A-456E-905A-C4939DB6A1D1}" type="slidenum">
              <a:rPr lang="cs-CZ" smtClean="0"/>
              <a:t>‹#›</a:t>
            </a:fld>
            <a:endParaRPr lang="cs-CZ"/>
          </a:p>
        </p:txBody>
      </p:sp>
    </p:spTree>
    <p:extLst>
      <p:ext uri="{BB962C8B-B14F-4D97-AF65-F5344CB8AC3E}">
        <p14:creationId xmlns:p14="http://schemas.microsoft.com/office/powerpoint/2010/main" val="10230633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cs-CZ"/>
              <a:t>Kliknutím lze upravit styl.</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Date Placeholder 4"/>
          <p:cNvSpPr>
            <a:spLocks noGrp="1"/>
          </p:cNvSpPr>
          <p:nvPr>
            <p:ph type="dt" sz="half" idx="10"/>
          </p:nvPr>
        </p:nvSpPr>
        <p:spPr/>
        <p:txBody>
          <a:bodyPr/>
          <a:lstStyle/>
          <a:p>
            <a:fld id="{E9F56FDF-56E6-46D1-8A7A-459F6171535D}" type="datetimeFigureOut">
              <a:rPr lang="cs-CZ" smtClean="0"/>
              <a:t>11.04.2022</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43AAFEFD-AF1A-456E-905A-C4939DB6A1D1}" type="slidenum">
              <a:rPr lang="cs-CZ" smtClean="0"/>
              <a:t>‹#›</a:t>
            </a:fld>
            <a:endParaRPr lang="cs-CZ"/>
          </a:p>
        </p:txBody>
      </p:sp>
    </p:spTree>
    <p:extLst>
      <p:ext uri="{BB962C8B-B14F-4D97-AF65-F5344CB8AC3E}">
        <p14:creationId xmlns:p14="http://schemas.microsoft.com/office/powerpoint/2010/main" val="2480262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cs-CZ"/>
              <a:t>Kliknutím lze upravit styl.</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Date Placeholder 4"/>
          <p:cNvSpPr>
            <a:spLocks noGrp="1"/>
          </p:cNvSpPr>
          <p:nvPr>
            <p:ph type="dt" sz="half" idx="10"/>
          </p:nvPr>
        </p:nvSpPr>
        <p:spPr/>
        <p:txBody>
          <a:bodyPr/>
          <a:lstStyle/>
          <a:p>
            <a:fld id="{E9F56FDF-56E6-46D1-8A7A-459F6171535D}" type="datetimeFigureOut">
              <a:rPr lang="cs-CZ" smtClean="0"/>
              <a:t>11.04.2022</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43AAFEFD-AF1A-456E-905A-C4939DB6A1D1}" type="slidenum">
              <a:rPr lang="cs-CZ" smtClean="0"/>
              <a:t>‹#›</a:t>
            </a:fld>
            <a:endParaRPr lang="cs-CZ"/>
          </a:p>
        </p:txBody>
      </p:sp>
    </p:spTree>
    <p:extLst>
      <p:ext uri="{BB962C8B-B14F-4D97-AF65-F5344CB8AC3E}">
        <p14:creationId xmlns:p14="http://schemas.microsoft.com/office/powerpoint/2010/main" val="40938683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F56FDF-56E6-46D1-8A7A-459F6171535D}" type="datetimeFigureOut">
              <a:rPr lang="cs-CZ" smtClean="0"/>
              <a:t>11.04.2022</a:t>
            </a:fld>
            <a:endParaRPr lang="cs-CZ"/>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AAFEFD-AF1A-456E-905A-C4939DB6A1D1}" type="slidenum">
              <a:rPr lang="cs-CZ" smtClean="0"/>
              <a:t>‹#›</a:t>
            </a:fld>
            <a:endParaRPr lang="cs-CZ"/>
          </a:p>
        </p:txBody>
      </p:sp>
    </p:spTree>
    <p:extLst>
      <p:ext uri="{BB962C8B-B14F-4D97-AF65-F5344CB8AC3E}">
        <p14:creationId xmlns:p14="http://schemas.microsoft.com/office/powerpoint/2010/main" val="385260064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emf"/><Relationship Id="rId1" Type="http://schemas.openxmlformats.org/officeDocument/2006/relationships/slideLayout" Target="../slideLayouts/slideLayout2.xml"/><Relationship Id="rId4" Type="http://schemas.openxmlformats.org/officeDocument/2006/relationships/image" Target="../media/image15.emf"/></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7.emf"/><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2.xml"/><Relationship Id="rId4" Type="http://schemas.openxmlformats.org/officeDocument/2006/relationships/image" Target="../media/image22.emf"/></Relationships>
</file>

<file path=ppt/slides/_rels/slide1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2.xml"/><Relationship Id="rId4" Type="http://schemas.openxmlformats.org/officeDocument/2006/relationships/image" Target="../media/image25.emf"/></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1.emf"/><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en.wikipedia.org/wiki/Latrotoxin" TargetMode="External"/><Relationship Id="rId2" Type="http://schemas.openxmlformats.org/officeDocument/2006/relationships/hyperlink" Target="https://en.wikipedia.org/wiki/Botulinum_toxin" TargetMode="External"/><Relationship Id="rId1" Type="http://schemas.openxmlformats.org/officeDocument/2006/relationships/slideLayout" Target="../slideLayouts/slideLayout2.xml"/><Relationship Id="rId5" Type="http://schemas.openxmlformats.org/officeDocument/2006/relationships/hyperlink" Target="https://en.wikipedia.org/wiki/Clostridium_tetani" TargetMode="External"/><Relationship Id="rId4" Type="http://schemas.openxmlformats.org/officeDocument/2006/relationships/hyperlink" Target="https://en.wikipedia.org/wiki/Tetanospasmin"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3.emf"/><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51.png"/></Relationships>
</file>

<file path=ppt/slides/_rels/slide43.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9.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8.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image" Target="../media/image58.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5.jpg"/></Relationships>
</file>

<file path=ppt/slides/_rels/slide5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8.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png"/><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jpg"/></Relationships>
</file>

<file path=ppt/slides/_rels/slide65.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gif"/><Relationship Id="rId1" Type="http://schemas.openxmlformats.org/officeDocument/2006/relationships/slideLayout" Target="../slideLayouts/slideLayout2.xml"/><Relationship Id="rId4" Type="http://schemas.openxmlformats.org/officeDocument/2006/relationships/image" Target="../media/image78.jpg"/></Relationships>
</file>

<file path=ppt/slides/_rels/slide66.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9.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emf"/><Relationship Id="rId1" Type="http://schemas.openxmlformats.org/officeDocument/2006/relationships/slideLayout" Target="../slideLayouts/slideLayout2.xml"/><Relationship Id="rId4" Type="http://schemas.openxmlformats.org/officeDocument/2006/relationships/image" Target="../media/image83.jpg"/></Relationships>
</file>

<file path=ppt/slides/_rels/slide68.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image" Target="../media/image84.jpg"/><Relationship Id="rId1" Type="http://schemas.openxmlformats.org/officeDocument/2006/relationships/slideLayout" Target="../slideLayouts/slideLayout2.xml"/><Relationship Id="rId4" Type="http://schemas.openxmlformats.org/officeDocument/2006/relationships/image" Target="../media/image86.emf"/></Relationships>
</file>

<file path=ppt/slides/_rels/slide69.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image" Target="../media/image87.emf"/><Relationship Id="rId1" Type="http://schemas.openxmlformats.org/officeDocument/2006/relationships/slideLayout" Target="../slideLayouts/slideLayout2.xml"/><Relationship Id="rId4" Type="http://schemas.openxmlformats.org/officeDocument/2006/relationships/image" Target="../media/image89.emf"/></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image" Target="../media/image90.emf"/><Relationship Id="rId1" Type="http://schemas.openxmlformats.org/officeDocument/2006/relationships/slideLayout" Target="../slideLayouts/slideLayout2.xml"/><Relationship Id="rId4" Type="http://schemas.openxmlformats.org/officeDocument/2006/relationships/image" Target="../media/image92.emf"/></Relationships>
</file>

<file path=ppt/slides/_rels/slide71.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7000D218-FF90-449E-BC9B-71C2A9EE33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2666" y="2219418"/>
            <a:ext cx="4921758" cy="3777449"/>
          </a:xfrm>
          <a:prstGeom prst="rect">
            <a:avLst/>
          </a:prstGeom>
        </p:spPr>
      </p:pic>
      <p:sp>
        <p:nvSpPr>
          <p:cNvPr id="5" name="TextovéPole 4">
            <a:extLst>
              <a:ext uri="{FF2B5EF4-FFF2-40B4-BE49-F238E27FC236}">
                <a16:creationId xmlns:a16="http://schemas.microsoft.com/office/drawing/2014/main" id="{7BE52362-BB83-48E0-BB71-4CE85BDBE454}"/>
              </a:ext>
            </a:extLst>
          </p:cNvPr>
          <p:cNvSpPr txBox="1"/>
          <p:nvPr/>
        </p:nvSpPr>
        <p:spPr>
          <a:xfrm>
            <a:off x="2280275" y="1020941"/>
            <a:ext cx="8327824" cy="3908762"/>
          </a:xfrm>
          <a:prstGeom prst="rect">
            <a:avLst/>
          </a:prstGeom>
          <a:noFill/>
        </p:spPr>
        <p:txBody>
          <a:bodyPr wrap="square" rtlCol="0">
            <a:spAutoFit/>
          </a:bodyPr>
          <a:lstStyle/>
          <a:p>
            <a:r>
              <a:rPr lang="en-US" sz="4000" dirty="0"/>
              <a:t>Synapse </a:t>
            </a:r>
            <a:r>
              <a:rPr lang="cs-CZ" sz="4000" dirty="0"/>
              <a:t>a </a:t>
            </a:r>
            <a:r>
              <a:rPr lang="cs-CZ" sz="4000" dirty="0" err="1"/>
              <a:t>neuromediátory</a:t>
            </a:r>
            <a:endParaRPr lang="en-US" sz="4000" dirty="0"/>
          </a:p>
          <a:p>
            <a:endParaRPr lang="en-US" sz="5400" dirty="0"/>
          </a:p>
          <a:p>
            <a:endParaRPr lang="en-US" sz="5400" dirty="0"/>
          </a:p>
          <a:p>
            <a:pPr algn="r"/>
            <a:endParaRPr lang="en-US" sz="3600" dirty="0"/>
          </a:p>
          <a:p>
            <a:pPr algn="r"/>
            <a:endParaRPr lang="en-US" sz="3600" dirty="0"/>
          </a:p>
          <a:p>
            <a:pPr algn="r"/>
            <a:r>
              <a:rPr lang="en-US" sz="2800" dirty="0" err="1"/>
              <a:t>Ondřej</a:t>
            </a:r>
            <a:r>
              <a:rPr lang="en-US" sz="2800" dirty="0"/>
              <a:t> </a:t>
            </a:r>
            <a:r>
              <a:rPr lang="en-US" sz="2800" dirty="0" err="1"/>
              <a:t>Novák</a:t>
            </a:r>
            <a:r>
              <a:rPr lang="en-US" sz="2800" dirty="0"/>
              <a:t>  </a:t>
            </a:r>
          </a:p>
        </p:txBody>
      </p:sp>
    </p:spTree>
    <p:extLst>
      <p:ext uri="{BB962C8B-B14F-4D97-AF65-F5344CB8AC3E}">
        <p14:creationId xmlns:p14="http://schemas.microsoft.com/office/powerpoint/2010/main" val="23223011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D0FB99A5-0B5C-497C-A868-43415073FF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1136" y="1803383"/>
            <a:ext cx="6128882" cy="4960426"/>
          </a:xfrm>
          <a:prstGeom prst="rect">
            <a:avLst/>
          </a:prstGeom>
        </p:spPr>
      </p:pic>
      <p:pic>
        <p:nvPicPr>
          <p:cNvPr id="6" name="Obrázek 5">
            <a:extLst>
              <a:ext uri="{FF2B5EF4-FFF2-40B4-BE49-F238E27FC236}">
                <a16:creationId xmlns:a16="http://schemas.microsoft.com/office/drawing/2014/main" id="{B113983D-0902-4580-994C-4C43CE5005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118" y="523221"/>
            <a:ext cx="2967753" cy="2905780"/>
          </a:xfrm>
          <a:prstGeom prst="rect">
            <a:avLst/>
          </a:prstGeom>
        </p:spPr>
      </p:pic>
      <p:sp>
        <p:nvSpPr>
          <p:cNvPr id="8" name="TextovéPole 7">
            <a:extLst>
              <a:ext uri="{FF2B5EF4-FFF2-40B4-BE49-F238E27FC236}">
                <a16:creationId xmlns:a16="http://schemas.microsoft.com/office/drawing/2014/main" id="{3AD7EDD1-252A-4E80-921A-42F154011C05}"/>
              </a:ext>
            </a:extLst>
          </p:cNvPr>
          <p:cNvSpPr txBox="1"/>
          <p:nvPr/>
        </p:nvSpPr>
        <p:spPr>
          <a:xfrm>
            <a:off x="0" y="0"/>
            <a:ext cx="8043169" cy="523220"/>
          </a:xfrm>
          <a:prstGeom prst="rect">
            <a:avLst/>
          </a:prstGeom>
          <a:noFill/>
        </p:spPr>
        <p:txBody>
          <a:bodyPr wrap="square" rtlCol="0">
            <a:spAutoFit/>
          </a:bodyPr>
          <a:lstStyle/>
          <a:p>
            <a:r>
              <a:rPr lang="cs-CZ" sz="2800" dirty="0"/>
              <a:t>Krátké morfologické okénko</a:t>
            </a:r>
            <a:endParaRPr lang="en-US" sz="2800" dirty="0"/>
          </a:p>
        </p:txBody>
      </p:sp>
    </p:spTree>
    <p:extLst>
      <p:ext uri="{BB962C8B-B14F-4D97-AF65-F5344CB8AC3E}">
        <p14:creationId xmlns:p14="http://schemas.microsoft.com/office/powerpoint/2010/main" val="15345790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C5AF2FBF-1508-449C-9A28-97A0AA58DA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1" y="477053"/>
            <a:ext cx="4217437" cy="4676274"/>
          </a:xfrm>
          <a:prstGeom prst="rect">
            <a:avLst/>
          </a:prstGeom>
        </p:spPr>
      </p:pic>
      <p:sp>
        <p:nvSpPr>
          <p:cNvPr id="8" name="TextovéPole 7">
            <a:extLst>
              <a:ext uri="{FF2B5EF4-FFF2-40B4-BE49-F238E27FC236}">
                <a16:creationId xmlns:a16="http://schemas.microsoft.com/office/drawing/2014/main" id="{4FD72481-B19A-41C5-9D7F-C8067AF89C67}"/>
              </a:ext>
            </a:extLst>
          </p:cNvPr>
          <p:cNvSpPr txBox="1"/>
          <p:nvPr/>
        </p:nvSpPr>
        <p:spPr>
          <a:xfrm>
            <a:off x="0" y="0"/>
            <a:ext cx="9615948" cy="523220"/>
          </a:xfrm>
          <a:prstGeom prst="rect">
            <a:avLst/>
          </a:prstGeom>
          <a:noFill/>
        </p:spPr>
        <p:txBody>
          <a:bodyPr wrap="square" rtlCol="0">
            <a:spAutoFit/>
          </a:bodyPr>
          <a:lstStyle/>
          <a:p>
            <a:r>
              <a:rPr lang="cs-CZ" sz="2800" dirty="0"/>
              <a:t>Chemická synapse </a:t>
            </a:r>
            <a:r>
              <a:rPr lang="en-US" sz="2800" dirty="0"/>
              <a:t>– </a:t>
            </a:r>
            <a:r>
              <a:rPr lang="cs-CZ" sz="2800" dirty="0"/>
              <a:t>základní presynaptický mechanismus</a:t>
            </a:r>
            <a:endParaRPr lang="en-US" sz="2800" dirty="0"/>
          </a:p>
        </p:txBody>
      </p:sp>
    </p:spTree>
    <p:extLst>
      <p:ext uri="{BB962C8B-B14F-4D97-AF65-F5344CB8AC3E}">
        <p14:creationId xmlns:p14="http://schemas.microsoft.com/office/powerpoint/2010/main" val="32171256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24A2C935-8906-4C6D-BC73-E69559C060FD}"/>
              </a:ext>
            </a:extLst>
          </p:cNvPr>
          <p:cNvPicPr>
            <a:picLocks noChangeAspect="1"/>
          </p:cNvPicPr>
          <p:nvPr/>
        </p:nvPicPr>
        <p:blipFill>
          <a:blip r:embed="rId2"/>
          <a:stretch>
            <a:fillRect/>
          </a:stretch>
        </p:blipFill>
        <p:spPr>
          <a:xfrm>
            <a:off x="1709377" y="523221"/>
            <a:ext cx="6588648" cy="4289071"/>
          </a:xfrm>
          <a:prstGeom prst="rect">
            <a:avLst/>
          </a:prstGeom>
        </p:spPr>
      </p:pic>
      <p:sp>
        <p:nvSpPr>
          <p:cNvPr id="4" name="TextovéPole 3">
            <a:extLst>
              <a:ext uri="{FF2B5EF4-FFF2-40B4-BE49-F238E27FC236}">
                <a16:creationId xmlns:a16="http://schemas.microsoft.com/office/drawing/2014/main" id="{E3B697DC-0FF4-4C93-A5F5-5CE4ACE2253D}"/>
              </a:ext>
            </a:extLst>
          </p:cNvPr>
          <p:cNvSpPr txBox="1"/>
          <p:nvPr/>
        </p:nvSpPr>
        <p:spPr>
          <a:xfrm>
            <a:off x="0" y="0"/>
            <a:ext cx="8733453" cy="523220"/>
          </a:xfrm>
          <a:prstGeom prst="rect">
            <a:avLst/>
          </a:prstGeom>
          <a:noFill/>
        </p:spPr>
        <p:txBody>
          <a:bodyPr wrap="square" rtlCol="0">
            <a:spAutoFit/>
          </a:bodyPr>
          <a:lstStyle/>
          <a:p>
            <a:r>
              <a:rPr lang="cs-CZ" sz="2800" dirty="0"/>
              <a:t>Chemické synapse – základní presynaptické cykly</a:t>
            </a:r>
            <a:endParaRPr lang="en-US" sz="2800" dirty="0"/>
          </a:p>
        </p:txBody>
      </p:sp>
    </p:spTree>
    <p:extLst>
      <p:ext uri="{BB962C8B-B14F-4D97-AF65-F5344CB8AC3E}">
        <p14:creationId xmlns:p14="http://schemas.microsoft.com/office/powerpoint/2010/main" val="37228414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24A2C935-8906-4C6D-BC73-E69559C060FD}"/>
              </a:ext>
            </a:extLst>
          </p:cNvPr>
          <p:cNvPicPr>
            <a:picLocks noChangeAspect="1"/>
          </p:cNvPicPr>
          <p:nvPr/>
        </p:nvPicPr>
        <p:blipFill>
          <a:blip r:embed="rId2"/>
          <a:stretch>
            <a:fillRect/>
          </a:stretch>
        </p:blipFill>
        <p:spPr>
          <a:xfrm>
            <a:off x="1709377" y="523221"/>
            <a:ext cx="6588648" cy="4289071"/>
          </a:xfrm>
          <a:prstGeom prst="rect">
            <a:avLst/>
          </a:prstGeom>
        </p:spPr>
      </p:pic>
      <p:pic>
        <p:nvPicPr>
          <p:cNvPr id="3" name="Obrázek 2">
            <a:extLst>
              <a:ext uri="{FF2B5EF4-FFF2-40B4-BE49-F238E27FC236}">
                <a16:creationId xmlns:a16="http://schemas.microsoft.com/office/drawing/2014/main" id="{A2CBFB2B-6CAC-4B81-8506-92B16E679F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5833" y="4052436"/>
            <a:ext cx="4467160" cy="2163468"/>
          </a:xfrm>
          <a:prstGeom prst="rect">
            <a:avLst/>
          </a:prstGeom>
        </p:spPr>
      </p:pic>
      <p:pic>
        <p:nvPicPr>
          <p:cNvPr id="4" name="Obrázek 3">
            <a:extLst>
              <a:ext uri="{FF2B5EF4-FFF2-40B4-BE49-F238E27FC236}">
                <a16:creationId xmlns:a16="http://schemas.microsoft.com/office/drawing/2014/main" id="{1150C3D2-7A32-46A4-8DC1-C89CA03254F1}"/>
              </a:ext>
            </a:extLst>
          </p:cNvPr>
          <p:cNvPicPr>
            <a:picLocks noChangeAspect="1"/>
          </p:cNvPicPr>
          <p:nvPr/>
        </p:nvPicPr>
        <p:blipFill>
          <a:blip r:embed="rId4"/>
          <a:stretch>
            <a:fillRect/>
          </a:stretch>
        </p:blipFill>
        <p:spPr>
          <a:xfrm>
            <a:off x="6782994" y="3718249"/>
            <a:ext cx="3885007" cy="3055776"/>
          </a:xfrm>
          <a:prstGeom prst="rect">
            <a:avLst/>
          </a:prstGeom>
        </p:spPr>
      </p:pic>
      <p:sp>
        <p:nvSpPr>
          <p:cNvPr id="7" name="TextovéPole 6">
            <a:extLst>
              <a:ext uri="{FF2B5EF4-FFF2-40B4-BE49-F238E27FC236}">
                <a16:creationId xmlns:a16="http://schemas.microsoft.com/office/drawing/2014/main" id="{C03615DB-3C8E-47DB-BB6A-42F07BA63959}"/>
              </a:ext>
            </a:extLst>
          </p:cNvPr>
          <p:cNvSpPr txBox="1"/>
          <p:nvPr/>
        </p:nvSpPr>
        <p:spPr>
          <a:xfrm>
            <a:off x="0" y="0"/>
            <a:ext cx="8733453" cy="523220"/>
          </a:xfrm>
          <a:prstGeom prst="rect">
            <a:avLst/>
          </a:prstGeom>
          <a:noFill/>
        </p:spPr>
        <p:txBody>
          <a:bodyPr wrap="square" rtlCol="0">
            <a:spAutoFit/>
          </a:bodyPr>
          <a:lstStyle/>
          <a:p>
            <a:r>
              <a:rPr lang="cs-CZ" sz="2800" dirty="0"/>
              <a:t>Chemické synapse – základní presynaptické cykly</a:t>
            </a:r>
            <a:endParaRPr lang="en-US" sz="2800" dirty="0"/>
          </a:p>
        </p:txBody>
      </p:sp>
    </p:spTree>
    <p:extLst>
      <p:ext uri="{BB962C8B-B14F-4D97-AF65-F5344CB8AC3E}">
        <p14:creationId xmlns:p14="http://schemas.microsoft.com/office/powerpoint/2010/main" val="26877584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brázek 9">
            <a:extLst>
              <a:ext uri="{FF2B5EF4-FFF2-40B4-BE49-F238E27FC236}">
                <a16:creationId xmlns:a16="http://schemas.microsoft.com/office/drawing/2014/main" id="{FDA6FF6C-6736-4FF0-85C7-FDB8F17151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9032" y="687793"/>
            <a:ext cx="7433936" cy="6011586"/>
          </a:xfrm>
          <a:prstGeom prst="rect">
            <a:avLst/>
          </a:prstGeom>
        </p:spPr>
      </p:pic>
      <p:sp>
        <p:nvSpPr>
          <p:cNvPr id="4" name="TextovéPole 3">
            <a:extLst>
              <a:ext uri="{FF2B5EF4-FFF2-40B4-BE49-F238E27FC236}">
                <a16:creationId xmlns:a16="http://schemas.microsoft.com/office/drawing/2014/main" id="{326D6263-13CE-4C65-8DA5-857CC764B103}"/>
              </a:ext>
            </a:extLst>
          </p:cNvPr>
          <p:cNvSpPr txBox="1"/>
          <p:nvPr/>
        </p:nvSpPr>
        <p:spPr>
          <a:xfrm>
            <a:off x="0" y="0"/>
            <a:ext cx="8733453" cy="523220"/>
          </a:xfrm>
          <a:prstGeom prst="rect">
            <a:avLst/>
          </a:prstGeom>
          <a:noFill/>
        </p:spPr>
        <p:txBody>
          <a:bodyPr wrap="square" rtlCol="0">
            <a:spAutoFit/>
          </a:bodyPr>
          <a:lstStyle/>
          <a:p>
            <a:r>
              <a:rPr lang="cs-CZ" sz="2800" dirty="0"/>
              <a:t>Chemické synapse – mechanismus uvolňování váčků</a:t>
            </a:r>
            <a:endParaRPr lang="en-US" sz="2800" dirty="0"/>
          </a:p>
        </p:txBody>
      </p:sp>
    </p:spTree>
    <p:extLst>
      <p:ext uri="{BB962C8B-B14F-4D97-AF65-F5344CB8AC3E}">
        <p14:creationId xmlns:p14="http://schemas.microsoft.com/office/powerpoint/2010/main" val="10421758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EEFE58D1-8049-4B40-B9FA-CE25F2668F4A}"/>
              </a:ext>
            </a:extLst>
          </p:cNvPr>
          <p:cNvPicPr>
            <a:picLocks noChangeAspect="1"/>
          </p:cNvPicPr>
          <p:nvPr/>
        </p:nvPicPr>
        <p:blipFill>
          <a:blip r:embed="rId2"/>
          <a:stretch>
            <a:fillRect/>
          </a:stretch>
        </p:blipFill>
        <p:spPr>
          <a:xfrm>
            <a:off x="1906555" y="785972"/>
            <a:ext cx="4460032" cy="3311606"/>
          </a:xfrm>
          <a:prstGeom prst="rect">
            <a:avLst/>
          </a:prstGeom>
        </p:spPr>
      </p:pic>
      <p:pic>
        <p:nvPicPr>
          <p:cNvPr id="7" name="Obrázek 6">
            <a:extLst>
              <a:ext uri="{FF2B5EF4-FFF2-40B4-BE49-F238E27FC236}">
                <a16:creationId xmlns:a16="http://schemas.microsoft.com/office/drawing/2014/main" id="{110F405B-C762-4908-994E-19E8C83BFFE1}"/>
              </a:ext>
            </a:extLst>
          </p:cNvPr>
          <p:cNvPicPr>
            <a:picLocks noChangeAspect="1"/>
          </p:cNvPicPr>
          <p:nvPr/>
        </p:nvPicPr>
        <p:blipFill>
          <a:blip r:embed="rId3"/>
          <a:stretch>
            <a:fillRect/>
          </a:stretch>
        </p:blipFill>
        <p:spPr>
          <a:xfrm>
            <a:off x="6637175" y="784828"/>
            <a:ext cx="3517641" cy="3310462"/>
          </a:xfrm>
          <a:prstGeom prst="rect">
            <a:avLst/>
          </a:prstGeom>
        </p:spPr>
      </p:pic>
      <p:sp>
        <p:nvSpPr>
          <p:cNvPr id="5" name="TextovéPole 4">
            <a:extLst>
              <a:ext uri="{FF2B5EF4-FFF2-40B4-BE49-F238E27FC236}">
                <a16:creationId xmlns:a16="http://schemas.microsoft.com/office/drawing/2014/main" id="{2F9783FF-E20C-4A28-A8C8-0368436860D7}"/>
              </a:ext>
            </a:extLst>
          </p:cNvPr>
          <p:cNvSpPr txBox="1"/>
          <p:nvPr/>
        </p:nvSpPr>
        <p:spPr>
          <a:xfrm>
            <a:off x="0" y="0"/>
            <a:ext cx="9144000" cy="523220"/>
          </a:xfrm>
          <a:prstGeom prst="rect">
            <a:avLst/>
          </a:prstGeom>
          <a:noFill/>
        </p:spPr>
        <p:txBody>
          <a:bodyPr wrap="square" rtlCol="0">
            <a:spAutoFit/>
          </a:bodyPr>
          <a:lstStyle/>
          <a:p>
            <a:r>
              <a:rPr lang="cs-CZ" sz="2800" dirty="0"/>
              <a:t>Chemické synapse </a:t>
            </a:r>
            <a:r>
              <a:rPr lang="en-US" sz="2800" dirty="0"/>
              <a:t>– </a:t>
            </a:r>
            <a:r>
              <a:rPr lang="cs-CZ" sz="2800" dirty="0"/>
              <a:t>recyklace neurotransmiteru plnění váčků</a:t>
            </a:r>
            <a:endParaRPr lang="en-US" sz="2800" dirty="0"/>
          </a:p>
        </p:txBody>
      </p:sp>
    </p:spTree>
    <p:extLst>
      <p:ext uri="{BB962C8B-B14F-4D97-AF65-F5344CB8AC3E}">
        <p14:creationId xmlns:p14="http://schemas.microsoft.com/office/powerpoint/2010/main" val="21158427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EEFE58D1-8049-4B40-B9FA-CE25F2668F4A}"/>
              </a:ext>
            </a:extLst>
          </p:cNvPr>
          <p:cNvPicPr>
            <a:picLocks noChangeAspect="1"/>
          </p:cNvPicPr>
          <p:nvPr/>
        </p:nvPicPr>
        <p:blipFill>
          <a:blip r:embed="rId2"/>
          <a:stretch>
            <a:fillRect/>
          </a:stretch>
        </p:blipFill>
        <p:spPr>
          <a:xfrm>
            <a:off x="1906555" y="785972"/>
            <a:ext cx="4460032" cy="3311606"/>
          </a:xfrm>
          <a:prstGeom prst="rect">
            <a:avLst/>
          </a:prstGeom>
        </p:spPr>
      </p:pic>
      <p:pic>
        <p:nvPicPr>
          <p:cNvPr id="7" name="Obrázek 6">
            <a:extLst>
              <a:ext uri="{FF2B5EF4-FFF2-40B4-BE49-F238E27FC236}">
                <a16:creationId xmlns:a16="http://schemas.microsoft.com/office/drawing/2014/main" id="{110F405B-C762-4908-994E-19E8C83BFFE1}"/>
              </a:ext>
            </a:extLst>
          </p:cNvPr>
          <p:cNvPicPr>
            <a:picLocks noChangeAspect="1"/>
          </p:cNvPicPr>
          <p:nvPr/>
        </p:nvPicPr>
        <p:blipFill>
          <a:blip r:embed="rId3"/>
          <a:stretch>
            <a:fillRect/>
          </a:stretch>
        </p:blipFill>
        <p:spPr>
          <a:xfrm>
            <a:off x="6637175" y="784828"/>
            <a:ext cx="3517641" cy="3310462"/>
          </a:xfrm>
          <a:prstGeom prst="rect">
            <a:avLst/>
          </a:prstGeom>
        </p:spPr>
      </p:pic>
      <p:pic>
        <p:nvPicPr>
          <p:cNvPr id="3" name="Obrázek 2">
            <a:extLst>
              <a:ext uri="{FF2B5EF4-FFF2-40B4-BE49-F238E27FC236}">
                <a16:creationId xmlns:a16="http://schemas.microsoft.com/office/drawing/2014/main" id="{1EBAC8B2-F0F0-4FD0-9DFF-2C744523F4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1930" y="4360331"/>
            <a:ext cx="4749282" cy="2356733"/>
          </a:xfrm>
          <a:prstGeom prst="rect">
            <a:avLst/>
          </a:prstGeom>
        </p:spPr>
      </p:pic>
      <p:pic>
        <p:nvPicPr>
          <p:cNvPr id="8" name="Obrázek 7">
            <a:extLst>
              <a:ext uri="{FF2B5EF4-FFF2-40B4-BE49-F238E27FC236}">
                <a16:creationId xmlns:a16="http://schemas.microsoft.com/office/drawing/2014/main" id="{DE25869B-4FCE-442F-980B-FCE973976C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1079" y="4291112"/>
            <a:ext cx="3083736" cy="2566889"/>
          </a:xfrm>
          <a:prstGeom prst="rect">
            <a:avLst/>
          </a:prstGeom>
        </p:spPr>
      </p:pic>
      <p:sp>
        <p:nvSpPr>
          <p:cNvPr id="9" name="TextovéPole 8">
            <a:extLst>
              <a:ext uri="{FF2B5EF4-FFF2-40B4-BE49-F238E27FC236}">
                <a16:creationId xmlns:a16="http://schemas.microsoft.com/office/drawing/2014/main" id="{6841B390-1E02-4497-BF3F-10FF59F06427}"/>
              </a:ext>
            </a:extLst>
          </p:cNvPr>
          <p:cNvSpPr txBox="1"/>
          <p:nvPr/>
        </p:nvSpPr>
        <p:spPr>
          <a:xfrm>
            <a:off x="0" y="0"/>
            <a:ext cx="9144000" cy="523220"/>
          </a:xfrm>
          <a:prstGeom prst="rect">
            <a:avLst/>
          </a:prstGeom>
          <a:noFill/>
        </p:spPr>
        <p:txBody>
          <a:bodyPr wrap="square" rtlCol="0">
            <a:spAutoFit/>
          </a:bodyPr>
          <a:lstStyle/>
          <a:p>
            <a:r>
              <a:rPr lang="cs-CZ" sz="2800" dirty="0"/>
              <a:t>Chemické synapse </a:t>
            </a:r>
            <a:r>
              <a:rPr lang="en-US" sz="2800" dirty="0"/>
              <a:t>– </a:t>
            </a:r>
            <a:r>
              <a:rPr lang="cs-CZ" sz="2800" dirty="0"/>
              <a:t>recyklace neurotransmiteru plnění váčků</a:t>
            </a:r>
            <a:endParaRPr lang="en-US" sz="2800" dirty="0"/>
          </a:p>
        </p:txBody>
      </p:sp>
    </p:spTree>
    <p:extLst>
      <p:ext uri="{BB962C8B-B14F-4D97-AF65-F5344CB8AC3E}">
        <p14:creationId xmlns:p14="http://schemas.microsoft.com/office/powerpoint/2010/main" val="2407831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A4343EE7-C2A0-4E32-AF48-76A34BF49C3E}"/>
              </a:ext>
            </a:extLst>
          </p:cNvPr>
          <p:cNvPicPr>
            <a:picLocks noChangeAspect="1"/>
          </p:cNvPicPr>
          <p:nvPr/>
        </p:nvPicPr>
        <p:blipFill>
          <a:blip r:embed="rId2"/>
          <a:stretch>
            <a:fillRect/>
          </a:stretch>
        </p:blipFill>
        <p:spPr>
          <a:xfrm>
            <a:off x="176388" y="624637"/>
            <a:ext cx="4315700" cy="3272599"/>
          </a:xfrm>
          <a:prstGeom prst="rect">
            <a:avLst/>
          </a:prstGeom>
        </p:spPr>
      </p:pic>
      <p:pic>
        <p:nvPicPr>
          <p:cNvPr id="6" name="Obrázek 5">
            <a:extLst>
              <a:ext uri="{FF2B5EF4-FFF2-40B4-BE49-F238E27FC236}">
                <a16:creationId xmlns:a16="http://schemas.microsoft.com/office/drawing/2014/main" id="{E3DB928D-121C-45FC-B477-C278E97A56B3}"/>
              </a:ext>
            </a:extLst>
          </p:cNvPr>
          <p:cNvPicPr>
            <a:picLocks noChangeAspect="1"/>
          </p:cNvPicPr>
          <p:nvPr/>
        </p:nvPicPr>
        <p:blipFill>
          <a:blip r:embed="rId3"/>
          <a:stretch>
            <a:fillRect/>
          </a:stretch>
        </p:blipFill>
        <p:spPr>
          <a:xfrm>
            <a:off x="4927229" y="1186250"/>
            <a:ext cx="5155931" cy="2807253"/>
          </a:xfrm>
          <a:prstGeom prst="rect">
            <a:avLst/>
          </a:prstGeom>
        </p:spPr>
      </p:pic>
      <p:pic>
        <p:nvPicPr>
          <p:cNvPr id="7" name="Obrázek 6">
            <a:extLst>
              <a:ext uri="{FF2B5EF4-FFF2-40B4-BE49-F238E27FC236}">
                <a16:creationId xmlns:a16="http://schemas.microsoft.com/office/drawing/2014/main" id="{6DF7D241-C825-409C-A9D9-B955B9B5843C}"/>
              </a:ext>
            </a:extLst>
          </p:cNvPr>
          <p:cNvPicPr>
            <a:picLocks noChangeAspect="1"/>
          </p:cNvPicPr>
          <p:nvPr/>
        </p:nvPicPr>
        <p:blipFill>
          <a:blip r:embed="rId4"/>
          <a:stretch>
            <a:fillRect/>
          </a:stretch>
        </p:blipFill>
        <p:spPr>
          <a:xfrm>
            <a:off x="8355725" y="4907547"/>
            <a:ext cx="3767628" cy="1863967"/>
          </a:xfrm>
          <a:prstGeom prst="rect">
            <a:avLst/>
          </a:prstGeom>
        </p:spPr>
      </p:pic>
      <p:sp>
        <p:nvSpPr>
          <p:cNvPr id="8" name="TextovéPole 7">
            <a:extLst>
              <a:ext uri="{FF2B5EF4-FFF2-40B4-BE49-F238E27FC236}">
                <a16:creationId xmlns:a16="http://schemas.microsoft.com/office/drawing/2014/main" id="{002E3B12-654A-4CD7-9332-50C937587A59}"/>
              </a:ext>
            </a:extLst>
          </p:cNvPr>
          <p:cNvSpPr txBox="1"/>
          <p:nvPr/>
        </p:nvSpPr>
        <p:spPr>
          <a:xfrm>
            <a:off x="0" y="0"/>
            <a:ext cx="8985380" cy="523220"/>
          </a:xfrm>
          <a:prstGeom prst="rect">
            <a:avLst/>
          </a:prstGeom>
          <a:noFill/>
        </p:spPr>
        <p:txBody>
          <a:bodyPr wrap="square" rtlCol="0">
            <a:spAutoFit/>
          </a:bodyPr>
          <a:lstStyle/>
          <a:p>
            <a:r>
              <a:rPr lang="en-US" sz="2800" dirty="0"/>
              <a:t>Chemic</a:t>
            </a:r>
            <a:r>
              <a:rPr lang="cs-CZ" sz="2800" dirty="0" err="1"/>
              <a:t>ké</a:t>
            </a:r>
            <a:r>
              <a:rPr lang="cs-CZ" sz="2800" dirty="0"/>
              <a:t> synapse </a:t>
            </a:r>
            <a:r>
              <a:rPr lang="en-US" sz="2800" dirty="0"/>
              <a:t>– </a:t>
            </a:r>
            <a:r>
              <a:rPr lang="cs-CZ" sz="2800" dirty="0"/>
              <a:t>p</a:t>
            </a:r>
            <a:r>
              <a:rPr lang="en-US" sz="2800" dirty="0" err="1"/>
              <a:t>ostsynap</a:t>
            </a:r>
            <a:r>
              <a:rPr lang="cs-CZ" sz="2800" dirty="0" err="1"/>
              <a:t>tické</a:t>
            </a:r>
            <a:r>
              <a:rPr lang="cs-CZ" sz="2800" dirty="0"/>
              <a:t> mechanismy transmise</a:t>
            </a:r>
            <a:endParaRPr lang="en-US" sz="2800" dirty="0"/>
          </a:p>
        </p:txBody>
      </p:sp>
    </p:spTree>
    <p:extLst>
      <p:ext uri="{BB962C8B-B14F-4D97-AF65-F5344CB8AC3E}">
        <p14:creationId xmlns:p14="http://schemas.microsoft.com/office/powerpoint/2010/main" val="1422446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6FB58666-78EC-439B-9249-AE71A05A2A97}"/>
              </a:ext>
            </a:extLst>
          </p:cNvPr>
          <p:cNvPicPr>
            <a:picLocks noChangeAspect="1"/>
          </p:cNvPicPr>
          <p:nvPr/>
        </p:nvPicPr>
        <p:blipFill>
          <a:blip r:embed="rId2"/>
          <a:stretch>
            <a:fillRect/>
          </a:stretch>
        </p:blipFill>
        <p:spPr>
          <a:xfrm>
            <a:off x="1524000" y="858416"/>
            <a:ext cx="5827574" cy="3918857"/>
          </a:xfrm>
          <a:prstGeom prst="rect">
            <a:avLst/>
          </a:prstGeom>
        </p:spPr>
      </p:pic>
      <p:pic>
        <p:nvPicPr>
          <p:cNvPr id="6" name="Obrázek 5">
            <a:extLst>
              <a:ext uri="{FF2B5EF4-FFF2-40B4-BE49-F238E27FC236}">
                <a16:creationId xmlns:a16="http://schemas.microsoft.com/office/drawing/2014/main" id="{A4343EE7-C2A0-4E32-AF48-76A34BF49C3E}"/>
              </a:ext>
            </a:extLst>
          </p:cNvPr>
          <p:cNvPicPr>
            <a:picLocks noChangeAspect="1"/>
          </p:cNvPicPr>
          <p:nvPr/>
        </p:nvPicPr>
        <p:blipFill>
          <a:blip r:embed="rId3"/>
          <a:stretch>
            <a:fillRect/>
          </a:stretch>
        </p:blipFill>
        <p:spPr>
          <a:xfrm>
            <a:off x="9730477" y="0"/>
            <a:ext cx="2461523" cy="1866575"/>
          </a:xfrm>
          <a:prstGeom prst="rect">
            <a:avLst/>
          </a:prstGeom>
        </p:spPr>
      </p:pic>
      <p:sp>
        <p:nvSpPr>
          <p:cNvPr id="7" name="TextovéPole 6">
            <a:extLst>
              <a:ext uri="{FF2B5EF4-FFF2-40B4-BE49-F238E27FC236}">
                <a16:creationId xmlns:a16="http://schemas.microsoft.com/office/drawing/2014/main" id="{0471A986-06A7-490B-84CB-88A00D2AD16B}"/>
              </a:ext>
            </a:extLst>
          </p:cNvPr>
          <p:cNvSpPr txBox="1"/>
          <p:nvPr/>
        </p:nvSpPr>
        <p:spPr>
          <a:xfrm>
            <a:off x="0" y="0"/>
            <a:ext cx="8985380" cy="523220"/>
          </a:xfrm>
          <a:prstGeom prst="rect">
            <a:avLst/>
          </a:prstGeom>
          <a:noFill/>
        </p:spPr>
        <p:txBody>
          <a:bodyPr wrap="square" rtlCol="0">
            <a:spAutoFit/>
          </a:bodyPr>
          <a:lstStyle/>
          <a:p>
            <a:r>
              <a:rPr lang="en-US" sz="2800" dirty="0"/>
              <a:t>Chemic</a:t>
            </a:r>
            <a:r>
              <a:rPr lang="cs-CZ" sz="2800" dirty="0" err="1"/>
              <a:t>ké</a:t>
            </a:r>
            <a:r>
              <a:rPr lang="en-US" sz="2800" dirty="0"/>
              <a:t> synapse – </a:t>
            </a:r>
            <a:r>
              <a:rPr lang="cs-CZ" sz="2800" dirty="0" err="1"/>
              <a:t>ionotropní</a:t>
            </a:r>
            <a:r>
              <a:rPr lang="cs-CZ" sz="2800" dirty="0"/>
              <a:t> glutamátové receptory</a:t>
            </a:r>
            <a:endParaRPr lang="en-US" sz="2800" dirty="0"/>
          </a:p>
        </p:txBody>
      </p:sp>
    </p:spTree>
    <p:extLst>
      <p:ext uri="{BB962C8B-B14F-4D97-AF65-F5344CB8AC3E}">
        <p14:creationId xmlns:p14="http://schemas.microsoft.com/office/powerpoint/2010/main" val="3608881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6FB58666-78EC-439B-9249-AE71A05A2A97}"/>
              </a:ext>
            </a:extLst>
          </p:cNvPr>
          <p:cNvPicPr>
            <a:picLocks noChangeAspect="1"/>
          </p:cNvPicPr>
          <p:nvPr/>
        </p:nvPicPr>
        <p:blipFill>
          <a:blip r:embed="rId2"/>
          <a:stretch>
            <a:fillRect/>
          </a:stretch>
        </p:blipFill>
        <p:spPr>
          <a:xfrm>
            <a:off x="1608621" y="839755"/>
            <a:ext cx="3538171" cy="2379307"/>
          </a:xfrm>
          <a:prstGeom prst="rect">
            <a:avLst/>
          </a:prstGeom>
        </p:spPr>
      </p:pic>
      <p:pic>
        <p:nvPicPr>
          <p:cNvPr id="4" name="Obrázek 3">
            <a:extLst>
              <a:ext uri="{FF2B5EF4-FFF2-40B4-BE49-F238E27FC236}">
                <a16:creationId xmlns:a16="http://schemas.microsoft.com/office/drawing/2014/main" id="{4ED74C3B-C95D-443C-BBCB-2A514693BABF}"/>
              </a:ext>
            </a:extLst>
          </p:cNvPr>
          <p:cNvPicPr>
            <a:picLocks noChangeAspect="1"/>
          </p:cNvPicPr>
          <p:nvPr/>
        </p:nvPicPr>
        <p:blipFill>
          <a:blip r:embed="rId3"/>
          <a:stretch>
            <a:fillRect/>
          </a:stretch>
        </p:blipFill>
        <p:spPr>
          <a:xfrm>
            <a:off x="1974906" y="3116425"/>
            <a:ext cx="2853415" cy="3659855"/>
          </a:xfrm>
          <a:prstGeom prst="rect">
            <a:avLst/>
          </a:prstGeom>
        </p:spPr>
      </p:pic>
      <p:sp>
        <p:nvSpPr>
          <p:cNvPr id="6" name="TextovéPole 5">
            <a:extLst>
              <a:ext uri="{FF2B5EF4-FFF2-40B4-BE49-F238E27FC236}">
                <a16:creationId xmlns:a16="http://schemas.microsoft.com/office/drawing/2014/main" id="{4038E93E-DAC2-4D8E-8DBA-1FEE9EC0D723}"/>
              </a:ext>
            </a:extLst>
          </p:cNvPr>
          <p:cNvSpPr txBox="1"/>
          <p:nvPr/>
        </p:nvSpPr>
        <p:spPr>
          <a:xfrm>
            <a:off x="4828320" y="6018247"/>
            <a:ext cx="4487380" cy="646331"/>
          </a:xfrm>
          <a:prstGeom prst="rect">
            <a:avLst/>
          </a:prstGeom>
          <a:noFill/>
        </p:spPr>
        <p:txBody>
          <a:bodyPr wrap="square" rtlCol="0">
            <a:spAutoFit/>
          </a:bodyPr>
          <a:lstStyle/>
          <a:p>
            <a:r>
              <a:rPr lang="cs-CZ" dirty="0"/>
              <a:t>Typická PSD</a:t>
            </a:r>
          </a:p>
          <a:p>
            <a:r>
              <a:rPr lang="cs-CZ" dirty="0"/>
              <a:t>cca 350 </a:t>
            </a:r>
            <a:r>
              <a:rPr lang="cs-CZ" dirty="0" err="1"/>
              <a:t>nm</a:t>
            </a:r>
            <a:r>
              <a:rPr lang="cs-CZ" dirty="0"/>
              <a:t> průměr, 50 NMDA, 10-50 AMPA</a:t>
            </a:r>
          </a:p>
        </p:txBody>
      </p:sp>
      <p:pic>
        <p:nvPicPr>
          <p:cNvPr id="2" name="Obrázek 1">
            <a:extLst>
              <a:ext uri="{FF2B5EF4-FFF2-40B4-BE49-F238E27FC236}">
                <a16:creationId xmlns:a16="http://schemas.microsoft.com/office/drawing/2014/main" id="{6B89BE83-F46C-4989-9C9C-43EE53D911C4}"/>
              </a:ext>
            </a:extLst>
          </p:cNvPr>
          <p:cNvPicPr>
            <a:picLocks noChangeAspect="1"/>
          </p:cNvPicPr>
          <p:nvPr/>
        </p:nvPicPr>
        <p:blipFill>
          <a:blip r:embed="rId4"/>
          <a:stretch>
            <a:fillRect/>
          </a:stretch>
        </p:blipFill>
        <p:spPr>
          <a:xfrm>
            <a:off x="5708503" y="839754"/>
            <a:ext cx="3310359" cy="4376468"/>
          </a:xfrm>
          <a:prstGeom prst="rect">
            <a:avLst/>
          </a:prstGeom>
        </p:spPr>
      </p:pic>
      <p:sp>
        <p:nvSpPr>
          <p:cNvPr id="7" name="TextovéPole 6">
            <a:extLst>
              <a:ext uri="{FF2B5EF4-FFF2-40B4-BE49-F238E27FC236}">
                <a16:creationId xmlns:a16="http://schemas.microsoft.com/office/drawing/2014/main" id="{BDD6F63A-DD15-4838-AF5E-84244F43890C}"/>
              </a:ext>
            </a:extLst>
          </p:cNvPr>
          <p:cNvSpPr txBox="1"/>
          <p:nvPr/>
        </p:nvSpPr>
        <p:spPr>
          <a:xfrm>
            <a:off x="0" y="0"/>
            <a:ext cx="8985380" cy="523220"/>
          </a:xfrm>
          <a:prstGeom prst="rect">
            <a:avLst/>
          </a:prstGeom>
          <a:noFill/>
        </p:spPr>
        <p:txBody>
          <a:bodyPr wrap="square" rtlCol="0">
            <a:spAutoFit/>
          </a:bodyPr>
          <a:lstStyle/>
          <a:p>
            <a:r>
              <a:rPr lang="en-US" sz="2800" dirty="0"/>
              <a:t>Chemic</a:t>
            </a:r>
            <a:r>
              <a:rPr lang="cs-CZ" sz="2800" dirty="0" err="1"/>
              <a:t>ké</a:t>
            </a:r>
            <a:r>
              <a:rPr lang="en-US" sz="2800" dirty="0"/>
              <a:t> synapse – </a:t>
            </a:r>
            <a:r>
              <a:rPr lang="cs-CZ" sz="2800" dirty="0" err="1"/>
              <a:t>ionotropní</a:t>
            </a:r>
            <a:r>
              <a:rPr lang="cs-CZ" sz="2800" dirty="0"/>
              <a:t> glutamátové receptory</a:t>
            </a:r>
            <a:endParaRPr lang="en-US" sz="2800" dirty="0"/>
          </a:p>
        </p:txBody>
      </p:sp>
    </p:spTree>
    <p:extLst>
      <p:ext uri="{BB962C8B-B14F-4D97-AF65-F5344CB8AC3E}">
        <p14:creationId xmlns:p14="http://schemas.microsoft.com/office/powerpoint/2010/main" val="1276261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5F2019C8-1DAF-4405-B1C5-741EFBFB6B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0058" y="692497"/>
            <a:ext cx="5036234" cy="4923692"/>
          </a:xfrm>
          <a:prstGeom prst="rect">
            <a:avLst/>
          </a:prstGeom>
        </p:spPr>
      </p:pic>
      <p:pic>
        <p:nvPicPr>
          <p:cNvPr id="8" name="Obrázek 7">
            <a:extLst>
              <a:ext uri="{FF2B5EF4-FFF2-40B4-BE49-F238E27FC236}">
                <a16:creationId xmlns:a16="http://schemas.microsoft.com/office/drawing/2014/main" id="{1867F777-1CBF-46EF-9F33-5301F57D61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0216" y="1053543"/>
            <a:ext cx="2680877" cy="4562647"/>
          </a:xfrm>
          <a:prstGeom prst="rect">
            <a:avLst/>
          </a:prstGeom>
        </p:spPr>
      </p:pic>
      <p:sp>
        <p:nvSpPr>
          <p:cNvPr id="2" name="TextovéPole 1">
            <a:extLst>
              <a:ext uri="{FF2B5EF4-FFF2-40B4-BE49-F238E27FC236}">
                <a16:creationId xmlns:a16="http://schemas.microsoft.com/office/drawing/2014/main" id="{4C5A81C8-44D8-4FF1-A0F1-5D31DB5C251E}"/>
              </a:ext>
            </a:extLst>
          </p:cNvPr>
          <p:cNvSpPr txBox="1"/>
          <p:nvPr/>
        </p:nvSpPr>
        <p:spPr>
          <a:xfrm>
            <a:off x="5451213" y="5934671"/>
            <a:ext cx="5102648" cy="461665"/>
          </a:xfrm>
          <a:prstGeom prst="rect">
            <a:avLst/>
          </a:prstGeom>
          <a:noFill/>
        </p:spPr>
        <p:txBody>
          <a:bodyPr wrap="square" rtlCol="0">
            <a:spAutoFit/>
          </a:bodyPr>
          <a:lstStyle/>
          <a:p>
            <a:pPr algn="r"/>
            <a:r>
              <a:rPr lang="en-US" sz="2400" dirty="0"/>
              <a:t>Different target</a:t>
            </a:r>
            <a:r>
              <a:rPr lang="en-US" sz="2400" dirty="0">
                <a:sym typeface="Wingdings" panose="05000000000000000000" pitchFamily="2" charset="2"/>
              </a:rPr>
              <a:t> different impact</a:t>
            </a:r>
            <a:endParaRPr lang="en-US" sz="2400" dirty="0"/>
          </a:p>
        </p:txBody>
      </p:sp>
      <p:sp>
        <p:nvSpPr>
          <p:cNvPr id="6" name="TextovéPole 5">
            <a:extLst>
              <a:ext uri="{FF2B5EF4-FFF2-40B4-BE49-F238E27FC236}">
                <a16:creationId xmlns:a16="http://schemas.microsoft.com/office/drawing/2014/main" id="{77721D1B-394B-420C-BA0E-B8C67799CDC1}"/>
              </a:ext>
            </a:extLst>
          </p:cNvPr>
          <p:cNvSpPr txBox="1"/>
          <p:nvPr/>
        </p:nvSpPr>
        <p:spPr>
          <a:xfrm>
            <a:off x="0" y="0"/>
            <a:ext cx="8043169" cy="1384995"/>
          </a:xfrm>
          <a:prstGeom prst="rect">
            <a:avLst/>
          </a:prstGeom>
          <a:noFill/>
        </p:spPr>
        <p:txBody>
          <a:bodyPr wrap="square" rtlCol="0">
            <a:spAutoFit/>
          </a:bodyPr>
          <a:lstStyle/>
          <a:p>
            <a:r>
              <a:rPr lang="cs-CZ" sz="2800" dirty="0"/>
              <a:t>Synapse jako místo </a:t>
            </a:r>
            <a:r>
              <a:rPr lang="cs-CZ" sz="2800" dirty="0" err="1"/>
              <a:t>interneuronální</a:t>
            </a:r>
            <a:r>
              <a:rPr lang="cs-CZ" sz="2800" dirty="0"/>
              <a:t> komunikace</a:t>
            </a:r>
            <a:endParaRPr lang="en-US" sz="2800" dirty="0"/>
          </a:p>
          <a:p>
            <a:pPr marL="285750" indent="-285750">
              <a:buFontTx/>
              <a:buChar char="-"/>
            </a:pPr>
            <a:endParaRPr lang="en-US" sz="2800" dirty="0"/>
          </a:p>
          <a:p>
            <a:pPr marL="285750" indent="-285750">
              <a:buFontTx/>
              <a:buChar char="-"/>
            </a:pPr>
            <a:endParaRPr lang="en-US" sz="2800" dirty="0"/>
          </a:p>
        </p:txBody>
      </p:sp>
    </p:spTree>
    <p:extLst>
      <p:ext uri="{BB962C8B-B14F-4D97-AF65-F5344CB8AC3E}">
        <p14:creationId xmlns:p14="http://schemas.microsoft.com/office/powerpoint/2010/main" val="8778646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82B9EB8A-FECA-4904-ABE1-2AC9AFFE9834}"/>
              </a:ext>
            </a:extLst>
          </p:cNvPr>
          <p:cNvPicPr>
            <a:picLocks noChangeAspect="1"/>
          </p:cNvPicPr>
          <p:nvPr/>
        </p:nvPicPr>
        <p:blipFill>
          <a:blip r:embed="rId2"/>
          <a:stretch>
            <a:fillRect/>
          </a:stretch>
        </p:blipFill>
        <p:spPr>
          <a:xfrm>
            <a:off x="1020146" y="1390968"/>
            <a:ext cx="5300717" cy="4484587"/>
          </a:xfrm>
          <a:prstGeom prst="rect">
            <a:avLst/>
          </a:prstGeom>
        </p:spPr>
      </p:pic>
      <p:pic>
        <p:nvPicPr>
          <p:cNvPr id="9" name="Obrázek 8">
            <a:extLst>
              <a:ext uri="{FF2B5EF4-FFF2-40B4-BE49-F238E27FC236}">
                <a16:creationId xmlns:a16="http://schemas.microsoft.com/office/drawing/2014/main" id="{ABEEAE3F-17AB-49C2-ABA0-C74EE9EBDD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5902" y="1521596"/>
            <a:ext cx="4928785" cy="3958400"/>
          </a:xfrm>
          <a:prstGeom prst="rect">
            <a:avLst/>
          </a:prstGeom>
        </p:spPr>
      </p:pic>
      <p:sp>
        <p:nvSpPr>
          <p:cNvPr id="6" name="TextovéPole 5">
            <a:extLst>
              <a:ext uri="{FF2B5EF4-FFF2-40B4-BE49-F238E27FC236}">
                <a16:creationId xmlns:a16="http://schemas.microsoft.com/office/drawing/2014/main" id="{ACB23AB9-ABBB-4276-8603-B859D66174BB}"/>
              </a:ext>
            </a:extLst>
          </p:cNvPr>
          <p:cNvSpPr txBox="1"/>
          <p:nvPr/>
        </p:nvSpPr>
        <p:spPr>
          <a:xfrm>
            <a:off x="0" y="0"/>
            <a:ext cx="10509380" cy="523220"/>
          </a:xfrm>
          <a:prstGeom prst="rect">
            <a:avLst/>
          </a:prstGeom>
          <a:noFill/>
        </p:spPr>
        <p:txBody>
          <a:bodyPr wrap="square" rtlCol="0">
            <a:spAutoFit/>
          </a:bodyPr>
          <a:lstStyle/>
          <a:p>
            <a:r>
              <a:rPr lang="en-US" sz="2800" dirty="0"/>
              <a:t>Chemic</a:t>
            </a:r>
            <a:r>
              <a:rPr lang="cs-CZ" sz="2800" dirty="0" err="1"/>
              <a:t>ké</a:t>
            </a:r>
            <a:r>
              <a:rPr lang="en-US" sz="2800" dirty="0"/>
              <a:t> synapse – </a:t>
            </a:r>
            <a:r>
              <a:rPr lang="cs-CZ" sz="2800" dirty="0" err="1"/>
              <a:t>ionotropní</a:t>
            </a:r>
            <a:r>
              <a:rPr lang="cs-CZ" sz="2800" dirty="0"/>
              <a:t> GABA/glycin receptory (inhibiční)</a:t>
            </a:r>
            <a:endParaRPr lang="en-US" sz="2800" dirty="0"/>
          </a:p>
        </p:txBody>
      </p:sp>
    </p:spTree>
    <p:extLst>
      <p:ext uri="{BB962C8B-B14F-4D97-AF65-F5344CB8AC3E}">
        <p14:creationId xmlns:p14="http://schemas.microsoft.com/office/powerpoint/2010/main" val="17548794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987" y="2106274"/>
            <a:ext cx="7520559" cy="4105340"/>
          </a:xfrm>
          <a:prstGeom prst="rect">
            <a:avLst/>
          </a:prstGeom>
        </p:spPr>
      </p:pic>
      <p:pic>
        <p:nvPicPr>
          <p:cNvPr id="8" name="Obrázek 7">
            <a:extLst>
              <a:ext uri="{FF2B5EF4-FFF2-40B4-BE49-F238E27FC236}">
                <a16:creationId xmlns:a16="http://schemas.microsoft.com/office/drawing/2014/main" id="{E3DB928D-121C-45FC-B477-C278E97A56B3}"/>
              </a:ext>
            </a:extLst>
          </p:cNvPr>
          <p:cNvPicPr>
            <a:picLocks noChangeAspect="1"/>
          </p:cNvPicPr>
          <p:nvPr/>
        </p:nvPicPr>
        <p:blipFill>
          <a:blip r:embed="rId3"/>
          <a:stretch>
            <a:fillRect/>
          </a:stretch>
        </p:blipFill>
        <p:spPr>
          <a:xfrm>
            <a:off x="8509640" y="475076"/>
            <a:ext cx="3682360" cy="2004937"/>
          </a:xfrm>
          <a:prstGeom prst="rect">
            <a:avLst/>
          </a:prstGeom>
        </p:spPr>
      </p:pic>
      <p:sp>
        <p:nvSpPr>
          <p:cNvPr id="6" name="TextovéPole 5">
            <a:extLst>
              <a:ext uri="{FF2B5EF4-FFF2-40B4-BE49-F238E27FC236}">
                <a16:creationId xmlns:a16="http://schemas.microsoft.com/office/drawing/2014/main" id="{4FE88A79-9F3B-4783-AB8E-02223744385F}"/>
              </a:ext>
            </a:extLst>
          </p:cNvPr>
          <p:cNvSpPr txBox="1"/>
          <p:nvPr/>
        </p:nvSpPr>
        <p:spPr>
          <a:xfrm>
            <a:off x="-1" y="0"/>
            <a:ext cx="11625943" cy="523220"/>
          </a:xfrm>
          <a:prstGeom prst="rect">
            <a:avLst/>
          </a:prstGeom>
          <a:noFill/>
        </p:spPr>
        <p:txBody>
          <a:bodyPr wrap="square" rtlCol="0">
            <a:spAutoFit/>
          </a:bodyPr>
          <a:lstStyle/>
          <a:p>
            <a:r>
              <a:rPr lang="en-US" sz="2800" dirty="0"/>
              <a:t>Chemic</a:t>
            </a:r>
            <a:r>
              <a:rPr lang="cs-CZ" sz="2800" dirty="0" err="1"/>
              <a:t>ké</a:t>
            </a:r>
            <a:r>
              <a:rPr lang="cs-CZ" sz="2800" dirty="0"/>
              <a:t> synapse </a:t>
            </a:r>
            <a:r>
              <a:rPr lang="en-US" sz="2800" dirty="0"/>
              <a:t>– </a:t>
            </a:r>
            <a:r>
              <a:rPr lang="cs-CZ" sz="2800" dirty="0"/>
              <a:t>p</a:t>
            </a:r>
            <a:r>
              <a:rPr lang="en-US" sz="2800" dirty="0" err="1"/>
              <a:t>ostsynap</a:t>
            </a:r>
            <a:r>
              <a:rPr lang="cs-CZ" sz="2800" dirty="0" err="1"/>
              <a:t>tické</a:t>
            </a:r>
            <a:r>
              <a:rPr lang="cs-CZ" sz="2800" dirty="0"/>
              <a:t> mechanismy transmise - </a:t>
            </a:r>
            <a:r>
              <a:rPr lang="cs-CZ" sz="2800" dirty="0" err="1"/>
              <a:t>metabotropní</a:t>
            </a:r>
            <a:endParaRPr lang="en-US" sz="2800" dirty="0"/>
          </a:p>
        </p:txBody>
      </p:sp>
    </p:spTree>
    <p:extLst>
      <p:ext uri="{BB962C8B-B14F-4D97-AF65-F5344CB8AC3E}">
        <p14:creationId xmlns:p14="http://schemas.microsoft.com/office/powerpoint/2010/main" val="6226379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a:extLst>
              <a:ext uri="{FF2B5EF4-FFF2-40B4-BE49-F238E27FC236}">
                <a16:creationId xmlns:a16="http://schemas.microsoft.com/office/drawing/2014/main" id="{E3DB928D-121C-45FC-B477-C278E97A56B3}"/>
              </a:ext>
            </a:extLst>
          </p:cNvPr>
          <p:cNvPicPr>
            <a:picLocks noChangeAspect="1"/>
          </p:cNvPicPr>
          <p:nvPr/>
        </p:nvPicPr>
        <p:blipFill>
          <a:blip r:embed="rId2"/>
          <a:stretch>
            <a:fillRect/>
          </a:stretch>
        </p:blipFill>
        <p:spPr>
          <a:xfrm>
            <a:off x="8509640" y="475076"/>
            <a:ext cx="3682360" cy="2004937"/>
          </a:xfrm>
          <a:prstGeom prst="rect">
            <a:avLst/>
          </a:prstGeom>
        </p:spPr>
      </p:pic>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43" y="1765045"/>
            <a:ext cx="8510110" cy="5092955"/>
          </a:xfrm>
          <a:prstGeom prst="rect">
            <a:avLst/>
          </a:prstGeom>
        </p:spPr>
      </p:pic>
      <p:sp>
        <p:nvSpPr>
          <p:cNvPr id="6" name="TextovéPole 5">
            <a:extLst>
              <a:ext uri="{FF2B5EF4-FFF2-40B4-BE49-F238E27FC236}">
                <a16:creationId xmlns:a16="http://schemas.microsoft.com/office/drawing/2014/main" id="{AD972B6A-0E64-4441-AFAB-73F6F5A6F2CB}"/>
              </a:ext>
            </a:extLst>
          </p:cNvPr>
          <p:cNvSpPr txBox="1"/>
          <p:nvPr/>
        </p:nvSpPr>
        <p:spPr>
          <a:xfrm>
            <a:off x="-1" y="0"/>
            <a:ext cx="11625943" cy="523220"/>
          </a:xfrm>
          <a:prstGeom prst="rect">
            <a:avLst/>
          </a:prstGeom>
          <a:noFill/>
        </p:spPr>
        <p:txBody>
          <a:bodyPr wrap="square" rtlCol="0">
            <a:spAutoFit/>
          </a:bodyPr>
          <a:lstStyle/>
          <a:p>
            <a:r>
              <a:rPr lang="en-US" sz="2800" dirty="0"/>
              <a:t>Chemic</a:t>
            </a:r>
            <a:r>
              <a:rPr lang="cs-CZ" sz="2800" dirty="0" err="1"/>
              <a:t>ké</a:t>
            </a:r>
            <a:r>
              <a:rPr lang="cs-CZ" sz="2800" dirty="0"/>
              <a:t> synapse </a:t>
            </a:r>
            <a:r>
              <a:rPr lang="en-US" sz="2800" dirty="0"/>
              <a:t>– </a:t>
            </a:r>
            <a:r>
              <a:rPr lang="cs-CZ" sz="2800" dirty="0"/>
              <a:t>p</a:t>
            </a:r>
            <a:r>
              <a:rPr lang="en-US" sz="2800" dirty="0" err="1"/>
              <a:t>ostsynap</a:t>
            </a:r>
            <a:r>
              <a:rPr lang="cs-CZ" sz="2800" dirty="0" err="1"/>
              <a:t>tické</a:t>
            </a:r>
            <a:r>
              <a:rPr lang="cs-CZ" sz="2800" dirty="0"/>
              <a:t> mechanismy transmise - </a:t>
            </a:r>
            <a:r>
              <a:rPr lang="cs-CZ" sz="2800" dirty="0" err="1"/>
              <a:t>metabotropní</a:t>
            </a:r>
            <a:endParaRPr lang="en-US" sz="2800" dirty="0"/>
          </a:p>
        </p:txBody>
      </p:sp>
    </p:spTree>
    <p:extLst>
      <p:ext uri="{BB962C8B-B14F-4D97-AF65-F5344CB8AC3E}">
        <p14:creationId xmlns:p14="http://schemas.microsoft.com/office/powerpoint/2010/main" val="42333482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a:extLst>
              <a:ext uri="{FF2B5EF4-FFF2-40B4-BE49-F238E27FC236}">
                <a16:creationId xmlns:a16="http://schemas.microsoft.com/office/drawing/2014/main" id="{E3DB928D-121C-45FC-B477-C278E97A56B3}"/>
              </a:ext>
            </a:extLst>
          </p:cNvPr>
          <p:cNvPicPr>
            <a:picLocks noChangeAspect="1"/>
          </p:cNvPicPr>
          <p:nvPr/>
        </p:nvPicPr>
        <p:blipFill>
          <a:blip r:embed="rId2"/>
          <a:stretch>
            <a:fillRect/>
          </a:stretch>
        </p:blipFill>
        <p:spPr>
          <a:xfrm>
            <a:off x="8509640" y="475076"/>
            <a:ext cx="3682360" cy="2004937"/>
          </a:xfrm>
          <a:prstGeom prst="rect">
            <a:avLst/>
          </a:prstGeom>
        </p:spPr>
      </p:pic>
      <p:pic>
        <p:nvPicPr>
          <p:cNvPr id="4" name="Obrázek 3">
            <a:extLst>
              <a:ext uri="{FF2B5EF4-FFF2-40B4-BE49-F238E27FC236}">
                <a16:creationId xmlns:a16="http://schemas.microsoft.com/office/drawing/2014/main" id="{AD295920-2B7B-4E8C-9C82-4C4C0395D4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7779" y="3655718"/>
            <a:ext cx="4683968" cy="2919644"/>
          </a:xfrm>
          <a:prstGeom prst="rect">
            <a:avLst/>
          </a:prstGeom>
        </p:spPr>
      </p:pic>
      <p:sp>
        <p:nvSpPr>
          <p:cNvPr id="6" name="TextovéPole 5">
            <a:extLst>
              <a:ext uri="{FF2B5EF4-FFF2-40B4-BE49-F238E27FC236}">
                <a16:creationId xmlns:a16="http://schemas.microsoft.com/office/drawing/2014/main" id="{54E4AD4D-81E2-47EA-AF99-AC9AAB907F31}"/>
              </a:ext>
            </a:extLst>
          </p:cNvPr>
          <p:cNvSpPr txBox="1"/>
          <p:nvPr/>
        </p:nvSpPr>
        <p:spPr>
          <a:xfrm>
            <a:off x="6646743" y="2881936"/>
            <a:ext cx="5303519" cy="707886"/>
          </a:xfrm>
          <a:prstGeom prst="rect">
            <a:avLst/>
          </a:prstGeom>
          <a:noFill/>
        </p:spPr>
        <p:txBody>
          <a:bodyPr wrap="square" rtlCol="0">
            <a:spAutoFit/>
          </a:bodyPr>
          <a:lstStyle/>
          <a:p>
            <a:r>
              <a:rPr lang="cs-CZ" sz="2000" dirty="0"/>
              <a:t>Hlavní GABA </a:t>
            </a:r>
            <a:r>
              <a:rPr lang="cs-CZ" sz="2000" dirty="0" err="1"/>
              <a:t>metabotropní</a:t>
            </a:r>
            <a:r>
              <a:rPr lang="cs-CZ" sz="2000" dirty="0"/>
              <a:t> receptor </a:t>
            </a:r>
            <a:r>
              <a:rPr lang="cs-CZ" sz="2000" b="1" dirty="0"/>
              <a:t>– GABA</a:t>
            </a:r>
            <a:r>
              <a:rPr lang="cs-CZ" sz="2000" b="1" baseline="-25000" dirty="0"/>
              <a:t>B</a:t>
            </a:r>
            <a:r>
              <a:rPr lang="cs-CZ" sz="2000" dirty="0"/>
              <a:t> (obojí </a:t>
            </a:r>
            <a:r>
              <a:rPr lang="cs-CZ" sz="2000" dirty="0" err="1"/>
              <a:t>pre</a:t>
            </a:r>
            <a:r>
              <a:rPr lang="cs-CZ" sz="2000" dirty="0"/>
              <a:t>-/post-synaptický)</a:t>
            </a:r>
            <a:endParaRPr lang="en-US" sz="2000" b="1" baseline="-25000" dirty="0"/>
          </a:p>
        </p:txBody>
      </p:sp>
      <p:sp>
        <p:nvSpPr>
          <p:cNvPr id="7" name="TextovéPole 6">
            <a:extLst>
              <a:ext uri="{FF2B5EF4-FFF2-40B4-BE49-F238E27FC236}">
                <a16:creationId xmlns:a16="http://schemas.microsoft.com/office/drawing/2014/main" id="{54E4AD4D-81E2-47EA-AF99-AC9AAB907F31}"/>
              </a:ext>
            </a:extLst>
          </p:cNvPr>
          <p:cNvSpPr txBox="1"/>
          <p:nvPr/>
        </p:nvSpPr>
        <p:spPr>
          <a:xfrm>
            <a:off x="234382" y="2895600"/>
            <a:ext cx="5303519" cy="707886"/>
          </a:xfrm>
          <a:prstGeom prst="rect">
            <a:avLst/>
          </a:prstGeom>
          <a:noFill/>
        </p:spPr>
        <p:txBody>
          <a:bodyPr wrap="square" rtlCol="0">
            <a:spAutoFit/>
          </a:bodyPr>
          <a:lstStyle/>
          <a:p>
            <a:r>
              <a:rPr lang="cs-CZ" sz="2000" dirty="0"/>
              <a:t>Hlavní glutamátové </a:t>
            </a:r>
            <a:r>
              <a:rPr lang="cs-CZ" sz="2000" dirty="0" err="1"/>
              <a:t>metabotropní</a:t>
            </a:r>
            <a:r>
              <a:rPr lang="cs-CZ" sz="2000" dirty="0"/>
              <a:t> receptory </a:t>
            </a:r>
            <a:r>
              <a:rPr lang="cs-CZ" sz="2000" b="1" dirty="0"/>
              <a:t>– </a:t>
            </a:r>
            <a:r>
              <a:rPr lang="cs-CZ" sz="2000" b="1" dirty="0" err="1"/>
              <a:t>mGluR</a:t>
            </a:r>
            <a:r>
              <a:rPr lang="cs-CZ" sz="2000" dirty="0"/>
              <a:t>(</a:t>
            </a:r>
            <a:r>
              <a:rPr lang="cs-CZ" sz="2000" b="1" dirty="0"/>
              <a:t>1</a:t>
            </a:r>
            <a:r>
              <a:rPr lang="cs-CZ" sz="2000" dirty="0"/>
              <a:t> a </a:t>
            </a:r>
            <a:r>
              <a:rPr lang="cs-CZ" sz="2000" b="1" dirty="0"/>
              <a:t>5</a:t>
            </a:r>
            <a:r>
              <a:rPr lang="cs-CZ" sz="2000" dirty="0"/>
              <a:t> post-synaptický, </a:t>
            </a:r>
            <a:r>
              <a:rPr lang="cs-CZ" sz="2000" b="1" dirty="0"/>
              <a:t>2,3,4,6,7,8</a:t>
            </a:r>
            <a:r>
              <a:rPr lang="cs-CZ" sz="2000" dirty="0"/>
              <a:t> </a:t>
            </a:r>
            <a:r>
              <a:rPr lang="cs-CZ" sz="2000" dirty="0" err="1"/>
              <a:t>pre</a:t>
            </a:r>
            <a:r>
              <a:rPr lang="cs-CZ" sz="2000" dirty="0"/>
              <a:t>-)</a:t>
            </a:r>
            <a:endParaRPr lang="en-US" sz="2000" baseline="-25000" dirty="0"/>
          </a:p>
        </p:txBody>
      </p:sp>
      <p:pic>
        <p:nvPicPr>
          <p:cNvPr id="9" name="Obrázek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350" y="3663906"/>
            <a:ext cx="5195477" cy="2846974"/>
          </a:xfrm>
          <a:prstGeom prst="rect">
            <a:avLst/>
          </a:prstGeom>
        </p:spPr>
      </p:pic>
      <p:sp>
        <p:nvSpPr>
          <p:cNvPr id="10" name="TextovéPole 9">
            <a:extLst>
              <a:ext uri="{FF2B5EF4-FFF2-40B4-BE49-F238E27FC236}">
                <a16:creationId xmlns:a16="http://schemas.microsoft.com/office/drawing/2014/main" id="{A6F3647F-2730-4600-AD86-5CC7823223F8}"/>
              </a:ext>
            </a:extLst>
          </p:cNvPr>
          <p:cNvSpPr txBox="1"/>
          <p:nvPr/>
        </p:nvSpPr>
        <p:spPr>
          <a:xfrm>
            <a:off x="-1" y="0"/>
            <a:ext cx="11625943" cy="523220"/>
          </a:xfrm>
          <a:prstGeom prst="rect">
            <a:avLst/>
          </a:prstGeom>
          <a:noFill/>
        </p:spPr>
        <p:txBody>
          <a:bodyPr wrap="square" rtlCol="0">
            <a:spAutoFit/>
          </a:bodyPr>
          <a:lstStyle/>
          <a:p>
            <a:r>
              <a:rPr lang="en-US" sz="2800" dirty="0"/>
              <a:t>Chemic</a:t>
            </a:r>
            <a:r>
              <a:rPr lang="cs-CZ" sz="2800" dirty="0" err="1"/>
              <a:t>ké</a:t>
            </a:r>
            <a:r>
              <a:rPr lang="cs-CZ" sz="2800" dirty="0"/>
              <a:t> synapse </a:t>
            </a:r>
            <a:r>
              <a:rPr lang="en-US" sz="2800" dirty="0"/>
              <a:t>– </a:t>
            </a:r>
            <a:r>
              <a:rPr lang="cs-CZ" sz="2800" dirty="0"/>
              <a:t>p</a:t>
            </a:r>
            <a:r>
              <a:rPr lang="en-US" sz="2800" dirty="0" err="1"/>
              <a:t>ostsynap</a:t>
            </a:r>
            <a:r>
              <a:rPr lang="cs-CZ" sz="2800" dirty="0" err="1"/>
              <a:t>tické</a:t>
            </a:r>
            <a:r>
              <a:rPr lang="cs-CZ" sz="2800" dirty="0"/>
              <a:t> mechanismy transmise - </a:t>
            </a:r>
            <a:r>
              <a:rPr lang="cs-CZ" sz="2800" dirty="0" err="1"/>
              <a:t>metabotropní</a:t>
            </a:r>
            <a:endParaRPr lang="en-US" sz="2800" dirty="0"/>
          </a:p>
        </p:txBody>
      </p:sp>
    </p:spTree>
    <p:extLst>
      <p:ext uri="{BB962C8B-B14F-4D97-AF65-F5344CB8AC3E}">
        <p14:creationId xmlns:p14="http://schemas.microsoft.com/office/powerpoint/2010/main" val="23738337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F3EF0CB-AE98-4ED0-ACF7-D02C511CA6FC}"/>
              </a:ext>
            </a:extLst>
          </p:cNvPr>
          <p:cNvSpPr txBox="1"/>
          <p:nvPr/>
        </p:nvSpPr>
        <p:spPr>
          <a:xfrm>
            <a:off x="0" y="1"/>
            <a:ext cx="8043169" cy="523220"/>
          </a:xfrm>
          <a:prstGeom prst="rect">
            <a:avLst/>
          </a:prstGeom>
          <a:noFill/>
        </p:spPr>
        <p:txBody>
          <a:bodyPr wrap="square" rtlCol="0">
            <a:spAutoFit/>
          </a:bodyPr>
          <a:lstStyle/>
          <a:p>
            <a:r>
              <a:rPr lang="cs-CZ" sz="2800" dirty="0"/>
              <a:t>Synaptická autoregulace</a:t>
            </a:r>
          </a:p>
        </p:txBody>
      </p:sp>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300" y="849991"/>
            <a:ext cx="5267325" cy="4048125"/>
          </a:xfrm>
          <a:prstGeom prst="rect">
            <a:avLst/>
          </a:prstGeom>
        </p:spPr>
      </p:pic>
    </p:spTree>
    <p:extLst>
      <p:ext uri="{BB962C8B-B14F-4D97-AF65-F5344CB8AC3E}">
        <p14:creationId xmlns:p14="http://schemas.microsoft.com/office/powerpoint/2010/main" val="27057571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6010276" y="3733801"/>
            <a:ext cx="4410075" cy="235267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cs-CZ"/>
          </a:p>
        </p:txBody>
      </p:sp>
      <p:pic>
        <p:nvPicPr>
          <p:cNvPr id="3" name="Obrázek 2"/>
          <p:cNvPicPr>
            <a:picLocks noChangeAspect="1"/>
          </p:cNvPicPr>
          <p:nvPr/>
        </p:nvPicPr>
        <p:blipFill>
          <a:blip r:embed="rId2"/>
          <a:stretch>
            <a:fillRect/>
          </a:stretch>
        </p:blipFill>
        <p:spPr>
          <a:xfrm>
            <a:off x="1537847" y="1181101"/>
            <a:ext cx="9067874" cy="4505325"/>
          </a:xfrm>
          <a:prstGeom prst="rect">
            <a:avLst/>
          </a:prstGeom>
        </p:spPr>
      </p:pic>
      <p:sp>
        <p:nvSpPr>
          <p:cNvPr id="6" name="TextovéPole 5">
            <a:extLst>
              <a:ext uri="{FF2B5EF4-FFF2-40B4-BE49-F238E27FC236}">
                <a16:creationId xmlns:a16="http://schemas.microsoft.com/office/drawing/2014/main" id="{A68DDAA3-9F04-4051-97B5-79C670740BE6}"/>
              </a:ext>
            </a:extLst>
          </p:cNvPr>
          <p:cNvSpPr txBox="1"/>
          <p:nvPr/>
        </p:nvSpPr>
        <p:spPr>
          <a:xfrm>
            <a:off x="-1" y="0"/>
            <a:ext cx="9946433" cy="954107"/>
          </a:xfrm>
          <a:prstGeom prst="rect">
            <a:avLst/>
          </a:prstGeom>
          <a:noFill/>
        </p:spPr>
        <p:txBody>
          <a:bodyPr wrap="square" rtlCol="0">
            <a:spAutoFit/>
          </a:bodyPr>
          <a:lstStyle/>
          <a:p>
            <a:r>
              <a:rPr lang="en-US" sz="2800" dirty="0" err="1"/>
              <a:t>Plasticit</a:t>
            </a:r>
            <a:r>
              <a:rPr lang="cs-CZ" sz="2800" dirty="0"/>
              <a:t>a</a:t>
            </a:r>
            <a:r>
              <a:rPr lang="en-US" sz="2800" dirty="0"/>
              <a:t> – </a:t>
            </a:r>
            <a:r>
              <a:rPr lang="cs-CZ" sz="2800" dirty="0"/>
              <a:t>long-</a:t>
            </a:r>
            <a:r>
              <a:rPr lang="en-US" sz="2800" dirty="0"/>
              <a:t>term </a:t>
            </a:r>
            <a:r>
              <a:rPr lang="en-US" sz="2800" dirty="0" err="1"/>
              <a:t>plasticit</a:t>
            </a:r>
            <a:r>
              <a:rPr lang="cs-CZ" sz="2800" dirty="0"/>
              <a:t>a</a:t>
            </a:r>
            <a:r>
              <a:rPr lang="en-US" sz="2800" dirty="0"/>
              <a:t> (</a:t>
            </a:r>
            <a:r>
              <a:rPr lang="cs-CZ" sz="2800" dirty="0"/>
              <a:t>L</a:t>
            </a:r>
            <a:r>
              <a:rPr lang="en-US" sz="2800" dirty="0"/>
              <a:t>TP)</a:t>
            </a:r>
            <a:r>
              <a:rPr lang="cs-CZ" sz="2800" dirty="0"/>
              <a:t> – ranná vs pozdní a mnoho dalších typů</a:t>
            </a:r>
            <a:endParaRPr lang="en-US" sz="2800" dirty="0"/>
          </a:p>
        </p:txBody>
      </p:sp>
      <p:pic>
        <p:nvPicPr>
          <p:cNvPr id="9" name="Obrázek 8">
            <a:extLst>
              <a:ext uri="{FF2B5EF4-FFF2-40B4-BE49-F238E27FC236}">
                <a16:creationId xmlns:a16="http://schemas.microsoft.com/office/drawing/2014/main" id="{6B89BE83-F46C-4989-9C9C-43EE53D911C4}"/>
              </a:ext>
            </a:extLst>
          </p:cNvPr>
          <p:cNvPicPr>
            <a:picLocks noChangeAspect="1"/>
          </p:cNvPicPr>
          <p:nvPr/>
        </p:nvPicPr>
        <p:blipFill>
          <a:blip r:embed="rId3"/>
          <a:stretch>
            <a:fillRect/>
          </a:stretch>
        </p:blipFill>
        <p:spPr>
          <a:xfrm>
            <a:off x="9446912" y="141679"/>
            <a:ext cx="2414482" cy="3192072"/>
          </a:xfrm>
          <a:prstGeom prst="rect">
            <a:avLst/>
          </a:prstGeom>
        </p:spPr>
      </p:pic>
    </p:spTree>
    <p:extLst>
      <p:ext uri="{BB962C8B-B14F-4D97-AF65-F5344CB8AC3E}">
        <p14:creationId xmlns:p14="http://schemas.microsoft.com/office/powerpoint/2010/main" val="14461938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6010276" y="3733801"/>
            <a:ext cx="4410075" cy="235267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cs-CZ"/>
          </a:p>
        </p:txBody>
      </p:sp>
      <p:pic>
        <p:nvPicPr>
          <p:cNvPr id="2" name="Obrázek 1"/>
          <p:cNvPicPr>
            <a:picLocks noChangeAspect="1"/>
          </p:cNvPicPr>
          <p:nvPr/>
        </p:nvPicPr>
        <p:blipFill>
          <a:blip r:embed="rId2"/>
          <a:stretch>
            <a:fillRect/>
          </a:stretch>
        </p:blipFill>
        <p:spPr>
          <a:xfrm>
            <a:off x="1650453" y="1162051"/>
            <a:ext cx="8849661" cy="4548525"/>
          </a:xfrm>
          <a:prstGeom prst="rect">
            <a:avLst/>
          </a:prstGeom>
        </p:spPr>
      </p:pic>
      <p:sp>
        <p:nvSpPr>
          <p:cNvPr id="7" name="TextovéPole 6">
            <a:extLst>
              <a:ext uri="{FF2B5EF4-FFF2-40B4-BE49-F238E27FC236}">
                <a16:creationId xmlns:a16="http://schemas.microsoft.com/office/drawing/2014/main" id="{C26E831B-C679-4947-85F3-C56705354ABE}"/>
              </a:ext>
            </a:extLst>
          </p:cNvPr>
          <p:cNvSpPr txBox="1"/>
          <p:nvPr/>
        </p:nvSpPr>
        <p:spPr>
          <a:xfrm>
            <a:off x="-1" y="0"/>
            <a:ext cx="9946433" cy="523220"/>
          </a:xfrm>
          <a:prstGeom prst="rect">
            <a:avLst/>
          </a:prstGeom>
          <a:noFill/>
        </p:spPr>
        <p:txBody>
          <a:bodyPr wrap="square" rtlCol="0">
            <a:spAutoFit/>
          </a:bodyPr>
          <a:lstStyle/>
          <a:p>
            <a:r>
              <a:rPr lang="en-US" sz="2800" dirty="0" err="1"/>
              <a:t>Plasticit</a:t>
            </a:r>
            <a:r>
              <a:rPr lang="cs-CZ" sz="2800" dirty="0"/>
              <a:t>a</a:t>
            </a:r>
            <a:r>
              <a:rPr lang="en-US" sz="2800" dirty="0"/>
              <a:t> – </a:t>
            </a:r>
            <a:r>
              <a:rPr lang="cs-CZ" sz="2800" dirty="0"/>
              <a:t>long-</a:t>
            </a:r>
            <a:r>
              <a:rPr lang="en-US" sz="2800" dirty="0"/>
              <a:t>term </a:t>
            </a:r>
            <a:r>
              <a:rPr lang="en-US" sz="2800" dirty="0" err="1"/>
              <a:t>plasticit</a:t>
            </a:r>
            <a:r>
              <a:rPr lang="cs-CZ" sz="2800" dirty="0"/>
              <a:t>a</a:t>
            </a:r>
            <a:r>
              <a:rPr lang="en-US" sz="2800" dirty="0"/>
              <a:t> (</a:t>
            </a:r>
            <a:r>
              <a:rPr lang="cs-CZ" sz="2800" dirty="0"/>
              <a:t>L</a:t>
            </a:r>
            <a:r>
              <a:rPr lang="en-US" sz="2800" dirty="0"/>
              <a:t>TP)</a:t>
            </a:r>
            <a:r>
              <a:rPr lang="cs-CZ" sz="2800" dirty="0"/>
              <a:t> – ranná</a:t>
            </a:r>
            <a:endParaRPr lang="en-US" sz="2800" dirty="0"/>
          </a:p>
        </p:txBody>
      </p:sp>
    </p:spTree>
    <p:extLst>
      <p:ext uri="{BB962C8B-B14F-4D97-AF65-F5344CB8AC3E}">
        <p14:creationId xmlns:p14="http://schemas.microsoft.com/office/powerpoint/2010/main" val="29889375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6010276" y="3733801"/>
            <a:ext cx="4410075" cy="235267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cs-CZ"/>
          </a:p>
        </p:txBody>
      </p:sp>
      <p:pic>
        <p:nvPicPr>
          <p:cNvPr id="2" name="Obrázek 1"/>
          <p:cNvPicPr>
            <a:picLocks noChangeAspect="1"/>
          </p:cNvPicPr>
          <p:nvPr/>
        </p:nvPicPr>
        <p:blipFill>
          <a:blip r:embed="rId2"/>
          <a:stretch>
            <a:fillRect/>
          </a:stretch>
        </p:blipFill>
        <p:spPr>
          <a:xfrm>
            <a:off x="1607316" y="1143001"/>
            <a:ext cx="8966590" cy="4352925"/>
          </a:xfrm>
          <a:prstGeom prst="rect">
            <a:avLst/>
          </a:prstGeom>
        </p:spPr>
      </p:pic>
      <p:sp>
        <p:nvSpPr>
          <p:cNvPr id="5" name="TextovéPole 4">
            <a:extLst>
              <a:ext uri="{FF2B5EF4-FFF2-40B4-BE49-F238E27FC236}">
                <a16:creationId xmlns:a16="http://schemas.microsoft.com/office/drawing/2014/main" id="{8DED6312-50F2-4B86-99F5-D19149491D66}"/>
              </a:ext>
            </a:extLst>
          </p:cNvPr>
          <p:cNvSpPr txBox="1"/>
          <p:nvPr/>
        </p:nvSpPr>
        <p:spPr>
          <a:xfrm>
            <a:off x="-1" y="0"/>
            <a:ext cx="9946433" cy="523220"/>
          </a:xfrm>
          <a:prstGeom prst="rect">
            <a:avLst/>
          </a:prstGeom>
          <a:noFill/>
        </p:spPr>
        <p:txBody>
          <a:bodyPr wrap="square" rtlCol="0">
            <a:spAutoFit/>
          </a:bodyPr>
          <a:lstStyle/>
          <a:p>
            <a:r>
              <a:rPr lang="en-US" sz="2800" dirty="0" err="1"/>
              <a:t>Plasticit</a:t>
            </a:r>
            <a:r>
              <a:rPr lang="cs-CZ" sz="2800" dirty="0"/>
              <a:t>a</a:t>
            </a:r>
            <a:r>
              <a:rPr lang="en-US" sz="2800" dirty="0"/>
              <a:t> – </a:t>
            </a:r>
            <a:r>
              <a:rPr lang="cs-CZ" sz="2800" dirty="0"/>
              <a:t>long-</a:t>
            </a:r>
            <a:r>
              <a:rPr lang="en-US" sz="2800" dirty="0"/>
              <a:t>term </a:t>
            </a:r>
            <a:r>
              <a:rPr lang="en-US" sz="2800" dirty="0" err="1"/>
              <a:t>plasticit</a:t>
            </a:r>
            <a:r>
              <a:rPr lang="cs-CZ" sz="2800" dirty="0"/>
              <a:t>a</a:t>
            </a:r>
            <a:r>
              <a:rPr lang="en-US" sz="2800" dirty="0"/>
              <a:t> (</a:t>
            </a:r>
            <a:r>
              <a:rPr lang="cs-CZ" sz="2800" dirty="0"/>
              <a:t>L</a:t>
            </a:r>
            <a:r>
              <a:rPr lang="en-US" sz="2800" dirty="0"/>
              <a:t>TP)</a:t>
            </a:r>
            <a:r>
              <a:rPr lang="cs-CZ" sz="2800" dirty="0"/>
              <a:t> – ranná</a:t>
            </a:r>
            <a:endParaRPr lang="en-US" sz="2800" dirty="0"/>
          </a:p>
        </p:txBody>
      </p:sp>
    </p:spTree>
    <p:extLst>
      <p:ext uri="{BB962C8B-B14F-4D97-AF65-F5344CB8AC3E}">
        <p14:creationId xmlns:p14="http://schemas.microsoft.com/office/powerpoint/2010/main" val="3583903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6010276" y="3733801"/>
            <a:ext cx="4410075" cy="235267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cs-CZ"/>
          </a:p>
        </p:txBody>
      </p:sp>
      <p:pic>
        <p:nvPicPr>
          <p:cNvPr id="3" name="Obrázek 2"/>
          <p:cNvPicPr>
            <a:picLocks noChangeAspect="1"/>
          </p:cNvPicPr>
          <p:nvPr/>
        </p:nvPicPr>
        <p:blipFill>
          <a:blip r:embed="rId2"/>
          <a:stretch>
            <a:fillRect/>
          </a:stretch>
        </p:blipFill>
        <p:spPr>
          <a:xfrm>
            <a:off x="1619250" y="1452894"/>
            <a:ext cx="8869210" cy="3272781"/>
          </a:xfrm>
          <a:prstGeom prst="rect">
            <a:avLst/>
          </a:prstGeom>
        </p:spPr>
      </p:pic>
      <p:sp>
        <p:nvSpPr>
          <p:cNvPr id="5" name="TextovéPole 4">
            <a:extLst>
              <a:ext uri="{FF2B5EF4-FFF2-40B4-BE49-F238E27FC236}">
                <a16:creationId xmlns:a16="http://schemas.microsoft.com/office/drawing/2014/main" id="{851BF5D6-B2DD-4C18-8371-DEE54119BEE7}"/>
              </a:ext>
            </a:extLst>
          </p:cNvPr>
          <p:cNvSpPr txBox="1"/>
          <p:nvPr/>
        </p:nvSpPr>
        <p:spPr>
          <a:xfrm>
            <a:off x="-1" y="0"/>
            <a:ext cx="9946433" cy="523220"/>
          </a:xfrm>
          <a:prstGeom prst="rect">
            <a:avLst/>
          </a:prstGeom>
          <a:noFill/>
        </p:spPr>
        <p:txBody>
          <a:bodyPr wrap="square" rtlCol="0">
            <a:spAutoFit/>
          </a:bodyPr>
          <a:lstStyle/>
          <a:p>
            <a:r>
              <a:rPr lang="en-US" sz="2800" dirty="0" err="1"/>
              <a:t>Plasticit</a:t>
            </a:r>
            <a:r>
              <a:rPr lang="cs-CZ" sz="2800" dirty="0"/>
              <a:t>a</a:t>
            </a:r>
            <a:r>
              <a:rPr lang="en-US" sz="2800" dirty="0"/>
              <a:t> – </a:t>
            </a:r>
            <a:r>
              <a:rPr lang="cs-CZ" sz="2800" dirty="0"/>
              <a:t>long-</a:t>
            </a:r>
            <a:r>
              <a:rPr lang="en-US" sz="2800" dirty="0"/>
              <a:t>term </a:t>
            </a:r>
            <a:r>
              <a:rPr lang="en-US" sz="2800" dirty="0" err="1"/>
              <a:t>plasticit</a:t>
            </a:r>
            <a:r>
              <a:rPr lang="cs-CZ" sz="2800" dirty="0"/>
              <a:t>a</a:t>
            </a:r>
            <a:r>
              <a:rPr lang="en-US" sz="2800" dirty="0"/>
              <a:t> (</a:t>
            </a:r>
            <a:r>
              <a:rPr lang="cs-CZ" sz="2800" dirty="0"/>
              <a:t>L</a:t>
            </a:r>
            <a:r>
              <a:rPr lang="en-US" sz="2800" dirty="0"/>
              <a:t>TP)</a:t>
            </a:r>
            <a:r>
              <a:rPr lang="cs-CZ" sz="2800" dirty="0"/>
              <a:t> –  dělá, kdo jsme?</a:t>
            </a:r>
            <a:endParaRPr lang="en-US" sz="2800" dirty="0"/>
          </a:p>
        </p:txBody>
      </p:sp>
    </p:spTree>
    <p:extLst>
      <p:ext uri="{BB962C8B-B14F-4D97-AF65-F5344CB8AC3E}">
        <p14:creationId xmlns:p14="http://schemas.microsoft.com/office/powerpoint/2010/main" val="13176838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6010276" y="3733801"/>
            <a:ext cx="4410075" cy="235267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cs-CZ"/>
          </a:p>
        </p:txBody>
      </p:sp>
      <p:pic>
        <p:nvPicPr>
          <p:cNvPr id="3" name="Obrázek 2"/>
          <p:cNvPicPr>
            <a:picLocks noChangeAspect="1"/>
          </p:cNvPicPr>
          <p:nvPr/>
        </p:nvPicPr>
        <p:blipFill>
          <a:blip r:embed="rId2"/>
          <a:stretch>
            <a:fillRect/>
          </a:stretch>
        </p:blipFill>
        <p:spPr>
          <a:xfrm>
            <a:off x="5029200" y="-16643"/>
            <a:ext cx="5638800" cy="6874643"/>
          </a:xfrm>
          <a:prstGeom prst="rect">
            <a:avLst/>
          </a:prstGeom>
        </p:spPr>
      </p:pic>
      <p:sp>
        <p:nvSpPr>
          <p:cNvPr id="5" name="TextovéPole 4">
            <a:extLst>
              <a:ext uri="{FF2B5EF4-FFF2-40B4-BE49-F238E27FC236}">
                <a16:creationId xmlns:a16="http://schemas.microsoft.com/office/drawing/2014/main" id="{20459AB2-31AB-4A28-8BC8-B8DFD57F6602}"/>
              </a:ext>
            </a:extLst>
          </p:cNvPr>
          <p:cNvSpPr txBox="1"/>
          <p:nvPr/>
        </p:nvSpPr>
        <p:spPr>
          <a:xfrm>
            <a:off x="-1" y="0"/>
            <a:ext cx="5561045" cy="954107"/>
          </a:xfrm>
          <a:prstGeom prst="rect">
            <a:avLst/>
          </a:prstGeom>
          <a:noFill/>
        </p:spPr>
        <p:txBody>
          <a:bodyPr wrap="square" rtlCol="0">
            <a:spAutoFit/>
          </a:bodyPr>
          <a:lstStyle/>
          <a:p>
            <a:r>
              <a:rPr lang="en-US" sz="2800" dirty="0" err="1"/>
              <a:t>Plasticit</a:t>
            </a:r>
            <a:r>
              <a:rPr lang="cs-CZ" sz="2800" dirty="0"/>
              <a:t>a</a:t>
            </a:r>
            <a:r>
              <a:rPr lang="en-US" sz="2800" dirty="0"/>
              <a:t> – </a:t>
            </a:r>
            <a:r>
              <a:rPr lang="cs-CZ" sz="2800" dirty="0"/>
              <a:t>long-</a:t>
            </a:r>
            <a:r>
              <a:rPr lang="en-US" sz="2800" dirty="0"/>
              <a:t>term </a:t>
            </a:r>
            <a:r>
              <a:rPr lang="en-US" sz="2800" dirty="0" err="1"/>
              <a:t>plasticit</a:t>
            </a:r>
            <a:r>
              <a:rPr lang="cs-CZ" sz="2800" dirty="0"/>
              <a:t>a</a:t>
            </a:r>
            <a:r>
              <a:rPr lang="en-US" sz="2800" dirty="0"/>
              <a:t> (</a:t>
            </a:r>
            <a:r>
              <a:rPr lang="cs-CZ" sz="2800" dirty="0"/>
              <a:t>L</a:t>
            </a:r>
            <a:r>
              <a:rPr lang="en-US" sz="2800" dirty="0"/>
              <a:t>TP)</a:t>
            </a:r>
            <a:r>
              <a:rPr lang="cs-CZ" sz="2800" dirty="0"/>
              <a:t> – ranná a pozdní</a:t>
            </a:r>
            <a:endParaRPr lang="en-US" sz="2800" dirty="0"/>
          </a:p>
        </p:txBody>
      </p:sp>
    </p:spTree>
    <p:extLst>
      <p:ext uri="{BB962C8B-B14F-4D97-AF65-F5344CB8AC3E}">
        <p14:creationId xmlns:p14="http://schemas.microsoft.com/office/powerpoint/2010/main" val="2415121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09B48DCB-7428-475A-9847-121AAAA71B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6890" y="844487"/>
            <a:ext cx="8918221" cy="5652270"/>
          </a:xfrm>
          <a:prstGeom prst="rect">
            <a:avLst/>
          </a:prstGeom>
        </p:spPr>
      </p:pic>
      <p:sp>
        <p:nvSpPr>
          <p:cNvPr id="5" name="TextovéPole 4">
            <a:extLst>
              <a:ext uri="{FF2B5EF4-FFF2-40B4-BE49-F238E27FC236}">
                <a16:creationId xmlns:a16="http://schemas.microsoft.com/office/drawing/2014/main" id="{9B2026AE-D569-45F5-BA21-9FA01EE8674A}"/>
              </a:ext>
            </a:extLst>
          </p:cNvPr>
          <p:cNvSpPr txBox="1"/>
          <p:nvPr/>
        </p:nvSpPr>
        <p:spPr>
          <a:xfrm>
            <a:off x="0" y="0"/>
            <a:ext cx="8043169" cy="1384995"/>
          </a:xfrm>
          <a:prstGeom prst="rect">
            <a:avLst/>
          </a:prstGeom>
          <a:noFill/>
        </p:spPr>
        <p:txBody>
          <a:bodyPr wrap="square" rtlCol="0">
            <a:spAutoFit/>
          </a:bodyPr>
          <a:lstStyle/>
          <a:p>
            <a:r>
              <a:rPr lang="en-US" sz="2800" dirty="0"/>
              <a:t>Synapse – </a:t>
            </a:r>
            <a:r>
              <a:rPr lang="cs-CZ" sz="2800" dirty="0"/>
              <a:t>dva hlavní typy</a:t>
            </a:r>
            <a:endParaRPr lang="en-US" sz="2800" dirty="0"/>
          </a:p>
          <a:p>
            <a:pPr marL="285750" indent="-285750">
              <a:buFontTx/>
              <a:buChar char="-"/>
            </a:pPr>
            <a:endParaRPr lang="en-US" sz="2800" dirty="0"/>
          </a:p>
          <a:p>
            <a:pPr marL="285750" indent="-285750">
              <a:buFontTx/>
              <a:buChar char="-"/>
            </a:pPr>
            <a:endParaRPr lang="en-US" sz="2800" dirty="0"/>
          </a:p>
        </p:txBody>
      </p:sp>
    </p:spTree>
    <p:extLst>
      <p:ext uri="{BB962C8B-B14F-4D97-AF65-F5344CB8AC3E}">
        <p14:creationId xmlns:p14="http://schemas.microsoft.com/office/powerpoint/2010/main" val="11066575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2487" y="1423988"/>
            <a:ext cx="7785402" cy="3287713"/>
          </a:xfrm>
          <a:prstGeom prst="rect">
            <a:avLst/>
          </a:prstGeom>
        </p:spPr>
      </p:pic>
      <p:sp>
        <p:nvSpPr>
          <p:cNvPr id="4" name="TextovéPole 3">
            <a:extLst>
              <a:ext uri="{FF2B5EF4-FFF2-40B4-BE49-F238E27FC236}">
                <a16:creationId xmlns:a16="http://schemas.microsoft.com/office/drawing/2014/main" id="{C40B7470-2905-4722-8A7B-1C790DC7D479}"/>
              </a:ext>
            </a:extLst>
          </p:cNvPr>
          <p:cNvSpPr txBox="1"/>
          <p:nvPr/>
        </p:nvSpPr>
        <p:spPr>
          <a:xfrm>
            <a:off x="-1" y="0"/>
            <a:ext cx="9946433" cy="523220"/>
          </a:xfrm>
          <a:prstGeom prst="rect">
            <a:avLst/>
          </a:prstGeom>
          <a:noFill/>
        </p:spPr>
        <p:txBody>
          <a:bodyPr wrap="square" rtlCol="0">
            <a:spAutoFit/>
          </a:bodyPr>
          <a:lstStyle/>
          <a:p>
            <a:r>
              <a:rPr lang="en-US" sz="2800" dirty="0" err="1"/>
              <a:t>Plasticit</a:t>
            </a:r>
            <a:r>
              <a:rPr lang="cs-CZ" sz="2800" dirty="0"/>
              <a:t>a</a:t>
            </a:r>
            <a:r>
              <a:rPr lang="en-US" sz="2800" dirty="0"/>
              <a:t> – </a:t>
            </a:r>
            <a:r>
              <a:rPr lang="cs-CZ" sz="2800" dirty="0"/>
              <a:t>long-</a:t>
            </a:r>
            <a:r>
              <a:rPr lang="en-US" sz="2800" dirty="0"/>
              <a:t>term </a:t>
            </a:r>
            <a:r>
              <a:rPr lang="en-US" sz="2800" dirty="0" err="1"/>
              <a:t>plasticit</a:t>
            </a:r>
            <a:r>
              <a:rPr lang="cs-CZ" sz="2800" dirty="0"/>
              <a:t>a</a:t>
            </a:r>
            <a:r>
              <a:rPr lang="en-US" sz="2800" dirty="0"/>
              <a:t> (</a:t>
            </a:r>
            <a:r>
              <a:rPr lang="cs-CZ" sz="2800" dirty="0"/>
              <a:t>L</a:t>
            </a:r>
            <a:r>
              <a:rPr lang="en-US" sz="2800" dirty="0"/>
              <a:t>TP)</a:t>
            </a:r>
            <a:r>
              <a:rPr lang="cs-CZ" sz="2800" dirty="0"/>
              <a:t> –  jak zeslabit?</a:t>
            </a:r>
            <a:endParaRPr lang="en-US" sz="2800" dirty="0"/>
          </a:p>
        </p:txBody>
      </p:sp>
    </p:spTree>
    <p:extLst>
      <p:ext uri="{BB962C8B-B14F-4D97-AF65-F5344CB8AC3E}">
        <p14:creationId xmlns:p14="http://schemas.microsoft.com/office/powerpoint/2010/main" val="19504146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A68DDAA3-9F04-4051-97B5-79C670740BE6}"/>
              </a:ext>
            </a:extLst>
          </p:cNvPr>
          <p:cNvSpPr txBox="1"/>
          <p:nvPr/>
        </p:nvSpPr>
        <p:spPr>
          <a:xfrm>
            <a:off x="0" y="0"/>
            <a:ext cx="12192000" cy="523220"/>
          </a:xfrm>
          <a:prstGeom prst="rect">
            <a:avLst/>
          </a:prstGeom>
          <a:noFill/>
        </p:spPr>
        <p:txBody>
          <a:bodyPr wrap="square" rtlCol="0">
            <a:spAutoFit/>
          </a:bodyPr>
          <a:lstStyle/>
          <a:p>
            <a:r>
              <a:rPr lang="cs-CZ" sz="2800" dirty="0"/>
              <a:t>Chemické synapse – ucelení obrazu – “en </a:t>
            </a:r>
            <a:r>
              <a:rPr lang="cs-CZ" sz="2800" dirty="0" err="1"/>
              <a:t>passant</a:t>
            </a:r>
            <a:r>
              <a:rPr lang="cs-CZ" sz="2800" dirty="0"/>
              <a:t>“ – </a:t>
            </a:r>
            <a:r>
              <a:rPr lang="cs-CZ" sz="2000" dirty="0" err="1"/>
              <a:t>znáčná</a:t>
            </a:r>
            <a:r>
              <a:rPr lang="cs-CZ" sz="2000" dirty="0"/>
              <a:t> část</a:t>
            </a:r>
            <a:endParaRPr lang="en-US" sz="2000" dirty="0"/>
          </a:p>
        </p:txBody>
      </p:sp>
      <p:sp>
        <p:nvSpPr>
          <p:cNvPr id="4" name="Obdélník 3"/>
          <p:cNvSpPr/>
          <p:nvPr/>
        </p:nvSpPr>
        <p:spPr>
          <a:xfrm>
            <a:off x="6010276" y="3733801"/>
            <a:ext cx="4410075" cy="235267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cs-CZ"/>
          </a:p>
        </p:txBody>
      </p:sp>
      <p:pic>
        <p:nvPicPr>
          <p:cNvPr id="5" name="Obrázek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454899" y="4255136"/>
            <a:ext cx="2678145" cy="2517332"/>
          </a:xfrm>
          <a:prstGeom prst="rect">
            <a:avLst/>
          </a:prstGeom>
        </p:spPr>
      </p:pic>
      <p:pic>
        <p:nvPicPr>
          <p:cNvPr id="8" name="Obrázek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7218" y="895350"/>
            <a:ext cx="7190283" cy="3146806"/>
          </a:xfrm>
          <a:prstGeom prst="rect">
            <a:avLst/>
          </a:prstGeom>
        </p:spPr>
      </p:pic>
    </p:spTree>
    <p:extLst>
      <p:ext uri="{BB962C8B-B14F-4D97-AF65-F5344CB8AC3E}">
        <p14:creationId xmlns:p14="http://schemas.microsoft.com/office/powerpoint/2010/main" val="29378271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09D18A77-B00A-4D02-8673-7810660711EB}"/>
              </a:ext>
            </a:extLst>
          </p:cNvPr>
          <p:cNvPicPr>
            <a:picLocks noChangeAspect="1"/>
          </p:cNvPicPr>
          <p:nvPr/>
        </p:nvPicPr>
        <p:blipFill>
          <a:blip r:embed="rId2"/>
          <a:stretch>
            <a:fillRect/>
          </a:stretch>
        </p:blipFill>
        <p:spPr>
          <a:xfrm>
            <a:off x="541176" y="790725"/>
            <a:ext cx="5554824" cy="5556203"/>
          </a:xfrm>
          <a:prstGeom prst="rect">
            <a:avLst/>
          </a:prstGeom>
        </p:spPr>
      </p:pic>
      <p:pic>
        <p:nvPicPr>
          <p:cNvPr id="5" name="Obrázek 4">
            <a:extLst>
              <a:ext uri="{FF2B5EF4-FFF2-40B4-BE49-F238E27FC236}">
                <a16:creationId xmlns:a16="http://schemas.microsoft.com/office/drawing/2014/main" id="{92E2A492-52A9-4559-95FA-CB5971D1E798}"/>
              </a:ext>
            </a:extLst>
          </p:cNvPr>
          <p:cNvPicPr>
            <a:picLocks noChangeAspect="1"/>
          </p:cNvPicPr>
          <p:nvPr/>
        </p:nvPicPr>
        <p:blipFill>
          <a:blip r:embed="rId3"/>
          <a:stretch>
            <a:fillRect/>
          </a:stretch>
        </p:blipFill>
        <p:spPr>
          <a:xfrm>
            <a:off x="6038954" y="1532806"/>
            <a:ext cx="5976114" cy="4895986"/>
          </a:xfrm>
          <a:prstGeom prst="rect">
            <a:avLst/>
          </a:prstGeom>
        </p:spPr>
      </p:pic>
      <p:sp>
        <p:nvSpPr>
          <p:cNvPr id="6" name="TextovéPole 5">
            <a:extLst>
              <a:ext uri="{FF2B5EF4-FFF2-40B4-BE49-F238E27FC236}">
                <a16:creationId xmlns:a16="http://schemas.microsoft.com/office/drawing/2014/main" id="{4848EC12-71F3-4980-B263-3D757C866ADA}"/>
              </a:ext>
            </a:extLst>
          </p:cNvPr>
          <p:cNvSpPr txBox="1"/>
          <p:nvPr/>
        </p:nvSpPr>
        <p:spPr>
          <a:xfrm>
            <a:off x="0" y="0"/>
            <a:ext cx="8043169" cy="523220"/>
          </a:xfrm>
          <a:prstGeom prst="rect">
            <a:avLst/>
          </a:prstGeom>
          <a:noFill/>
        </p:spPr>
        <p:txBody>
          <a:bodyPr wrap="square" rtlCol="0">
            <a:spAutoFit/>
          </a:bodyPr>
          <a:lstStyle/>
          <a:p>
            <a:r>
              <a:rPr lang="cs-CZ" sz="2800" dirty="0"/>
              <a:t>Nervosvalová ploténka</a:t>
            </a:r>
            <a:endParaRPr lang="en-US" sz="2800" dirty="0"/>
          </a:p>
        </p:txBody>
      </p:sp>
    </p:spTree>
    <p:extLst>
      <p:ext uri="{BB962C8B-B14F-4D97-AF65-F5344CB8AC3E}">
        <p14:creationId xmlns:p14="http://schemas.microsoft.com/office/powerpoint/2010/main" val="25023845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DD73A95-19A7-4F8F-BA03-ACB16F2008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017" y="1111898"/>
            <a:ext cx="6457950" cy="4876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14FF579A-9AD8-4205-B57D-F4E2FD70D1E2}"/>
              </a:ext>
            </a:extLst>
          </p:cNvPr>
          <p:cNvSpPr txBox="1"/>
          <p:nvPr/>
        </p:nvSpPr>
        <p:spPr>
          <a:xfrm>
            <a:off x="0" y="0"/>
            <a:ext cx="8043169" cy="523220"/>
          </a:xfrm>
          <a:prstGeom prst="rect">
            <a:avLst/>
          </a:prstGeom>
          <a:noFill/>
        </p:spPr>
        <p:txBody>
          <a:bodyPr wrap="square" rtlCol="0">
            <a:spAutoFit/>
          </a:bodyPr>
          <a:lstStyle/>
          <a:p>
            <a:r>
              <a:rPr lang="cs-CZ" sz="2800" dirty="0"/>
              <a:t>Nervosvalová ploténka</a:t>
            </a:r>
            <a:endParaRPr lang="en-US" sz="2800" dirty="0"/>
          </a:p>
        </p:txBody>
      </p:sp>
    </p:spTree>
    <p:extLst>
      <p:ext uri="{BB962C8B-B14F-4D97-AF65-F5344CB8AC3E}">
        <p14:creationId xmlns:p14="http://schemas.microsoft.com/office/powerpoint/2010/main" val="16433609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F4B9A54D-C25C-45B5-8367-9B3FF19CA2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4355" y="1385078"/>
            <a:ext cx="6387490" cy="456415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Electrophysiological Recordings of Evoked End-Plate ...">
            <a:extLst>
              <a:ext uri="{FF2B5EF4-FFF2-40B4-BE49-F238E27FC236}">
                <a16:creationId xmlns:a16="http://schemas.microsoft.com/office/drawing/2014/main" id="{2B81DB1E-6EF0-4AC7-91D6-C44516251A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635" y="905516"/>
            <a:ext cx="5226656" cy="5523276"/>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FB490299-03E0-4A65-B51B-E9A49F6FB0C8}"/>
              </a:ext>
            </a:extLst>
          </p:cNvPr>
          <p:cNvSpPr txBox="1"/>
          <p:nvPr/>
        </p:nvSpPr>
        <p:spPr>
          <a:xfrm>
            <a:off x="0" y="0"/>
            <a:ext cx="8043169" cy="523220"/>
          </a:xfrm>
          <a:prstGeom prst="rect">
            <a:avLst/>
          </a:prstGeom>
          <a:noFill/>
        </p:spPr>
        <p:txBody>
          <a:bodyPr wrap="square" rtlCol="0">
            <a:spAutoFit/>
          </a:bodyPr>
          <a:lstStyle/>
          <a:p>
            <a:r>
              <a:rPr lang="cs-CZ" sz="2800" dirty="0"/>
              <a:t>Nervosvalová ploténka</a:t>
            </a:r>
            <a:endParaRPr lang="en-US" sz="2800" dirty="0"/>
          </a:p>
        </p:txBody>
      </p:sp>
    </p:spTree>
    <p:extLst>
      <p:ext uri="{BB962C8B-B14F-4D97-AF65-F5344CB8AC3E}">
        <p14:creationId xmlns:p14="http://schemas.microsoft.com/office/powerpoint/2010/main" val="29913679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5654" y="1078124"/>
            <a:ext cx="5366346" cy="4901950"/>
          </a:xfrm>
          <a:prstGeom prst="rect">
            <a:avLst/>
          </a:prstGeom>
        </p:spPr>
      </p:pic>
      <p:pic>
        <p:nvPicPr>
          <p:cNvPr id="3074" name="Picture 2" descr="cholinesterase_inhibitors_-_medical_use_wmd [TUSOM | Pharmwiki]">
            <a:extLst>
              <a:ext uri="{FF2B5EF4-FFF2-40B4-BE49-F238E27FC236}">
                <a16:creationId xmlns:a16="http://schemas.microsoft.com/office/drawing/2014/main" id="{02167F8E-444E-4B8E-BF53-2131E9863D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41" y="1583350"/>
            <a:ext cx="6728813" cy="3891497"/>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59DAF7BD-0AAE-405A-A15B-14F1DC3AFC1E}"/>
              </a:ext>
            </a:extLst>
          </p:cNvPr>
          <p:cNvSpPr txBox="1"/>
          <p:nvPr/>
        </p:nvSpPr>
        <p:spPr>
          <a:xfrm>
            <a:off x="0" y="0"/>
            <a:ext cx="8043169" cy="523220"/>
          </a:xfrm>
          <a:prstGeom prst="rect">
            <a:avLst/>
          </a:prstGeom>
          <a:noFill/>
        </p:spPr>
        <p:txBody>
          <a:bodyPr wrap="square" rtlCol="0">
            <a:spAutoFit/>
          </a:bodyPr>
          <a:lstStyle/>
          <a:p>
            <a:r>
              <a:rPr lang="cs-CZ" sz="2800" dirty="0"/>
              <a:t>Nervosvalová ploténka</a:t>
            </a:r>
            <a:endParaRPr lang="en-US" sz="2800" dirty="0"/>
          </a:p>
        </p:txBody>
      </p:sp>
    </p:spTree>
    <p:extLst>
      <p:ext uri="{BB962C8B-B14F-4D97-AF65-F5344CB8AC3E}">
        <p14:creationId xmlns:p14="http://schemas.microsoft.com/office/powerpoint/2010/main" val="24194782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F3EF0CB-AE98-4ED0-ACF7-D02C511CA6FC}"/>
              </a:ext>
            </a:extLst>
          </p:cNvPr>
          <p:cNvSpPr txBox="1"/>
          <p:nvPr/>
        </p:nvSpPr>
        <p:spPr>
          <a:xfrm>
            <a:off x="0" y="1"/>
            <a:ext cx="8043169" cy="523220"/>
          </a:xfrm>
          <a:prstGeom prst="rect">
            <a:avLst/>
          </a:prstGeom>
          <a:noFill/>
        </p:spPr>
        <p:txBody>
          <a:bodyPr wrap="square" rtlCol="0">
            <a:spAutoFit/>
          </a:bodyPr>
          <a:lstStyle/>
          <a:p>
            <a:r>
              <a:rPr lang="cs-CZ" sz="2800" dirty="0"/>
              <a:t>Blokády, jedy a nervové plyny</a:t>
            </a:r>
            <a:endParaRPr lang="en-US" sz="2800" dirty="0"/>
          </a:p>
        </p:txBody>
      </p:sp>
      <p:sp>
        <p:nvSpPr>
          <p:cNvPr id="7" name="TextovéPole 6">
            <a:extLst>
              <a:ext uri="{FF2B5EF4-FFF2-40B4-BE49-F238E27FC236}">
                <a16:creationId xmlns:a16="http://schemas.microsoft.com/office/drawing/2014/main" id="{24FA3F80-38EC-491F-BF63-843A333DFE4B}"/>
              </a:ext>
            </a:extLst>
          </p:cNvPr>
          <p:cNvSpPr txBox="1"/>
          <p:nvPr/>
        </p:nvSpPr>
        <p:spPr>
          <a:xfrm>
            <a:off x="135891" y="657860"/>
            <a:ext cx="11210133" cy="646331"/>
          </a:xfrm>
          <a:prstGeom prst="rect">
            <a:avLst/>
          </a:prstGeom>
          <a:noFill/>
        </p:spPr>
        <p:txBody>
          <a:bodyPr wrap="square" rtlCol="0">
            <a:spAutoFit/>
          </a:bodyPr>
          <a:lstStyle/>
          <a:p>
            <a:r>
              <a:rPr lang="cs-CZ" dirty="0">
                <a:hlinkClick r:id="rId2" tooltip="Botulinum toxin"/>
              </a:rPr>
              <a:t>Botulotoxin</a:t>
            </a:r>
            <a:r>
              <a:rPr lang="cs-CZ" dirty="0"/>
              <a:t> (používán i v kosmetice jako </a:t>
            </a:r>
            <a:r>
              <a:rPr lang="cs-CZ" dirty="0" err="1"/>
              <a:t>Botox</a:t>
            </a:r>
            <a:r>
              <a:rPr lang="cs-CZ" dirty="0"/>
              <a:t>) inhibuje uvolňování acetylcholinových váčků na nervosvalové ploténce tím, že narušuje SNARE komplex.</a:t>
            </a:r>
          </a:p>
        </p:txBody>
      </p:sp>
      <p:sp>
        <p:nvSpPr>
          <p:cNvPr id="8" name="TextovéPole 7">
            <a:extLst>
              <a:ext uri="{FF2B5EF4-FFF2-40B4-BE49-F238E27FC236}">
                <a16:creationId xmlns:a16="http://schemas.microsoft.com/office/drawing/2014/main" id="{C4D74930-924A-4DF4-A984-2DD9C122470F}"/>
              </a:ext>
            </a:extLst>
          </p:cNvPr>
          <p:cNvSpPr txBox="1"/>
          <p:nvPr/>
        </p:nvSpPr>
        <p:spPr>
          <a:xfrm>
            <a:off x="100331" y="3651250"/>
            <a:ext cx="11366991" cy="646331"/>
          </a:xfrm>
          <a:prstGeom prst="rect">
            <a:avLst/>
          </a:prstGeom>
          <a:noFill/>
        </p:spPr>
        <p:txBody>
          <a:bodyPr wrap="square" rtlCol="0">
            <a:spAutoFit/>
          </a:bodyPr>
          <a:lstStyle/>
          <a:p>
            <a:r>
              <a:rPr lang="en-US" dirty="0">
                <a:hlinkClick r:id="rId3" tooltip="Latrotoxin"/>
              </a:rPr>
              <a:t>Latrotoxin</a:t>
            </a:r>
            <a:r>
              <a:rPr lang="en-US" dirty="0"/>
              <a:t> (α-Latrotoxin) </a:t>
            </a:r>
            <a:r>
              <a:rPr lang="cs-CZ" dirty="0"/>
              <a:t>produkují pavouci </a:t>
            </a:r>
            <a:r>
              <a:rPr lang="cs-CZ" b="1" dirty="0"/>
              <a:t>černé vdovy. </a:t>
            </a:r>
            <a:r>
              <a:rPr lang="cs-CZ" dirty="0"/>
              <a:t>Tento jed je tvořen proteiny, které se integrují do presynaptické membrány na ploténce  a zkratují membránu pro vápník-&gt; </a:t>
            </a:r>
            <a:r>
              <a:rPr lang="cs-CZ" dirty="0" err="1"/>
              <a:t>release</a:t>
            </a:r>
            <a:r>
              <a:rPr lang="cs-CZ" dirty="0"/>
              <a:t> váčků.</a:t>
            </a:r>
          </a:p>
        </p:txBody>
      </p:sp>
      <p:sp>
        <p:nvSpPr>
          <p:cNvPr id="9" name="TextovéPole 8">
            <a:extLst>
              <a:ext uri="{FF2B5EF4-FFF2-40B4-BE49-F238E27FC236}">
                <a16:creationId xmlns:a16="http://schemas.microsoft.com/office/drawing/2014/main" id="{577C3B9C-5199-4E6D-B1E6-DE92D40191E8}"/>
              </a:ext>
            </a:extLst>
          </p:cNvPr>
          <p:cNvSpPr txBox="1"/>
          <p:nvPr/>
        </p:nvSpPr>
        <p:spPr>
          <a:xfrm>
            <a:off x="143510" y="1842770"/>
            <a:ext cx="11622392" cy="1477328"/>
          </a:xfrm>
          <a:prstGeom prst="rect">
            <a:avLst/>
          </a:prstGeom>
          <a:noFill/>
        </p:spPr>
        <p:txBody>
          <a:bodyPr wrap="square" rtlCol="0">
            <a:spAutoFit/>
          </a:bodyPr>
          <a:lstStyle/>
          <a:p>
            <a:r>
              <a:rPr lang="en-US" dirty="0"/>
              <a:t>Tetanus toxin, </a:t>
            </a:r>
            <a:r>
              <a:rPr lang="cs-CZ" dirty="0"/>
              <a:t>někdy také </a:t>
            </a:r>
            <a:r>
              <a:rPr lang="en-US" dirty="0">
                <a:hlinkClick r:id="rId4" tooltip="Tetanospasmin"/>
              </a:rPr>
              <a:t>tetanospasmin</a:t>
            </a:r>
            <a:r>
              <a:rPr lang="en-US" dirty="0"/>
              <a:t> </a:t>
            </a:r>
            <a:r>
              <a:rPr lang="cs-CZ" dirty="0"/>
              <a:t>je silný neurotoxin produkovaný </a:t>
            </a:r>
            <a:r>
              <a:rPr lang="en-US" i="1" dirty="0">
                <a:hlinkClick r:id="rId5" tooltip="Clostridium tetani"/>
              </a:rPr>
              <a:t>Clostridium tetani</a:t>
            </a:r>
            <a:r>
              <a:rPr lang="cs-CZ" i="1" dirty="0"/>
              <a:t>, </a:t>
            </a:r>
            <a:r>
              <a:rPr lang="cs-CZ" dirty="0"/>
              <a:t>který vede k tetanickým křečím</a:t>
            </a:r>
            <a:r>
              <a:rPr lang="en-US" dirty="0"/>
              <a:t>.</a:t>
            </a:r>
            <a:r>
              <a:rPr lang="cs-CZ" dirty="0"/>
              <a:t> Inhibuje uvolňování glycinových váčků (i GABA).</a:t>
            </a:r>
            <a:r>
              <a:rPr lang="en-US" dirty="0"/>
              <a:t> LD</a:t>
            </a:r>
            <a:r>
              <a:rPr lang="en-US" baseline="-25000" dirty="0"/>
              <a:t>50</a:t>
            </a:r>
            <a:r>
              <a:rPr lang="en-US" dirty="0"/>
              <a:t> </a:t>
            </a:r>
            <a:r>
              <a:rPr lang="cs-CZ" dirty="0"/>
              <a:t>tohoto toxinu je extrémně nízká (</a:t>
            </a:r>
            <a:r>
              <a:rPr lang="en-US" dirty="0"/>
              <a:t>1 ng/kg</a:t>
            </a:r>
            <a:r>
              <a:rPr lang="cs-CZ" dirty="0"/>
              <a:t>), i neviditelné množství vás zabije. </a:t>
            </a:r>
            <a:r>
              <a:rPr lang="en-US" dirty="0" err="1"/>
              <a:t>BoNT</a:t>
            </a:r>
            <a:r>
              <a:rPr lang="en-US" dirty="0"/>
              <a:t> </a:t>
            </a:r>
            <a:r>
              <a:rPr lang="cs-CZ" dirty="0"/>
              <a:t>se liší v cílových buňkách – v míše a PNS excitační vs inhibiční – a tím i ve fenotypu otravy. </a:t>
            </a:r>
            <a:r>
              <a:rPr lang="cs-CZ" b="1" dirty="0"/>
              <a:t>Tetanotoxin - rigidní spastická paralýza vs botulotoxin - měkká paralýza</a:t>
            </a:r>
            <a:r>
              <a:rPr lang="cs-CZ" dirty="0"/>
              <a:t>, totální svalové slabosti. Zabíjí </a:t>
            </a:r>
            <a:r>
              <a:rPr lang="cs-CZ" dirty="0" err="1"/>
              <a:t>zavzetím</a:t>
            </a:r>
            <a:r>
              <a:rPr lang="cs-CZ" dirty="0"/>
              <a:t> dýchacích svalů.</a:t>
            </a:r>
          </a:p>
        </p:txBody>
      </p:sp>
      <p:sp>
        <p:nvSpPr>
          <p:cNvPr id="10" name="TextovéPole 9">
            <a:extLst>
              <a:ext uri="{FF2B5EF4-FFF2-40B4-BE49-F238E27FC236}">
                <a16:creationId xmlns:a16="http://schemas.microsoft.com/office/drawing/2014/main" id="{77273794-F318-41A9-ABE9-477736B358D0}"/>
              </a:ext>
            </a:extLst>
          </p:cNvPr>
          <p:cNvSpPr txBox="1"/>
          <p:nvPr/>
        </p:nvSpPr>
        <p:spPr>
          <a:xfrm>
            <a:off x="139699" y="4724400"/>
            <a:ext cx="11542227" cy="1200329"/>
          </a:xfrm>
          <a:prstGeom prst="rect">
            <a:avLst/>
          </a:prstGeom>
          <a:noFill/>
        </p:spPr>
        <p:txBody>
          <a:bodyPr wrap="square" rtlCol="0">
            <a:spAutoFit/>
          </a:bodyPr>
          <a:lstStyle/>
          <a:p>
            <a:r>
              <a:rPr lang="cs-CZ" dirty="0"/>
              <a:t>Nervové plyny(</a:t>
            </a:r>
            <a:r>
              <a:rPr lang="cs-CZ" dirty="0">
                <a:solidFill>
                  <a:srgbClr val="0070C0"/>
                </a:solidFill>
              </a:rPr>
              <a:t>VX, </a:t>
            </a:r>
            <a:r>
              <a:rPr lang="cs-CZ" dirty="0" err="1">
                <a:solidFill>
                  <a:srgbClr val="0070C0"/>
                </a:solidFill>
              </a:rPr>
              <a:t>Novichok</a:t>
            </a:r>
            <a:r>
              <a:rPr lang="cs-CZ" dirty="0">
                <a:solidFill>
                  <a:srgbClr val="0070C0"/>
                </a:solidFill>
              </a:rPr>
              <a:t>, Sarin</a:t>
            </a:r>
            <a:r>
              <a:rPr lang="cs-CZ" dirty="0"/>
              <a:t>)</a:t>
            </a:r>
            <a:r>
              <a:rPr lang="en-US" dirty="0"/>
              <a:t> </a:t>
            </a:r>
            <a:r>
              <a:rPr lang="cs-CZ" dirty="0"/>
              <a:t>rozvrací nervový systém blokací funkce </a:t>
            </a:r>
            <a:r>
              <a:rPr lang="cs-CZ" dirty="0" err="1"/>
              <a:t>acetylcholinesterázy</a:t>
            </a:r>
            <a:r>
              <a:rPr lang="cs-CZ" dirty="0"/>
              <a:t>. </a:t>
            </a:r>
            <a:r>
              <a:rPr lang="cs-CZ" b="1" dirty="0"/>
              <a:t>Kovalentní</a:t>
            </a:r>
            <a:r>
              <a:rPr lang="cs-CZ" dirty="0"/>
              <a:t> (a nezvratná) vazba do aktivního místa enzymu. Hladiny acetylcholinu na synapsi se tak prudce zvyšují a svalový stah nepřestává bez ohledu na motorický neuron.</a:t>
            </a:r>
            <a:r>
              <a:rPr lang="en-US" dirty="0"/>
              <a:t> </a:t>
            </a:r>
            <a:r>
              <a:rPr lang="cs-CZ" dirty="0"/>
              <a:t>Stejná situace - i ve vegetativním nervovém systému, na žlázách a orgánech. Převážně parasympatikus - Slintání, slzení, excesivní produkce všech sekretů. </a:t>
            </a:r>
            <a:r>
              <a:rPr lang="cs-CZ" b="1" dirty="0"/>
              <a:t>Rigidní paralýza -&gt; dýchací svaly-&gt;smrt.</a:t>
            </a:r>
          </a:p>
        </p:txBody>
      </p:sp>
    </p:spTree>
    <p:extLst>
      <p:ext uri="{BB962C8B-B14F-4D97-AF65-F5344CB8AC3E}">
        <p14:creationId xmlns:p14="http://schemas.microsoft.com/office/powerpoint/2010/main" val="16430863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5BB08E96-107A-4AE4-B5AB-CEA6FB4C14DC}"/>
              </a:ext>
            </a:extLst>
          </p:cNvPr>
          <p:cNvSpPr txBox="1"/>
          <p:nvPr/>
        </p:nvSpPr>
        <p:spPr>
          <a:xfrm>
            <a:off x="2012798" y="918305"/>
            <a:ext cx="8327824" cy="3477875"/>
          </a:xfrm>
          <a:prstGeom prst="rect">
            <a:avLst/>
          </a:prstGeom>
          <a:noFill/>
        </p:spPr>
        <p:txBody>
          <a:bodyPr wrap="square" rtlCol="0">
            <a:spAutoFit/>
          </a:bodyPr>
          <a:lstStyle/>
          <a:p>
            <a:r>
              <a:rPr lang="cs-CZ" sz="4000" dirty="0" err="1"/>
              <a:t>Neuromediátory</a:t>
            </a:r>
            <a:r>
              <a:rPr lang="cs-CZ" sz="4000" dirty="0"/>
              <a:t> </a:t>
            </a:r>
            <a:endParaRPr lang="en-US" sz="4000" dirty="0"/>
          </a:p>
          <a:p>
            <a:endParaRPr lang="en-US" sz="5400" dirty="0"/>
          </a:p>
          <a:p>
            <a:endParaRPr lang="en-US" sz="5400" dirty="0"/>
          </a:p>
          <a:p>
            <a:pPr algn="r"/>
            <a:endParaRPr lang="en-US" sz="3600" dirty="0"/>
          </a:p>
          <a:p>
            <a:pPr algn="r"/>
            <a:endParaRPr lang="en-US" sz="3600" dirty="0"/>
          </a:p>
        </p:txBody>
      </p:sp>
      <p:pic>
        <p:nvPicPr>
          <p:cNvPr id="3" name="Obrázek 2">
            <a:extLst>
              <a:ext uri="{FF2B5EF4-FFF2-40B4-BE49-F238E27FC236}">
                <a16:creationId xmlns:a16="http://schemas.microsoft.com/office/drawing/2014/main" id="{9BC01556-CFBE-46AB-BC13-EDA78E34F8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1379" y="1966426"/>
            <a:ext cx="6083559" cy="3633237"/>
          </a:xfrm>
          <a:prstGeom prst="rect">
            <a:avLst/>
          </a:prstGeom>
        </p:spPr>
      </p:pic>
    </p:spTree>
    <p:extLst>
      <p:ext uri="{BB962C8B-B14F-4D97-AF65-F5344CB8AC3E}">
        <p14:creationId xmlns:p14="http://schemas.microsoft.com/office/powerpoint/2010/main" val="42728186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ovéPole 7">
            <a:extLst>
              <a:ext uri="{FF2B5EF4-FFF2-40B4-BE49-F238E27FC236}">
                <a16:creationId xmlns:a16="http://schemas.microsoft.com/office/drawing/2014/main" id="{190D6DFB-467C-4F5A-8982-2F8D0A7E1987}"/>
              </a:ext>
            </a:extLst>
          </p:cNvPr>
          <p:cNvSpPr txBox="1"/>
          <p:nvPr/>
        </p:nvSpPr>
        <p:spPr>
          <a:xfrm>
            <a:off x="3020" y="62154"/>
            <a:ext cx="8043169" cy="1384995"/>
          </a:xfrm>
          <a:prstGeom prst="rect">
            <a:avLst/>
          </a:prstGeom>
          <a:noFill/>
        </p:spPr>
        <p:txBody>
          <a:bodyPr wrap="square" rtlCol="0">
            <a:spAutoFit/>
          </a:bodyPr>
          <a:lstStyle/>
          <a:p>
            <a:r>
              <a:rPr lang="cs-CZ" sz="2800" dirty="0"/>
              <a:t>Drobné lingvistické okénko</a:t>
            </a:r>
            <a:endParaRPr lang="en-US" sz="2800" dirty="0"/>
          </a:p>
          <a:p>
            <a:pPr marL="285750" indent="-285750">
              <a:buFontTx/>
              <a:buChar char="-"/>
            </a:pPr>
            <a:endParaRPr lang="en-US" sz="2800" dirty="0"/>
          </a:p>
          <a:p>
            <a:pPr marL="285750" indent="-285750">
              <a:buFontTx/>
              <a:buChar char="-"/>
            </a:pPr>
            <a:endParaRPr lang="en-US" sz="2800" dirty="0"/>
          </a:p>
        </p:txBody>
      </p:sp>
      <p:sp>
        <p:nvSpPr>
          <p:cNvPr id="11" name="TextovéPole 10">
            <a:extLst>
              <a:ext uri="{FF2B5EF4-FFF2-40B4-BE49-F238E27FC236}">
                <a16:creationId xmlns:a16="http://schemas.microsoft.com/office/drawing/2014/main" id="{9999135C-3F5C-44D7-9CA2-E3754303FB5F}"/>
              </a:ext>
            </a:extLst>
          </p:cNvPr>
          <p:cNvSpPr txBox="1"/>
          <p:nvPr/>
        </p:nvSpPr>
        <p:spPr>
          <a:xfrm>
            <a:off x="4024605" y="915941"/>
            <a:ext cx="5642090" cy="2769989"/>
          </a:xfrm>
          <a:prstGeom prst="rect">
            <a:avLst/>
          </a:prstGeom>
          <a:noFill/>
        </p:spPr>
        <p:txBody>
          <a:bodyPr wrap="square" rtlCol="0">
            <a:spAutoFit/>
          </a:bodyPr>
          <a:lstStyle/>
          <a:p>
            <a:r>
              <a:rPr lang="cs-CZ" sz="3600" dirty="0" err="1"/>
              <a:t>Neuromediátory</a:t>
            </a:r>
            <a:endParaRPr lang="cs-CZ" sz="3600" dirty="0"/>
          </a:p>
          <a:p>
            <a:pPr marL="342900" indent="-342900">
              <a:buFontTx/>
              <a:buChar char="-"/>
            </a:pPr>
            <a:endParaRPr lang="cs-CZ" sz="200" dirty="0"/>
          </a:p>
          <a:p>
            <a:pPr marL="342900" indent="-342900">
              <a:buFontTx/>
              <a:buChar char="-"/>
            </a:pPr>
            <a:r>
              <a:rPr lang="cs-CZ" sz="2000" dirty="0"/>
              <a:t>Přítomné v presynaptickém neuronu</a:t>
            </a:r>
          </a:p>
          <a:p>
            <a:pPr marL="342900" indent="-342900">
              <a:buFontTx/>
              <a:buChar char="-"/>
            </a:pPr>
            <a:r>
              <a:rPr lang="cs-CZ" sz="2000" dirty="0"/>
              <a:t>Ca</a:t>
            </a:r>
            <a:r>
              <a:rPr lang="cs-CZ" sz="2000" baseline="30000" dirty="0"/>
              <a:t>2+</a:t>
            </a:r>
            <a:r>
              <a:rPr lang="cs-CZ" sz="2000" dirty="0"/>
              <a:t>-závislé vezikulární uvolňování</a:t>
            </a:r>
          </a:p>
          <a:p>
            <a:pPr marL="342900" indent="-342900">
              <a:buFontTx/>
              <a:buChar char="-"/>
            </a:pPr>
            <a:r>
              <a:rPr lang="cs-CZ" sz="2000" dirty="0"/>
              <a:t>Mají specifické postsynaptické receptory</a:t>
            </a:r>
          </a:p>
          <a:p>
            <a:pPr marL="342900" indent="-342900">
              <a:buFontTx/>
              <a:buChar char="-"/>
            </a:pPr>
            <a:r>
              <a:rPr lang="cs-CZ" sz="2000" dirty="0"/>
              <a:t>Specifické mechanismy vychytávání a degradace</a:t>
            </a:r>
            <a:endParaRPr lang="en-US" sz="2000" dirty="0"/>
          </a:p>
          <a:p>
            <a:pPr marL="285750" indent="-285750">
              <a:buFontTx/>
              <a:buChar char="-"/>
            </a:pPr>
            <a:endParaRPr lang="en-US" sz="2800" dirty="0"/>
          </a:p>
          <a:p>
            <a:pPr marL="285750" indent="-285750">
              <a:buFontTx/>
              <a:buChar char="-"/>
            </a:pPr>
            <a:endParaRPr lang="en-US" sz="2800" dirty="0"/>
          </a:p>
        </p:txBody>
      </p:sp>
      <p:sp>
        <p:nvSpPr>
          <p:cNvPr id="13" name="TextovéPole 12">
            <a:extLst>
              <a:ext uri="{FF2B5EF4-FFF2-40B4-BE49-F238E27FC236}">
                <a16:creationId xmlns:a16="http://schemas.microsoft.com/office/drawing/2014/main" id="{AF11DD9E-CB09-48A9-B320-4EC6E1A13B18}"/>
              </a:ext>
            </a:extLst>
          </p:cNvPr>
          <p:cNvSpPr txBox="1"/>
          <p:nvPr/>
        </p:nvSpPr>
        <p:spPr>
          <a:xfrm>
            <a:off x="2055038" y="4572453"/>
            <a:ext cx="4055706" cy="2154436"/>
          </a:xfrm>
          <a:prstGeom prst="rect">
            <a:avLst/>
          </a:prstGeom>
          <a:noFill/>
        </p:spPr>
        <p:txBody>
          <a:bodyPr wrap="square" rtlCol="0">
            <a:spAutoFit/>
          </a:bodyPr>
          <a:lstStyle/>
          <a:p>
            <a:r>
              <a:rPr lang="cs-CZ" sz="3600" dirty="0"/>
              <a:t>Neurotransmitery</a:t>
            </a:r>
            <a:endParaRPr lang="cs-CZ" sz="5400" dirty="0"/>
          </a:p>
          <a:p>
            <a:pPr marL="342900" indent="-342900">
              <a:buFontTx/>
              <a:buChar char="-"/>
            </a:pPr>
            <a:endParaRPr lang="cs-CZ" sz="200" dirty="0"/>
          </a:p>
          <a:p>
            <a:pPr marL="342900" indent="-342900">
              <a:buFontTx/>
              <a:buChar char="-"/>
            </a:pPr>
            <a:r>
              <a:rPr lang="cs-CZ" sz="2000" dirty="0"/>
              <a:t>Hlavní role v rychlém přenosu</a:t>
            </a:r>
          </a:p>
          <a:p>
            <a:pPr marL="342900" indent="-342900">
              <a:buFontTx/>
              <a:buChar char="-"/>
            </a:pPr>
            <a:r>
              <a:rPr lang="cs-CZ" sz="2000" dirty="0"/>
              <a:t>Lze (do určité míry) dělit na excitační a inhibiční</a:t>
            </a:r>
            <a:endParaRPr lang="en-US" sz="3600" dirty="0"/>
          </a:p>
          <a:p>
            <a:pPr marL="285750" indent="-285750">
              <a:buFontTx/>
              <a:buChar char="-"/>
            </a:pPr>
            <a:endParaRPr lang="en-US" sz="3600" dirty="0"/>
          </a:p>
        </p:txBody>
      </p:sp>
      <p:sp>
        <p:nvSpPr>
          <p:cNvPr id="14" name="TextovéPole 13">
            <a:extLst>
              <a:ext uri="{FF2B5EF4-FFF2-40B4-BE49-F238E27FC236}">
                <a16:creationId xmlns:a16="http://schemas.microsoft.com/office/drawing/2014/main" id="{BB9E2FC1-8E63-4F62-8E05-7126C92DEFF3}"/>
              </a:ext>
            </a:extLst>
          </p:cNvPr>
          <p:cNvSpPr txBox="1"/>
          <p:nvPr/>
        </p:nvSpPr>
        <p:spPr>
          <a:xfrm>
            <a:off x="6711821" y="4572453"/>
            <a:ext cx="4055706" cy="1908215"/>
          </a:xfrm>
          <a:prstGeom prst="rect">
            <a:avLst/>
          </a:prstGeom>
          <a:noFill/>
        </p:spPr>
        <p:txBody>
          <a:bodyPr wrap="square" rtlCol="0">
            <a:spAutoFit/>
          </a:bodyPr>
          <a:lstStyle/>
          <a:p>
            <a:r>
              <a:rPr lang="cs-CZ" sz="3600" dirty="0" err="1"/>
              <a:t>Neuromodulátory</a:t>
            </a:r>
            <a:endParaRPr lang="cs-CZ" sz="2000" dirty="0"/>
          </a:p>
          <a:p>
            <a:pPr marL="342900" indent="-342900">
              <a:buFontTx/>
              <a:buChar char="-"/>
            </a:pPr>
            <a:endParaRPr lang="cs-CZ" sz="200" dirty="0"/>
          </a:p>
          <a:p>
            <a:pPr marL="342900" indent="-342900">
              <a:buFontTx/>
              <a:buChar char="-"/>
            </a:pPr>
            <a:r>
              <a:rPr lang="cs-CZ" sz="2000" dirty="0"/>
              <a:t>Spíše modulují excitabilitu neuronů</a:t>
            </a:r>
          </a:p>
          <a:p>
            <a:pPr marL="342900" indent="-342900">
              <a:buFontTx/>
              <a:buChar char="-"/>
            </a:pPr>
            <a:r>
              <a:rPr lang="cs-CZ" sz="2000" dirty="0"/>
              <a:t>V mozku často divergentní projekce z hlubokých jader</a:t>
            </a:r>
            <a:endParaRPr lang="en-US" sz="2800" dirty="0"/>
          </a:p>
        </p:txBody>
      </p:sp>
      <p:sp>
        <p:nvSpPr>
          <p:cNvPr id="15" name="Šipka: dolů 14">
            <a:extLst>
              <a:ext uri="{FF2B5EF4-FFF2-40B4-BE49-F238E27FC236}">
                <a16:creationId xmlns:a16="http://schemas.microsoft.com/office/drawing/2014/main" id="{375D2C0C-A3D1-43C2-9D29-34C39EE65254}"/>
              </a:ext>
            </a:extLst>
          </p:cNvPr>
          <p:cNvSpPr/>
          <p:nvPr/>
        </p:nvSpPr>
        <p:spPr>
          <a:xfrm rot="2242732">
            <a:off x="5104201" y="2951814"/>
            <a:ext cx="413749" cy="162964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Šipka: dolů 15">
            <a:extLst>
              <a:ext uri="{FF2B5EF4-FFF2-40B4-BE49-F238E27FC236}">
                <a16:creationId xmlns:a16="http://schemas.microsoft.com/office/drawing/2014/main" id="{25FF3719-B31D-4598-814E-6AB80FD60CB1}"/>
              </a:ext>
            </a:extLst>
          </p:cNvPr>
          <p:cNvSpPr/>
          <p:nvPr/>
        </p:nvSpPr>
        <p:spPr>
          <a:xfrm rot="19357268" flipH="1">
            <a:off x="6808236" y="2974643"/>
            <a:ext cx="404454" cy="157381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37559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ovéPole 8">
            <a:extLst>
              <a:ext uri="{FF2B5EF4-FFF2-40B4-BE49-F238E27FC236}">
                <a16:creationId xmlns:a16="http://schemas.microsoft.com/office/drawing/2014/main" id="{667DC0FA-50E7-4126-89C5-ACFF70E38BF6}"/>
              </a:ext>
            </a:extLst>
          </p:cNvPr>
          <p:cNvSpPr txBox="1"/>
          <p:nvPr/>
        </p:nvSpPr>
        <p:spPr>
          <a:xfrm>
            <a:off x="0" y="0"/>
            <a:ext cx="8043169" cy="1384995"/>
          </a:xfrm>
          <a:prstGeom prst="rect">
            <a:avLst/>
          </a:prstGeom>
          <a:noFill/>
        </p:spPr>
        <p:txBody>
          <a:bodyPr wrap="square" rtlCol="0">
            <a:spAutoFit/>
          </a:bodyPr>
          <a:lstStyle/>
          <a:p>
            <a:r>
              <a:rPr lang="cs-CZ" sz="2800" dirty="0"/>
              <a:t>Potřebujete tyto všechny, ba dokonce část jich znát…</a:t>
            </a:r>
            <a:endParaRPr lang="en-US" sz="2800" dirty="0"/>
          </a:p>
          <a:p>
            <a:pPr marL="285750" indent="-285750">
              <a:buFontTx/>
              <a:buChar char="-"/>
            </a:pPr>
            <a:endParaRPr lang="cs-CZ" sz="2800" dirty="0"/>
          </a:p>
          <a:p>
            <a:pPr marL="285750" indent="-285750">
              <a:buFontTx/>
              <a:buChar char="-"/>
            </a:pPr>
            <a:endParaRPr lang="cs-CZ" sz="2800" dirty="0"/>
          </a:p>
        </p:txBody>
      </p:sp>
      <p:sp>
        <p:nvSpPr>
          <p:cNvPr id="10" name="TextovéPole 9">
            <a:extLst>
              <a:ext uri="{FF2B5EF4-FFF2-40B4-BE49-F238E27FC236}">
                <a16:creationId xmlns:a16="http://schemas.microsoft.com/office/drawing/2014/main" id="{7ED98EBB-23EB-4A92-A811-E61BF3483C0F}"/>
              </a:ext>
            </a:extLst>
          </p:cNvPr>
          <p:cNvSpPr txBox="1"/>
          <p:nvPr/>
        </p:nvSpPr>
        <p:spPr>
          <a:xfrm>
            <a:off x="1980394" y="700249"/>
            <a:ext cx="4055706" cy="3016210"/>
          </a:xfrm>
          <a:prstGeom prst="rect">
            <a:avLst/>
          </a:prstGeom>
          <a:noFill/>
        </p:spPr>
        <p:txBody>
          <a:bodyPr wrap="square" rtlCol="0">
            <a:spAutoFit/>
          </a:bodyPr>
          <a:lstStyle/>
          <a:p>
            <a:r>
              <a:rPr lang="cs-CZ" sz="3600" dirty="0"/>
              <a:t>Neurotransmitery</a:t>
            </a:r>
            <a:endParaRPr lang="cs-CZ" sz="5400" dirty="0"/>
          </a:p>
          <a:p>
            <a:pPr marL="342900" indent="-342900">
              <a:buFontTx/>
              <a:buChar char="-"/>
            </a:pPr>
            <a:endParaRPr lang="cs-CZ" sz="200" dirty="0"/>
          </a:p>
          <a:p>
            <a:pPr marL="342900" indent="-342900">
              <a:buFontTx/>
              <a:buChar char="-"/>
            </a:pPr>
            <a:r>
              <a:rPr lang="cs-CZ" sz="2000" dirty="0"/>
              <a:t>Glutamát</a:t>
            </a:r>
          </a:p>
          <a:p>
            <a:pPr marL="342900" indent="-342900">
              <a:buFontTx/>
              <a:buChar char="-"/>
            </a:pPr>
            <a:r>
              <a:rPr lang="cs-CZ" sz="2000" dirty="0"/>
              <a:t>GABA</a:t>
            </a:r>
          </a:p>
          <a:p>
            <a:pPr marL="342900" indent="-342900">
              <a:buFontTx/>
              <a:buChar char="-"/>
            </a:pPr>
            <a:r>
              <a:rPr lang="cs-CZ" sz="2000" dirty="0"/>
              <a:t>Glycin</a:t>
            </a:r>
          </a:p>
          <a:p>
            <a:pPr marL="342900" indent="-342900">
              <a:buFontTx/>
              <a:buChar char="-"/>
            </a:pPr>
            <a:r>
              <a:rPr lang="cs-CZ" sz="2000" dirty="0"/>
              <a:t>Acetylcholin (PNS)</a:t>
            </a:r>
          </a:p>
          <a:p>
            <a:pPr marL="342900" indent="-342900">
              <a:buFontTx/>
              <a:buChar char="-"/>
            </a:pPr>
            <a:endParaRPr lang="en-US" sz="3600" dirty="0"/>
          </a:p>
          <a:p>
            <a:pPr marL="285750" indent="-285750">
              <a:buFontTx/>
              <a:buChar char="-"/>
            </a:pPr>
            <a:endParaRPr lang="en-US" sz="3600" dirty="0"/>
          </a:p>
        </p:txBody>
      </p:sp>
      <p:sp>
        <p:nvSpPr>
          <p:cNvPr id="11" name="TextovéPole 10">
            <a:extLst>
              <a:ext uri="{FF2B5EF4-FFF2-40B4-BE49-F238E27FC236}">
                <a16:creationId xmlns:a16="http://schemas.microsoft.com/office/drawing/2014/main" id="{7CA025F5-81CF-4C41-BCF4-FDD965FC69E6}"/>
              </a:ext>
            </a:extLst>
          </p:cNvPr>
          <p:cNvSpPr txBox="1"/>
          <p:nvPr/>
        </p:nvSpPr>
        <p:spPr>
          <a:xfrm>
            <a:off x="6637177" y="700249"/>
            <a:ext cx="4055706" cy="3447098"/>
          </a:xfrm>
          <a:prstGeom prst="rect">
            <a:avLst/>
          </a:prstGeom>
          <a:noFill/>
        </p:spPr>
        <p:txBody>
          <a:bodyPr wrap="square" rtlCol="0">
            <a:spAutoFit/>
          </a:bodyPr>
          <a:lstStyle/>
          <a:p>
            <a:r>
              <a:rPr lang="cs-CZ" sz="3600" dirty="0" err="1"/>
              <a:t>Neuromodulátory</a:t>
            </a:r>
            <a:endParaRPr lang="cs-CZ" sz="2000" dirty="0"/>
          </a:p>
          <a:p>
            <a:pPr marL="342900" indent="-342900">
              <a:buFontTx/>
              <a:buChar char="-"/>
            </a:pPr>
            <a:endParaRPr lang="cs-CZ" sz="200" dirty="0"/>
          </a:p>
          <a:p>
            <a:pPr marL="342900" indent="-342900">
              <a:buFontTx/>
              <a:buChar char="-"/>
            </a:pPr>
            <a:r>
              <a:rPr lang="cs-CZ" sz="2000" dirty="0"/>
              <a:t>Serotonin</a:t>
            </a:r>
          </a:p>
          <a:p>
            <a:pPr marL="342900" indent="-342900">
              <a:buFontTx/>
              <a:buChar char="-"/>
            </a:pPr>
            <a:r>
              <a:rPr lang="cs-CZ" sz="2000" dirty="0"/>
              <a:t>Dopamin</a:t>
            </a:r>
          </a:p>
          <a:p>
            <a:pPr marL="342900" indent="-342900">
              <a:buFontTx/>
              <a:buChar char="-"/>
            </a:pPr>
            <a:r>
              <a:rPr lang="cs-CZ" sz="2000" dirty="0"/>
              <a:t>Noradrenalin (</a:t>
            </a:r>
            <a:r>
              <a:rPr lang="cs-CZ" sz="2000" dirty="0" err="1"/>
              <a:t>norepinephrine</a:t>
            </a:r>
            <a:r>
              <a:rPr lang="cs-CZ" sz="2000" dirty="0"/>
              <a:t>)</a:t>
            </a:r>
          </a:p>
          <a:p>
            <a:pPr marL="342900" indent="-342900">
              <a:buFontTx/>
              <a:buChar char="-"/>
            </a:pPr>
            <a:r>
              <a:rPr lang="cs-CZ" sz="2000" dirty="0"/>
              <a:t>Acetylcholin (CNS)</a:t>
            </a:r>
          </a:p>
          <a:p>
            <a:pPr marL="342900" indent="-342900">
              <a:buFontTx/>
              <a:buChar char="-"/>
            </a:pPr>
            <a:r>
              <a:rPr lang="cs-CZ" sz="2000" dirty="0"/>
              <a:t>Histamin</a:t>
            </a:r>
          </a:p>
          <a:p>
            <a:pPr marL="342900" indent="-342900">
              <a:buFontTx/>
              <a:buChar char="-"/>
            </a:pPr>
            <a:r>
              <a:rPr lang="cs-CZ" sz="2000" dirty="0"/>
              <a:t>ATP</a:t>
            </a:r>
          </a:p>
          <a:p>
            <a:pPr marL="342900" indent="-342900">
              <a:buFontTx/>
              <a:buChar char="-"/>
            </a:pPr>
            <a:r>
              <a:rPr lang="cs-CZ" sz="2000" dirty="0"/>
              <a:t>Neuropeptidy (NPY, Substance P, </a:t>
            </a:r>
            <a:r>
              <a:rPr lang="cs-CZ" sz="2000" dirty="0" err="1"/>
              <a:t>Somatostatin</a:t>
            </a:r>
            <a:r>
              <a:rPr lang="cs-CZ" sz="2000" dirty="0"/>
              <a:t>, VIP, </a:t>
            </a:r>
            <a:r>
              <a:rPr lang="cs-CZ" sz="2000" dirty="0" err="1"/>
              <a:t>Orexin</a:t>
            </a:r>
            <a:r>
              <a:rPr lang="cs-CZ" sz="2000" dirty="0"/>
              <a:t>, </a:t>
            </a:r>
            <a:r>
              <a:rPr lang="cs-CZ" sz="2000" dirty="0" err="1"/>
              <a:t>opioidy</a:t>
            </a:r>
            <a:r>
              <a:rPr lang="cs-CZ" sz="2000" dirty="0"/>
              <a:t>)</a:t>
            </a:r>
            <a:endParaRPr lang="en-US" sz="2800" dirty="0"/>
          </a:p>
        </p:txBody>
      </p:sp>
      <p:sp>
        <p:nvSpPr>
          <p:cNvPr id="12" name="Obdélník 11">
            <a:extLst>
              <a:ext uri="{FF2B5EF4-FFF2-40B4-BE49-F238E27FC236}">
                <a16:creationId xmlns:a16="http://schemas.microsoft.com/office/drawing/2014/main" id="{02531575-5E3A-463D-B840-7DC46F02C4CB}"/>
              </a:ext>
            </a:extLst>
          </p:cNvPr>
          <p:cNvSpPr/>
          <p:nvPr/>
        </p:nvSpPr>
        <p:spPr>
          <a:xfrm>
            <a:off x="2023936" y="4245099"/>
            <a:ext cx="8370366" cy="1092607"/>
          </a:xfrm>
          <a:prstGeom prst="rect">
            <a:avLst/>
          </a:prstGeom>
        </p:spPr>
        <p:txBody>
          <a:bodyPr wrap="square">
            <a:spAutoFit/>
          </a:bodyPr>
          <a:lstStyle/>
          <a:p>
            <a:r>
              <a:rPr lang="cs-CZ" sz="2800" dirty="0"/>
              <a:t>Specifické případy </a:t>
            </a:r>
            <a:r>
              <a:rPr lang="cs-CZ" sz="2400" dirty="0"/>
              <a:t>(ne všechny podmínky na </a:t>
            </a:r>
            <a:r>
              <a:rPr lang="cs-CZ" sz="2400" dirty="0" err="1"/>
              <a:t>neuromediátor</a:t>
            </a:r>
            <a:r>
              <a:rPr lang="cs-CZ" sz="2400" dirty="0"/>
              <a:t>) </a:t>
            </a:r>
          </a:p>
          <a:p>
            <a:pPr marL="342900" indent="-342900">
              <a:buFontTx/>
              <a:buChar char="-"/>
            </a:pPr>
            <a:endParaRPr lang="cs-CZ" sz="100" dirty="0"/>
          </a:p>
          <a:p>
            <a:pPr marL="342900" indent="-342900">
              <a:buFontTx/>
              <a:buChar char="-"/>
            </a:pPr>
            <a:r>
              <a:rPr lang="cs-CZ" dirty="0"/>
              <a:t>Oxid dusnatý (NO)</a:t>
            </a:r>
          </a:p>
          <a:p>
            <a:pPr marL="342900" indent="-342900">
              <a:buFontTx/>
              <a:buChar char="-"/>
            </a:pPr>
            <a:r>
              <a:rPr lang="cs-CZ" dirty="0" err="1"/>
              <a:t>Endokanabinoidy</a:t>
            </a:r>
            <a:r>
              <a:rPr lang="cs-CZ" dirty="0"/>
              <a:t> </a:t>
            </a:r>
          </a:p>
        </p:txBody>
      </p:sp>
      <p:pic>
        <p:nvPicPr>
          <p:cNvPr id="13" name="Obrázek 12">
            <a:extLst>
              <a:ext uri="{FF2B5EF4-FFF2-40B4-BE49-F238E27FC236}">
                <a16:creationId xmlns:a16="http://schemas.microsoft.com/office/drawing/2014/main" id="{3D6D3D62-9F2D-4674-A0C5-68973AEA44D4}"/>
              </a:ext>
            </a:extLst>
          </p:cNvPr>
          <p:cNvPicPr>
            <a:picLocks noChangeAspect="1"/>
          </p:cNvPicPr>
          <p:nvPr/>
        </p:nvPicPr>
        <p:blipFill>
          <a:blip r:embed="rId2"/>
          <a:stretch>
            <a:fillRect/>
          </a:stretch>
        </p:blipFill>
        <p:spPr>
          <a:xfrm>
            <a:off x="4454690" y="4782282"/>
            <a:ext cx="2567454" cy="2001324"/>
          </a:xfrm>
          <a:prstGeom prst="rect">
            <a:avLst/>
          </a:prstGeom>
        </p:spPr>
      </p:pic>
    </p:spTree>
    <p:extLst>
      <p:ext uri="{BB962C8B-B14F-4D97-AF65-F5344CB8AC3E}">
        <p14:creationId xmlns:p14="http://schemas.microsoft.com/office/powerpoint/2010/main" val="39122158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81BD6B23-F29D-490D-A21A-65EA1C122A05}"/>
              </a:ext>
            </a:extLst>
          </p:cNvPr>
          <p:cNvPicPr>
            <a:picLocks noChangeAspect="1"/>
          </p:cNvPicPr>
          <p:nvPr/>
        </p:nvPicPr>
        <p:blipFill>
          <a:blip r:embed="rId2"/>
          <a:stretch>
            <a:fillRect/>
          </a:stretch>
        </p:blipFill>
        <p:spPr>
          <a:xfrm>
            <a:off x="2619944" y="191466"/>
            <a:ext cx="6361947" cy="6202503"/>
          </a:xfrm>
          <a:prstGeom prst="rect">
            <a:avLst/>
          </a:prstGeom>
        </p:spPr>
      </p:pic>
      <p:sp>
        <p:nvSpPr>
          <p:cNvPr id="5" name="TextovéPole 4">
            <a:extLst>
              <a:ext uri="{FF2B5EF4-FFF2-40B4-BE49-F238E27FC236}">
                <a16:creationId xmlns:a16="http://schemas.microsoft.com/office/drawing/2014/main" id="{8DF446D8-8DAB-440F-A957-E3A4A5D6C629}"/>
              </a:ext>
            </a:extLst>
          </p:cNvPr>
          <p:cNvSpPr txBox="1"/>
          <p:nvPr/>
        </p:nvSpPr>
        <p:spPr>
          <a:xfrm>
            <a:off x="0" y="0"/>
            <a:ext cx="8043169" cy="523220"/>
          </a:xfrm>
          <a:prstGeom prst="rect">
            <a:avLst/>
          </a:prstGeom>
          <a:noFill/>
        </p:spPr>
        <p:txBody>
          <a:bodyPr wrap="square" rtlCol="0">
            <a:spAutoFit/>
          </a:bodyPr>
          <a:lstStyle/>
          <a:p>
            <a:r>
              <a:rPr lang="en-US" sz="2800" dirty="0" err="1"/>
              <a:t>Ele</a:t>
            </a:r>
            <a:r>
              <a:rPr lang="cs-CZ" sz="2800" dirty="0" err="1"/>
              <a:t>ktrické</a:t>
            </a:r>
            <a:r>
              <a:rPr lang="en-US" sz="2800" dirty="0"/>
              <a:t> synapse</a:t>
            </a:r>
          </a:p>
        </p:txBody>
      </p:sp>
      <p:sp>
        <p:nvSpPr>
          <p:cNvPr id="6" name="TextovéPole 5">
            <a:extLst>
              <a:ext uri="{FF2B5EF4-FFF2-40B4-BE49-F238E27FC236}">
                <a16:creationId xmlns:a16="http://schemas.microsoft.com/office/drawing/2014/main" id="{F9CAF50B-7373-40D1-B0C8-5CC3934D1889}"/>
              </a:ext>
            </a:extLst>
          </p:cNvPr>
          <p:cNvSpPr txBox="1"/>
          <p:nvPr/>
        </p:nvSpPr>
        <p:spPr>
          <a:xfrm>
            <a:off x="5514393" y="4901320"/>
            <a:ext cx="5484060" cy="2031325"/>
          </a:xfrm>
          <a:prstGeom prst="rect">
            <a:avLst/>
          </a:prstGeom>
          <a:noFill/>
        </p:spPr>
        <p:txBody>
          <a:bodyPr wrap="square" rtlCol="0">
            <a:spAutoFit/>
          </a:bodyPr>
          <a:lstStyle/>
          <a:p>
            <a:pPr marL="285750" indent="-285750">
              <a:buFontTx/>
              <a:buChar char="-"/>
            </a:pPr>
            <a:r>
              <a:rPr lang="cs-CZ" dirty="0"/>
              <a:t>Propustné pro malé molekuly </a:t>
            </a:r>
            <a:r>
              <a:rPr lang="en-US" dirty="0"/>
              <a:t>&lt;1500Da</a:t>
            </a:r>
          </a:p>
          <a:p>
            <a:pPr marL="285750" indent="-285750">
              <a:buFontTx/>
              <a:buChar char="-"/>
            </a:pPr>
            <a:r>
              <a:rPr lang="en-US" dirty="0"/>
              <a:t>Ion</a:t>
            </a:r>
            <a:r>
              <a:rPr lang="cs-CZ" dirty="0"/>
              <a:t>ty</a:t>
            </a:r>
            <a:r>
              <a:rPr lang="en-US" dirty="0"/>
              <a:t>, </a:t>
            </a:r>
            <a:r>
              <a:rPr lang="cs-CZ" dirty="0"/>
              <a:t>druhý poslové</a:t>
            </a:r>
            <a:r>
              <a:rPr lang="en-US" dirty="0"/>
              <a:t>, </a:t>
            </a:r>
            <a:r>
              <a:rPr lang="cs-CZ" dirty="0"/>
              <a:t>malé polypeptidy</a:t>
            </a:r>
            <a:endParaRPr lang="en-US" dirty="0"/>
          </a:p>
          <a:p>
            <a:pPr marL="285750" indent="-285750">
              <a:buFontTx/>
              <a:buChar char="-"/>
            </a:pPr>
            <a:r>
              <a:rPr lang="en-US" dirty="0"/>
              <a:t>Connexin32 – Charcot-Marie-Tooth disease (</a:t>
            </a:r>
            <a:r>
              <a:rPr lang="en-US" dirty="0" err="1"/>
              <a:t>demyelin</a:t>
            </a:r>
            <a:r>
              <a:rPr lang="cs-CZ" dirty="0" err="1"/>
              <a:t>izace</a:t>
            </a:r>
            <a:r>
              <a:rPr lang="en-US" dirty="0"/>
              <a:t>)</a:t>
            </a:r>
          </a:p>
          <a:p>
            <a:pPr marL="285750" indent="-285750">
              <a:buFontTx/>
              <a:buChar char="-"/>
            </a:pPr>
            <a:r>
              <a:rPr lang="en-US" dirty="0"/>
              <a:t>Connexin26 – </a:t>
            </a:r>
            <a:r>
              <a:rPr lang="cs-CZ" dirty="0"/>
              <a:t>Narušená kochleární funkce</a:t>
            </a:r>
            <a:r>
              <a:rPr lang="en-US" dirty="0"/>
              <a:t>– </a:t>
            </a:r>
            <a:r>
              <a:rPr lang="cs-CZ" dirty="0"/>
              <a:t>až </a:t>
            </a:r>
            <a:r>
              <a:rPr lang="en-US" dirty="0"/>
              <a:t>50% </a:t>
            </a:r>
            <a:r>
              <a:rPr lang="cs-CZ" dirty="0"/>
              <a:t>případů vrozené hluchoty</a:t>
            </a:r>
            <a:r>
              <a:rPr lang="en-US" dirty="0"/>
              <a:t> </a:t>
            </a:r>
          </a:p>
          <a:p>
            <a:pPr marL="285750" indent="-285750">
              <a:buFontTx/>
              <a:buChar char="-"/>
            </a:pPr>
            <a:endParaRPr lang="en-US" dirty="0"/>
          </a:p>
        </p:txBody>
      </p:sp>
    </p:spTree>
    <p:extLst>
      <p:ext uri="{BB962C8B-B14F-4D97-AF65-F5344CB8AC3E}">
        <p14:creationId xmlns:p14="http://schemas.microsoft.com/office/powerpoint/2010/main" val="36555528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E1108718-A039-49B2-8155-036B72C11B48}"/>
              </a:ext>
            </a:extLst>
          </p:cNvPr>
          <p:cNvPicPr>
            <a:picLocks noChangeAspect="1"/>
          </p:cNvPicPr>
          <p:nvPr/>
        </p:nvPicPr>
        <p:blipFill>
          <a:blip r:embed="rId2"/>
          <a:stretch>
            <a:fillRect/>
          </a:stretch>
        </p:blipFill>
        <p:spPr>
          <a:xfrm>
            <a:off x="5291169" y="2265990"/>
            <a:ext cx="4713734" cy="4436109"/>
          </a:xfrm>
          <a:prstGeom prst="rect">
            <a:avLst/>
          </a:prstGeom>
        </p:spPr>
      </p:pic>
      <p:pic>
        <p:nvPicPr>
          <p:cNvPr id="9" name="Obrázek 8">
            <a:extLst>
              <a:ext uri="{FF2B5EF4-FFF2-40B4-BE49-F238E27FC236}">
                <a16:creationId xmlns:a16="http://schemas.microsoft.com/office/drawing/2014/main" id="{D71DC973-86AC-4DB6-9853-D3F2FA1B9C0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243397" y="746760"/>
            <a:ext cx="2196935" cy="1409700"/>
          </a:xfrm>
          <a:prstGeom prst="rect">
            <a:avLst/>
          </a:prstGeom>
        </p:spPr>
      </p:pic>
      <p:sp>
        <p:nvSpPr>
          <p:cNvPr id="10" name="TextovéPole 9">
            <a:extLst>
              <a:ext uri="{FF2B5EF4-FFF2-40B4-BE49-F238E27FC236}">
                <a16:creationId xmlns:a16="http://schemas.microsoft.com/office/drawing/2014/main" id="{52A0E470-C5C5-44BA-AE2B-3B765CEC29B7}"/>
              </a:ext>
            </a:extLst>
          </p:cNvPr>
          <p:cNvSpPr txBox="1"/>
          <p:nvPr/>
        </p:nvSpPr>
        <p:spPr>
          <a:xfrm>
            <a:off x="0" y="0"/>
            <a:ext cx="8043169" cy="954107"/>
          </a:xfrm>
          <a:prstGeom prst="rect">
            <a:avLst/>
          </a:prstGeom>
          <a:noFill/>
        </p:spPr>
        <p:txBody>
          <a:bodyPr wrap="square" rtlCol="0">
            <a:spAutoFit/>
          </a:bodyPr>
          <a:lstStyle/>
          <a:p>
            <a:r>
              <a:rPr lang="cs-CZ" sz="2800" dirty="0"/>
              <a:t>Glutamát – stručná data</a:t>
            </a:r>
          </a:p>
          <a:p>
            <a:endParaRPr lang="cs-CZ" sz="2800" dirty="0"/>
          </a:p>
        </p:txBody>
      </p:sp>
      <p:sp>
        <p:nvSpPr>
          <p:cNvPr id="11" name="TextovéPole 10">
            <a:extLst>
              <a:ext uri="{FF2B5EF4-FFF2-40B4-BE49-F238E27FC236}">
                <a16:creationId xmlns:a16="http://schemas.microsoft.com/office/drawing/2014/main" id="{B917A18C-873B-4BF6-B9A0-44301782E8C5}"/>
              </a:ext>
            </a:extLst>
          </p:cNvPr>
          <p:cNvSpPr txBox="1"/>
          <p:nvPr/>
        </p:nvSpPr>
        <p:spPr>
          <a:xfrm>
            <a:off x="1530221" y="637231"/>
            <a:ext cx="8817428" cy="1477328"/>
          </a:xfrm>
          <a:prstGeom prst="rect">
            <a:avLst/>
          </a:prstGeom>
          <a:noFill/>
        </p:spPr>
        <p:txBody>
          <a:bodyPr wrap="square" rtlCol="0">
            <a:spAutoFit/>
          </a:bodyPr>
          <a:lstStyle/>
          <a:p>
            <a:r>
              <a:rPr lang="cs-CZ" b="1" dirty="0"/>
              <a:t>Syntéza: </a:t>
            </a:r>
            <a:r>
              <a:rPr lang="cs-CZ" dirty="0" err="1"/>
              <a:t>alpha-ketoglutarát</a:t>
            </a:r>
            <a:r>
              <a:rPr lang="cs-CZ" dirty="0"/>
              <a:t>, recyklace z glutaminu</a:t>
            </a:r>
          </a:p>
          <a:p>
            <a:r>
              <a:rPr lang="cs-CZ" b="1" dirty="0"/>
              <a:t>Degradace: </a:t>
            </a:r>
            <a:r>
              <a:rPr lang="cs-CZ" dirty="0"/>
              <a:t>Glutamin </a:t>
            </a:r>
            <a:r>
              <a:rPr lang="cs-CZ" dirty="0" err="1"/>
              <a:t>syntetáza</a:t>
            </a:r>
            <a:endParaRPr lang="cs-CZ" dirty="0"/>
          </a:p>
          <a:p>
            <a:r>
              <a:rPr lang="cs-CZ" b="1" dirty="0"/>
              <a:t>Vychytávání: </a:t>
            </a:r>
            <a:r>
              <a:rPr lang="cs-CZ" dirty="0"/>
              <a:t>hlavněEAAT2 (GLT1), méně EAAT1(GLAST), </a:t>
            </a:r>
          </a:p>
          <a:p>
            <a:r>
              <a:rPr lang="cs-CZ" b="1" dirty="0"/>
              <a:t>Receptory v mozku: </a:t>
            </a:r>
            <a:r>
              <a:rPr lang="cs-CZ" dirty="0"/>
              <a:t>AMPA, NMDA, </a:t>
            </a:r>
            <a:r>
              <a:rPr lang="cs-CZ" dirty="0" err="1"/>
              <a:t>kainátový</a:t>
            </a:r>
            <a:r>
              <a:rPr lang="cs-CZ" dirty="0"/>
              <a:t>, mGluR1-5</a:t>
            </a:r>
          </a:p>
          <a:p>
            <a:endParaRPr lang="cs-CZ" dirty="0"/>
          </a:p>
        </p:txBody>
      </p:sp>
    </p:spTree>
    <p:extLst>
      <p:ext uri="{BB962C8B-B14F-4D97-AF65-F5344CB8AC3E}">
        <p14:creationId xmlns:p14="http://schemas.microsoft.com/office/powerpoint/2010/main" val="2316240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6FB58666-78EC-439B-9249-AE71A05A2A97}"/>
              </a:ext>
            </a:extLst>
          </p:cNvPr>
          <p:cNvPicPr>
            <a:picLocks noChangeAspect="1"/>
          </p:cNvPicPr>
          <p:nvPr/>
        </p:nvPicPr>
        <p:blipFill>
          <a:blip r:embed="rId2"/>
          <a:stretch>
            <a:fillRect/>
          </a:stretch>
        </p:blipFill>
        <p:spPr>
          <a:xfrm>
            <a:off x="1524000" y="858416"/>
            <a:ext cx="5827574" cy="3918857"/>
          </a:xfrm>
          <a:prstGeom prst="rect">
            <a:avLst/>
          </a:prstGeom>
        </p:spPr>
      </p:pic>
      <p:pic>
        <p:nvPicPr>
          <p:cNvPr id="7" name="Obráze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947219"/>
            <a:ext cx="3500354" cy="1910781"/>
          </a:xfrm>
          <a:prstGeom prst="rect">
            <a:avLst/>
          </a:prstGeom>
        </p:spPr>
      </p:pic>
      <p:pic>
        <p:nvPicPr>
          <p:cNvPr id="6" name="Obrázek 5">
            <a:extLst>
              <a:ext uri="{FF2B5EF4-FFF2-40B4-BE49-F238E27FC236}">
                <a16:creationId xmlns:a16="http://schemas.microsoft.com/office/drawing/2014/main" id="{B5A7A5A8-FBB2-418A-8AE0-F3DF6605294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243397" y="746760"/>
            <a:ext cx="2196935" cy="1409700"/>
          </a:xfrm>
          <a:prstGeom prst="rect">
            <a:avLst/>
          </a:prstGeom>
        </p:spPr>
      </p:pic>
      <p:sp>
        <p:nvSpPr>
          <p:cNvPr id="8" name="TextovéPole 7">
            <a:extLst>
              <a:ext uri="{FF2B5EF4-FFF2-40B4-BE49-F238E27FC236}">
                <a16:creationId xmlns:a16="http://schemas.microsoft.com/office/drawing/2014/main" id="{FD9488D7-BCD7-4286-AE41-BC7E145BF00B}"/>
              </a:ext>
            </a:extLst>
          </p:cNvPr>
          <p:cNvSpPr txBox="1"/>
          <p:nvPr/>
        </p:nvSpPr>
        <p:spPr>
          <a:xfrm>
            <a:off x="0" y="0"/>
            <a:ext cx="8985380" cy="523220"/>
          </a:xfrm>
          <a:prstGeom prst="rect">
            <a:avLst/>
          </a:prstGeom>
          <a:noFill/>
        </p:spPr>
        <p:txBody>
          <a:bodyPr wrap="square" rtlCol="0">
            <a:spAutoFit/>
          </a:bodyPr>
          <a:lstStyle/>
          <a:p>
            <a:r>
              <a:rPr lang="cs-CZ" sz="2800" dirty="0"/>
              <a:t>Glutamátové receptory</a:t>
            </a:r>
            <a:endParaRPr lang="en-US" sz="2800" dirty="0"/>
          </a:p>
        </p:txBody>
      </p:sp>
    </p:spTree>
    <p:extLst>
      <p:ext uri="{BB962C8B-B14F-4D97-AF65-F5344CB8AC3E}">
        <p14:creationId xmlns:p14="http://schemas.microsoft.com/office/powerpoint/2010/main" val="40908573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349145" y="746760"/>
            <a:ext cx="2196935" cy="1409700"/>
          </a:xfrm>
          <a:prstGeom prst="rect">
            <a:avLst/>
          </a:prstGeom>
        </p:spPr>
      </p:pic>
      <p:pic>
        <p:nvPicPr>
          <p:cNvPr id="3" name="Obrázek 2">
            <a:extLst>
              <a:ext uri="{FF2B5EF4-FFF2-40B4-BE49-F238E27FC236}">
                <a16:creationId xmlns:a16="http://schemas.microsoft.com/office/drawing/2014/main" id="{6FB58666-78EC-439B-9249-AE71A05A2A97}"/>
              </a:ext>
            </a:extLst>
          </p:cNvPr>
          <p:cNvPicPr>
            <a:picLocks noChangeAspect="1"/>
          </p:cNvPicPr>
          <p:nvPr/>
        </p:nvPicPr>
        <p:blipFill>
          <a:blip r:embed="rId3"/>
          <a:stretch>
            <a:fillRect/>
          </a:stretch>
        </p:blipFill>
        <p:spPr>
          <a:xfrm>
            <a:off x="1524000" y="858416"/>
            <a:ext cx="4631354" cy="3114437"/>
          </a:xfrm>
          <a:prstGeom prst="rect">
            <a:avLst/>
          </a:prstGeom>
        </p:spPr>
      </p:pic>
      <p:pic>
        <p:nvPicPr>
          <p:cNvPr id="6" name="Obrázek 5">
            <a:extLst>
              <a:ext uri="{FF2B5EF4-FFF2-40B4-BE49-F238E27FC236}">
                <a16:creationId xmlns:a16="http://schemas.microsoft.com/office/drawing/2014/main" id="{835EC467-1943-4DFA-8A1A-8A69D02B01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5250" y="2697380"/>
            <a:ext cx="4282751" cy="4160620"/>
          </a:xfrm>
          <a:prstGeom prst="rect">
            <a:avLst/>
          </a:prstGeom>
        </p:spPr>
      </p:pic>
      <p:pic>
        <p:nvPicPr>
          <p:cNvPr id="9" name="Obrázek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947219"/>
            <a:ext cx="3500354" cy="1910781"/>
          </a:xfrm>
          <a:prstGeom prst="rect">
            <a:avLst/>
          </a:prstGeom>
        </p:spPr>
      </p:pic>
      <p:sp>
        <p:nvSpPr>
          <p:cNvPr id="7" name="TextovéPole 6">
            <a:extLst>
              <a:ext uri="{FF2B5EF4-FFF2-40B4-BE49-F238E27FC236}">
                <a16:creationId xmlns:a16="http://schemas.microsoft.com/office/drawing/2014/main" id="{870AC37E-20E9-413A-8F09-B63906628B9A}"/>
              </a:ext>
            </a:extLst>
          </p:cNvPr>
          <p:cNvSpPr txBox="1"/>
          <p:nvPr/>
        </p:nvSpPr>
        <p:spPr>
          <a:xfrm>
            <a:off x="0" y="0"/>
            <a:ext cx="8985380" cy="523220"/>
          </a:xfrm>
          <a:prstGeom prst="rect">
            <a:avLst/>
          </a:prstGeom>
          <a:noFill/>
        </p:spPr>
        <p:txBody>
          <a:bodyPr wrap="square" rtlCol="0">
            <a:spAutoFit/>
          </a:bodyPr>
          <a:lstStyle/>
          <a:p>
            <a:r>
              <a:rPr lang="cs-CZ" sz="2800" dirty="0"/>
              <a:t>Glutamátové receptory</a:t>
            </a:r>
            <a:endParaRPr lang="en-US" sz="2800" dirty="0"/>
          </a:p>
        </p:txBody>
      </p:sp>
    </p:spTree>
    <p:extLst>
      <p:ext uri="{BB962C8B-B14F-4D97-AF65-F5344CB8AC3E}">
        <p14:creationId xmlns:p14="http://schemas.microsoft.com/office/powerpoint/2010/main" val="22790009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p:cNvPicPr>
            <a:picLocks noChangeAspect="1"/>
          </p:cNvPicPr>
          <p:nvPr/>
        </p:nvPicPr>
        <p:blipFill>
          <a:blip r:embed="rId2"/>
          <a:stretch>
            <a:fillRect/>
          </a:stretch>
        </p:blipFill>
        <p:spPr>
          <a:xfrm>
            <a:off x="7330440" y="3423706"/>
            <a:ext cx="3337560" cy="3434294"/>
          </a:xfrm>
          <a:prstGeom prst="rect">
            <a:avLst/>
          </a:prstGeom>
        </p:spPr>
      </p:pic>
      <p:sp>
        <p:nvSpPr>
          <p:cNvPr id="5" name="TextovéPole 4">
            <a:extLst>
              <a:ext uri="{FF2B5EF4-FFF2-40B4-BE49-F238E27FC236}">
                <a16:creationId xmlns:a16="http://schemas.microsoft.com/office/drawing/2014/main" id="{DE01A60B-C0C9-44A2-9398-C291375FCD88}"/>
              </a:ext>
            </a:extLst>
          </p:cNvPr>
          <p:cNvSpPr txBox="1"/>
          <p:nvPr/>
        </p:nvSpPr>
        <p:spPr>
          <a:xfrm>
            <a:off x="0" y="0"/>
            <a:ext cx="8658422" cy="523220"/>
          </a:xfrm>
          <a:prstGeom prst="rect">
            <a:avLst/>
          </a:prstGeom>
          <a:noFill/>
        </p:spPr>
        <p:txBody>
          <a:bodyPr wrap="square" rtlCol="0">
            <a:spAutoFit/>
          </a:bodyPr>
          <a:lstStyle/>
          <a:p>
            <a:r>
              <a:rPr lang="cs-CZ" sz="2800" dirty="0"/>
              <a:t>Inhibice v mozku (přibližně 15-20% neuronů </a:t>
            </a:r>
            <a:r>
              <a:rPr lang="cs-CZ" sz="2800" dirty="0" err="1"/>
              <a:t>GABAergních</a:t>
            </a:r>
            <a:r>
              <a:rPr lang="cs-CZ" sz="2800" dirty="0"/>
              <a:t>)</a:t>
            </a:r>
            <a:endParaRPr lang="en-US" sz="2800" dirty="0"/>
          </a:p>
        </p:txBody>
      </p:sp>
      <p:sp>
        <p:nvSpPr>
          <p:cNvPr id="7" name="TextovéPole 6">
            <a:extLst>
              <a:ext uri="{FF2B5EF4-FFF2-40B4-BE49-F238E27FC236}">
                <a16:creationId xmlns:a16="http://schemas.microsoft.com/office/drawing/2014/main" id="{41D7AF87-9175-495E-AACC-D53FAEC39018}"/>
              </a:ext>
            </a:extLst>
          </p:cNvPr>
          <p:cNvSpPr txBox="1"/>
          <p:nvPr/>
        </p:nvSpPr>
        <p:spPr>
          <a:xfrm>
            <a:off x="746760" y="696946"/>
            <a:ext cx="7316690" cy="3139321"/>
          </a:xfrm>
          <a:prstGeom prst="rect">
            <a:avLst/>
          </a:prstGeom>
          <a:noFill/>
        </p:spPr>
        <p:txBody>
          <a:bodyPr wrap="square" rtlCol="0">
            <a:spAutoFit/>
          </a:bodyPr>
          <a:lstStyle/>
          <a:p>
            <a:r>
              <a:rPr lang="cs-CZ" dirty="0"/>
              <a:t>Funkce:</a:t>
            </a:r>
          </a:p>
          <a:p>
            <a:pPr marL="285750" indent="-285750">
              <a:buFontTx/>
              <a:buChar char="-"/>
            </a:pPr>
            <a:r>
              <a:rPr lang="cs-CZ" dirty="0"/>
              <a:t>Regulace excitability neuronu</a:t>
            </a:r>
          </a:p>
          <a:p>
            <a:pPr marL="285750" indent="-285750">
              <a:buFontTx/>
              <a:buChar char="-"/>
            </a:pPr>
            <a:endParaRPr lang="cs-CZ" dirty="0"/>
          </a:p>
          <a:p>
            <a:pPr marL="285750" indent="-285750">
              <a:buFontTx/>
              <a:buChar char="-"/>
            </a:pPr>
            <a:r>
              <a:rPr lang="cs-CZ" dirty="0"/>
              <a:t>Regulace signál/šum, integrační okno, jemné ladění vstupů neuronu (</a:t>
            </a:r>
            <a:r>
              <a:rPr lang="cs-CZ" dirty="0" err="1"/>
              <a:t>feedforward</a:t>
            </a:r>
            <a:r>
              <a:rPr lang="cs-CZ" dirty="0"/>
              <a:t>/</a:t>
            </a:r>
            <a:r>
              <a:rPr lang="cs-CZ" dirty="0" err="1"/>
              <a:t>dopředná</a:t>
            </a:r>
            <a:r>
              <a:rPr lang="cs-CZ" dirty="0"/>
              <a:t>)</a:t>
            </a:r>
          </a:p>
          <a:p>
            <a:pPr marL="285750" indent="-285750">
              <a:buFontTx/>
              <a:buChar char="-"/>
            </a:pPr>
            <a:endParaRPr lang="cs-CZ" dirty="0"/>
          </a:p>
          <a:p>
            <a:pPr marL="285750" indent="-285750">
              <a:buFontTx/>
              <a:buChar char="-"/>
            </a:pPr>
            <a:r>
              <a:rPr lang="cs-CZ" dirty="0"/>
              <a:t>Udržování excitační/inhibiční rovnováhy (feedback/zpětnovazebná)</a:t>
            </a:r>
          </a:p>
          <a:p>
            <a:pPr marL="285750" indent="-285750">
              <a:buFontTx/>
              <a:buChar char="-"/>
            </a:pPr>
            <a:endParaRPr lang="cs-CZ" dirty="0"/>
          </a:p>
          <a:p>
            <a:pPr marL="285750" indent="-285750">
              <a:buFontTx/>
              <a:buChar char="-"/>
            </a:pPr>
            <a:r>
              <a:rPr lang="cs-CZ" dirty="0"/>
              <a:t>Aktivace okamžité plasticity (</a:t>
            </a:r>
            <a:r>
              <a:rPr lang="cs-CZ" dirty="0" err="1"/>
              <a:t>disinhibition</a:t>
            </a:r>
            <a:r>
              <a:rPr lang="cs-CZ" dirty="0"/>
              <a:t>/</a:t>
            </a:r>
            <a:r>
              <a:rPr lang="cs-CZ" dirty="0" err="1"/>
              <a:t>disinhibice</a:t>
            </a:r>
            <a:r>
              <a:rPr lang="cs-CZ" dirty="0"/>
              <a:t>)</a:t>
            </a:r>
          </a:p>
          <a:p>
            <a:pPr marL="285750" indent="-285750">
              <a:buFontTx/>
              <a:buChar char="-"/>
            </a:pPr>
            <a:endParaRPr lang="cs-CZ" dirty="0"/>
          </a:p>
          <a:p>
            <a:pPr marL="285750" indent="-285750">
              <a:buFontTx/>
              <a:buChar char="-"/>
            </a:pPr>
            <a:r>
              <a:rPr lang="cs-CZ" dirty="0"/>
              <a:t>Koordinace </a:t>
            </a:r>
            <a:r>
              <a:rPr lang="cs-CZ" dirty="0" err="1"/>
              <a:t>neuronální</a:t>
            </a:r>
            <a:r>
              <a:rPr lang="cs-CZ" dirty="0"/>
              <a:t> aktivity, oscilace (elektrické synapse)</a:t>
            </a:r>
          </a:p>
        </p:txBody>
      </p:sp>
    </p:spTree>
    <p:extLst>
      <p:ext uri="{BB962C8B-B14F-4D97-AF65-F5344CB8AC3E}">
        <p14:creationId xmlns:p14="http://schemas.microsoft.com/office/powerpoint/2010/main" val="31264631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F3EF0CB-AE98-4ED0-ACF7-D02C511CA6FC}"/>
              </a:ext>
            </a:extLst>
          </p:cNvPr>
          <p:cNvSpPr txBox="1"/>
          <p:nvPr/>
        </p:nvSpPr>
        <p:spPr>
          <a:xfrm>
            <a:off x="0" y="0"/>
            <a:ext cx="8043169" cy="523220"/>
          </a:xfrm>
          <a:prstGeom prst="rect">
            <a:avLst/>
          </a:prstGeom>
          <a:noFill/>
        </p:spPr>
        <p:txBody>
          <a:bodyPr wrap="square" rtlCol="0">
            <a:spAutoFit/>
          </a:bodyPr>
          <a:lstStyle/>
          <a:p>
            <a:r>
              <a:rPr lang="cs-CZ" sz="2800" dirty="0"/>
              <a:t>GABA (</a:t>
            </a:r>
            <a:r>
              <a:rPr lang="el-GR" sz="2800" dirty="0"/>
              <a:t>γ-</a:t>
            </a:r>
            <a:r>
              <a:rPr lang="cs-CZ" sz="2800" dirty="0" err="1"/>
              <a:t>aminobutyric</a:t>
            </a:r>
            <a:r>
              <a:rPr lang="cs-CZ" sz="2800" dirty="0"/>
              <a:t> acid)</a:t>
            </a:r>
            <a:endParaRPr lang="en-US" sz="2800" dirty="0"/>
          </a:p>
        </p:txBody>
      </p:sp>
      <p:pic>
        <p:nvPicPr>
          <p:cNvPr id="5" name="Obrázek 4"/>
          <p:cNvPicPr>
            <a:picLocks noChangeAspect="1"/>
          </p:cNvPicPr>
          <p:nvPr/>
        </p:nvPicPr>
        <p:blipFill>
          <a:blip r:embed="rId2"/>
          <a:stretch>
            <a:fillRect/>
          </a:stretch>
        </p:blipFill>
        <p:spPr>
          <a:xfrm>
            <a:off x="5890684" y="632460"/>
            <a:ext cx="4152476" cy="4576209"/>
          </a:xfrm>
          <a:prstGeom prst="rect">
            <a:avLst/>
          </a:prstGeom>
        </p:spPr>
      </p:pic>
      <p:sp>
        <p:nvSpPr>
          <p:cNvPr id="6" name="TextovéPole 5">
            <a:extLst>
              <a:ext uri="{FF2B5EF4-FFF2-40B4-BE49-F238E27FC236}">
                <a16:creationId xmlns:a16="http://schemas.microsoft.com/office/drawing/2014/main" id="{54B113A8-DE68-4C11-AD58-40AFB7C710F0}"/>
              </a:ext>
            </a:extLst>
          </p:cNvPr>
          <p:cNvSpPr txBox="1"/>
          <p:nvPr/>
        </p:nvSpPr>
        <p:spPr>
          <a:xfrm>
            <a:off x="400594" y="1135329"/>
            <a:ext cx="4451323" cy="4862870"/>
          </a:xfrm>
          <a:prstGeom prst="rect">
            <a:avLst/>
          </a:prstGeom>
          <a:noFill/>
        </p:spPr>
        <p:txBody>
          <a:bodyPr wrap="square" rtlCol="0">
            <a:spAutoFit/>
          </a:bodyPr>
          <a:lstStyle/>
          <a:p>
            <a:r>
              <a:rPr lang="cs-CZ" dirty="0"/>
              <a:t>Hlavní inhibiční neurotransmiter v mozku</a:t>
            </a:r>
            <a:endParaRPr lang="en-US" dirty="0"/>
          </a:p>
          <a:p>
            <a:r>
              <a:rPr lang="cs-CZ" dirty="0"/>
              <a:t>Syntéza z glutamátu: GAD</a:t>
            </a:r>
          </a:p>
          <a:p>
            <a:endParaRPr lang="cs-CZ" dirty="0"/>
          </a:p>
          <a:p>
            <a:r>
              <a:rPr lang="cs-CZ" dirty="0"/>
              <a:t>Receptory: </a:t>
            </a:r>
          </a:p>
          <a:p>
            <a:r>
              <a:rPr lang="cs-CZ" b="1" dirty="0"/>
              <a:t>GABA</a:t>
            </a:r>
            <a:r>
              <a:rPr lang="cs-CZ" b="1" baseline="-25000" dirty="0"/>
              <a:t>A</a:t>
            </a:r>
            <a:r>
              <a:rPr lang="cs-CZ" b="1" dirty="0"/>
              <a:t>, GABA</a:t>
            </a:r>
            <a:r>
              <a:rPr lang="cs-CZ" b="1" baseline="-25000" dirty="0"/>
              <a:t>A</a:t>
            </a:r>
          </a:p>
          <a:p>
            <a:endParaRPr lang="cs-CZ" baseline="-25000" dirty="0"/>
          </a:p>
          <a:p>
            <a:pPr marL="285750" indent="-285750">
              <a:buFontTx/>
              <a:buChar char="-"/>
            </a:pPr>
            <a:r>
              <a:rPr lang="cs-CZ" dirty="0"/>
              <a:t>Ligandem řízený kanál propustný pro Cl</a:t>
            </a:r>
            <a:r>
              <a:rPr lang="cs-CZ" baseline="30000" dirty="0"/>
              <a:t>-</a:t>
            </a:r>
          </a:p>
          <a:p>
            <a:pPr marL="285750" indent="-285750">
              <a:buFontTx/>
              <a:buChar char="-"/>
            </a:pPr>
            <a:r>
              <a:rPr lang="cs-CZ" dirty="0"/>
              <a:t>Inhibice skrze </a:t>
            </a:r>
            <a:r>
              <a:rPr lang="cs-CZ" dirty="0" err="1"/>
              <a:t>hyperpolarizaci</a:t>
            </a:r>
            <a:r>
              <a:rPr lang="cs-CZ" dirty="0"/>
              <a:t>, nebo </a:t>
            </a:r>
            <a:r>
              <a:rPr lang="cs-CZ" dirty="0" err="1"/>
              <a:t>shunting</a:t>
            </a:r>
            <a:r>
              <a:rPr lang="cs-CZ" dirty="0"/>
              <a:t> (zkratování) – </a:t>
            </a:r>
            <a:r>
              <a:rPr lang="cs-CZ" sz="1400" dirty="0"/>
              <a:t>za jistých podmínek může být GABA </a:t>
            </a:r>
            <a:r>
              <a:rPr lang="cs-CZ" sz="1400" dirty="0" err="1"/>
              <a:t>depolarizující</a:t>
            </a:r>
            <a:endParaRPr lang="cs-CZ" sz="1400" dirty="0"/>
          </a:p>
          <a:p>
            <a:pPr marL="285750" indent="-285750">
              <a:buFontTx/>
              <a:buChar char="-"/>
            </a:pPr>
            <a:endParaRPr lang="cs-CZ" sz="1400" dirty="0"/>
          </a:p>
          <a:p>
            <a:pPr marL="285750" indent="-285750">
              <a:buFontTx/>
              <a:buChar char="-"/>
            </a:pPr>
            <a:r>
              <a:rPr lang="cs-CZ" b="1" dirty="0"/>
              <a:t>Agonista GABAA: </a:t>
            </a:r>
            <a:r>
              <a:rPr lang="cs-CZ" b="1" dirty="0" err="1"/>
              <a:t>muscimol</a:t>
            </a:r>
            <a:endParaRPr lang="cs-CZ" b="1" dirty="0"/>
          </a:p>
          <a:p>
            <a:pPr marL="285750" indent="-285750">
              <a:buFontTx/>
              <a:buChar char="-"/>
            </a:pPr>
            <a:endParaRPr lang="cs-CZ" b="1" dirty="0"/>
          </a:p>
          <a:p>
            <a:pPr marL="285750" indent="-285750">
              <a:buFontTx/>
              <a:buChar char="-"/>
            </a:pPr>
            <a:r>
              <a:rPr lang="cs-CZ" b="1" dirty="0"/>
              <a:t>Antagonista: </a:t>
            </a:r>
            <a:r>
              <a:rPr lang="cs-CZ" b="1" dirty="0" err="1"/>
              <a:t>biccuculin</a:t>
            </a:r>
            <a:r>
              <a:rPr lang="cs-CZ" b="1" dirty="0"/>
              <a:t>, </a:t>
            </a:r>
            <a:r>
              <a:rPr lang="cs-CZ" b="1" dirty="0" err="1"/>
              <a:t>picrotoxin</a:t>
            </a:r>
            <a:endParaRPr lang="cs-CZ" b="1" dirty="0"/>
          </a:p>
          <a:p>
            <a:pPr marL="285750" indent="-285750">
              <a:buFontTx/>
              <a:buChar char="-"/>
            </a:pPr>
            <a:endParaRPr lang="cs-CZ" b="1" dirty="0"/>
          </a:p>
          <a:p>
            <a:pPr marL="285750" indent="-285750">
              <a:buFontTx/>
              <a:buChar char="-"/>
            </a:pPr>
            <a:r>
              <a:rPr lang="cs-CZ" b="1" dirty="0"/>
              <a:t>Alosterické modulátory: benzodiazepiny (fr.), barbituráty (trvání), alkohol  </a:t>
            </a:r>
          </a:p>
          <a:p>
            <a:endParaRPr lang="en-US" dirty="0"/>
          </a:p>
        </p:txBody>
      </p:sp>
    </p:spTree>
    <p:extLst>
      <p:ext uri="{BB962C8B-B14F-4D97-AF65-F5344CB8AC3E}">
        <p14:creationId xmlns:p14="http://schemas.microsoft.com/office/powerpoint/2010/main" val="36378528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F3EF0CB-AE98-4ED0-ACF7-D02C511CA6FC}"/>
              </a:ext>
            </a:extLst>
          </p:cNvPr>
          <p:cNvSpPr txBox="1"/>
          <p:nvPr/>
        </p:nvSpPr>
        <p:spPr>
          <a:xfrm>
            <a:off x="0" y="0"/>
            <a:ext cx="8043169" cy="523220"/>
          </a:xfrm>
          <a:prstGeom prst="rect">
            <a:avLst/>
          </a:prstGeom>
          <a:noFill/>
        </p:spPr>
        <p:txBody>
          <a:bodyPr wrap="square" rtlCol="0">
            <a:spAutoFit/>
          </a:bodyPr>
          <a:lstStyle/>
          <a:p>
            <a:r>
              <a:rPr lang="cs-CZ" sz="2800" dirty="0"/>
              <a:t>GABA (</a:t>
            </a:r>
            <a:r>
              <a:rPr lang="el-GR" sz="2800" dirty="0"/>
              <a:t>γ-</a:t>
            </a:r>
            <a:r>
              <a:rPr lang="cs-CZ" sz="2800" dirty="0" err="1"/>
              <a:t>aminobutyric</a:t>
            </a:r>
            <a:r>
              <a:rPr lang="cs-CZ" sz="2800" dirty="0"/>
              <a:t> acid)</a:t>
            </a:r>
            <a:endParaRPr lang="en-US" sz="2800" dirty="0"/>
          </a:p>
        </p:txBody>
      </p:sp>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1700" y="829604"/>
            <a:ext cx="4573614" cy="2850857"/>
          </a:xfrm>
          <a:prstGeom prst="rect">
            <a:avLst/>
          </a:prstGeom>
        </p:spPr>
      </p:pic>
      <p:sp>
        <p:nvSpPr>
          <p:cNvPr id="5" name="TextovéPole 4">
            <a:extLst>
              <a:ext uri="{FF2B5EF4-FFF2-40B4-BE49-F238E27FC236}">
                <a16:creationId xmlns:a16="http://schemas.microsoft.com/office/drawing/2014/main" id="{BA758E08-E58E-4824-9D05-B42DAC18E154}"/>
              </a:ext>
            </a:extLst>
          </p:cNvPr>
          <p:cNvSpPr txBox="1"/>
          <p:nvPr/>
        </p:nvSpPr>
        <p:spPr>
          <a:xfrm>
            <a:off x="1277672" y="762105"/>
            <a:ext cx="4174360" cy="2523768"/>
          </a:xfrm>
          <a:prstGeom prst="rect">
            <a:avLst/>
          </a:prstGeom>
          <a:noFill/>
        </p:spPr>
        <p:txBody>
          <a:bodyPr wrap="square" rtlCol="0">
            <a:spAutoFit/>
          </a:bodyPr>
          <a:lstStyle/>
          <a:p>
            <a:r>
              <a:rPr lang="cs-CZ" dirty="0"/>
              <a:t>Receptor GABA</a:t>
            </a:r>
            <a:r>
              <a:rPr lang="cs-CZ" baseline="-25000" dirty="0"/>
              <a:t>B</a:t>
            </a:r>
          </a:p>
          <a:p>
            <a:pPr marL="285750" indent="-285750">
              <a:buFontTx/>
              <a:buChar char="-"/>
            </a:pPr>
            <a:r>
              <a:rPr lang="cs-CZ" dirty="0"/>
              <a:t>GPCR</a:t>
            </a:r>
          </a:p>
          <a:p>
            <a:pPr marL="285750" indent="-285750">
              <a:buFontTx/>
              <a:buChar char="-"/>
            </a:pPr>
            <a:r>
              <a:rPr lang="cs-CZ" b="1" dirty="0"/>
              <a:t>Inhibice prostřednictvím druhých poslů </a:t>
            </a:r>
            <a:r>
              <a:rPr lang="cs-CZ" dirty="0"/>
              <a:t>-&gt; </a:t>
            </a:r>
            <a:r>
              <a:rPr lang="cs-CZ" dirty="0" err="1"/>
              <a:t>hyperpolarizace</a:t>
            </a:r>
            <a:r>
              <a:rPr lang="cs-CZ" dirty="0"/>
              <a:t> (GIRK) nebo blokace napětím řízených Ca</a:t>
            </a:r>
            <a:r>
              <a:rPr lang="cs-CZ" baseline="30000" dirty="0"/>
              <a:t>2+ </a:t>
            </a:r>
            <a:r>
              <a:rPr lang="cs-CZ" dirty="0"/>
              <a:t>kanálů</a:t>
            </a:r>
          </a:p>
          <a:p>
            <a:pPr marL="285750" indent="-285750">
              <a:buFontTx/>
              <a:buChar char="-"/>
            </a:pPr>
            <a:endParaRPr lang="cs-CZ" dirty="0"/>
          </a:p>
          <a:p>
            <a:pPr marL="285750" indent="-285750">
              <a:buFontTx/>
              <a:buChar char="-"/>
            </a:pPr>
            <a:r>
              <a:rPr lang="cs-CZ" b="1" dirty="0"/>
              <a:t>Agonista: </a:t>
            </a:r>
            <a:r>
              <a:rPr lang="cs-CZ" b="1" dirty="0" err="1"/>
              <a:t>baclofen</a:t>
            </a:r>
            <a:r>
              <a:rPr lang="cs-CZ" b="1" dirty="0"/>
              <a:t> </a:t>
            </a:r>
            <a:r>
              <a:rPr lang="cs-CZ" sz="1400" b="1" dirty="0"/>
              <a:t>(může být </a:t>
            </a:r>
            <a:r>
              <a:rPr lang="cs-CZ" sz="1400" b="1" dirty="0" err="1"/>
              <a:t>myorelaxant</a:t>
            </a:r>
            <a:r>
              <a:rPr lang="cs-CZ" sz="1400" b="1" dirty="0"/>
              <a:t>)</a:t>
            </a:r>
          </a:p>
          <a:p>
            <a:pPr marL="285750" indent="-285750">
              <a:buFontTx/>
              <a:buChar char="-"/>
            </a:pPr>
            <a:endParaRPr lang="cs-CZ" sz="1400" b="1" dirty="0"/>
          </a:p>
          <a:p>
            <a:pPr marL="285750" indent="-285750">
              <a:buFontTx/>
              <a:buChar char="-"/>
            </a:pPr>
            <a:r>
              <a:rPr lang="cs-CZ" b="1" dirty="0"/>
              <a:t>Antagonista: </a:t>
            </a:r>
            <a:r>
              <a:rPr lang="cs-CZ" b="1" dirty="0" err="1"/>
              <a:t>saclofen</a:t>
            </a:r>
            <a:endParaRPr lang="en-US" b="1" dirty="0"/>
          </a:p>
        </p:txBody>
      </p:sp>
    </p:spTree>
    <p:extLst>
      <p:ext uri="{BB962C8B-B14F-4D97-AF65-F5344CB8AC3E}">
        <p14:creationId xmlns:p14="http://schemas.microsoft.com/office/powerpoint/2010/main" val="1004703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35E81F8-513A-4B2D-83F9-A9A61861A5FE}"/>
              </a:ext>
            </a:extLst>
          </p:cNvPr>
          <p:cNvSpPr txBox="1"/>
          <p:nvPr/>
        </p:nvSpPr>
        <p:spPr>
          <a:xfrm>
            <a:off x="0" y="0"/>
            <a:ext cx="8043169" cy="523220"/>
          </a:xfrm>
          <a:prstGeom prst="rect">
            <a:avLst/>
          </a:prstGeom>
          <a:noFill/>
        </p:spPr>
        <p:txBody>
          <a:bodyPr wrap="square" rtlCol="0">
            <a:spAutoFit/>
          </a:bodyPr>
          <a:lstStyle/>
          <a:p>
            <a:r>
              <a:rPr lang="cs-CZ" sz="2800" dirty="0"/>
              <a:t>Klinický význam</a:t>
            </a:r>
            <a:endParaRPr lang="en-US" sz="2800" dirty="0"/>
          </a:p>
        </p:txBody>
      </p:sp>
      <p:sp>
        <p:nvSpPr>
          <p:cNvPr id="6" name="TextovéPole 5">
            <a:extLst>
              <a:ext uri="{FF2B5EF4-FFF2-40B4-BE49-F238E27FC236}">
                <a16:creationId xmlns:a16="http://schemas.microsoft.com/office/drawing/2014/main" id="{C715D084-8E92-4921-8135-E72238168033}"/>
              </a:ext>
            </a:extLst>
          </p:cNvPr>
          <p:cNvSpPr txBox="1"/>
          <p:nvPr/>
        </p:nvSpPr>
        <p:spPr>
          <a:xfrm>
            <a:off x="1884162" y="1042023"/>
            <a:ext cx="6871840" cy="3139321"/>
          </a:xfrm>
          <a:prstGeom prst="rect">
            <a:avLst/>
          </a:prstGeom>
          <a:noFill/>
        </p:spPr>
        <p:txBody>
          <a:bodyPr wrap="square" rtlCol="0">
            <a:spAutoFit/>
          </a:bodyPr>
          <a:lstStyle/>
          <a:p>
            <a:r>
              <a:rPr lang="cs-CZ" dirty="0"/>
              <a:t>Epilepsie:</a:t>
            </a:r>
          </a:p>
          <a:p>
            <a:pPr marL="285750" indent="-285750">
              <a:buFontTx/>
              <a:buChar char="-"/>
            </a:pPr>
            <a:r>
              <a:rPr lang="cs-CZ" dirty="0"/>
              <a:t>Porucha inhibice-&gt; </a:t>
            </a:r>
            <a:r>
              <a:rPr lang="cs-CZ" dirty="0" err="1"/>
              <a:t>hyperexcitabilita</a:t>
            </a:r>
            <a:endParaRPr lang="cs-CZ" dirty="0"/>
          </a:p>
          <a:p>
            <a:pPr marL="285750" indent="-285750">
              <a:buFontTx/>
              <a:buChar char="-"/>
            </a:pPr>
            <a:r>
              <a:rPr lang="cs-CZ" dirty="0"/>
              <a:t>Velká část antiepileptik míří na posílení inhibičních mechanismů</a:t>
            </a:r>
          </a:p>
          <a:p>
            <a:pPr marL="285750" indent="-285750">
              <a:buFontTx/>
              <a:buChar char="-"/>
            </a:pPr>
            <a:endParaRPr lang="cs-CZ" dirty="0"/>
          </a:p>
          <a:p>
            <a:r>
              <a:rPr lang="cs-CZ" dirty="0"/>
              <a:t>Úzkostné poruchy:</a:t>
            </a:r>
          </a:p>
          <a:p>
            <a:pPr marL="285750" indent="-285750">
              <a:buFontTx/>
              <a:buChar char="-"/>
            </a:pPr>
            <a:r>
              <a:rPr lang="cs-CZ" dirty="0"/>
              <a:t>Benzodiazepiny (mnoho druhů – velká škála poločasu působení)</a:t>
            </a:r>
          </a:p>
          <a:p>
            <a:pPr marL="285750" indent="-285750">
              <a:buFontTx/>
              <a:buChar char="-"/>
            </a:pPr>
            <a:r>
              <a:rPr lang="cs-CZ" dirty="0"/>
              <a:t>Midazolam, diazepam, </a:t>
            </a:r>
            <a:r>
              <a:rPr lang="cs-CZ" dirty="0" err="1"/>
              <a:t>clonazepam</a:t>
            </a:r>
            <a:endParaRPr lang="cs-CZ" dirty="0"/>
          </a:p>
          <a:p>
            <a:pPr marL="285750" indent="-285750">
              <a:buFontTx/>
              <a:buChar char="-"/>
            </a:pPr>
            <a:endParaRPr lang="cs-CZ" dirty="0"/>
          </a:p>
          <a:p>
            <a:r>
              <a:rPr lang="cs-CZ" dirty="0"/>
              <a:t>Závislost</a:t>
            </a:r>
          </a:p>
          <a:p>
            <a:pPr marL="285750" indent="-285750">
              <a:buFontTx/>
              <a:buChar char="-"/>
            </a:pPr>
            <a:r>
              <a:rPr lang="cs-CZ" dirty="0"/>
              <a:t>Alkohol</a:t>
            </a:r>
          </a:p>
          <a:p>
            <a:pPr marL="285750" indent="-285750">
              <a:buFontTx/>
              <a:buChar char="-"/>
            </a:pPr>
            <a:r>
              <a:rPr lang="cs-CZ" dirty="0"/>
              <a:t>Benzodiazepiny</a:t>
            </a:r>
            <a:endParaRPr lang="en-US" dirty="0"/>
          </a:p>
        </p:txBody>
      </p:sp>
    </p:spTree>
    <p:extLst>
      <p:ext uri="{BB962C8B-B14F-4D97-AF65-F5344CB8AC3E}">
        <p14:creationId xmlns:p14="http://schemas.microsoft.com/office/powerpoint/2010/main" val="2110904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807139" y="1793636"/>
            <a:ext cx="4723002" cy="4657568"/>
          </a:xfrm>
          <a:prstGeom prst="rect">
            <a:avLst/>
          </a:prstGeom>
        </p:spPr>
      </p:pic>
      <p:sp>
        <p:nvSpPr>
          <p:cNvPr id="8" name="TextovéPole 7">
            <a:extLst>
              <a:ext uri="{FF2B5EF4-FFF2-40B4-BE49-F238E27FC236}">
                <a16:creationId xmlns:a16="http://schemas.microsoft.com/office/drawing/2014/main" id="{F99C6F66-E5BC-4A33-A4B2-7FABE8FE1D79}"/>
              </a:ext>
            </a:extLst>
          </p:cNvPr>
          <p:cNvSpPr txBox="1"/>
          <p:nvPr/>
        </p:nvSpPr>
        <p:spPr>
          <a:xfrm>
            <a:off x="0" y="0"/>
            <a:ext cx="8043169" cy="523220"/>
          </a:xfrm>
          <a:prstGeom prst="rect">
            <a:avLst/>
          </a:prstGeom>
          <a:noFill/>
        </p:spPr>
        <p:txBody>
          <a:bodyPr wrap="square" rtlCol="0">
            <a:spAutoFit/>
          </a:bodyPr>
          <a:lstStyle/>
          <a:p>
            <a:r>
              <a:rPr lang="cs-CZ" sz="2800" dirty="0"/>
              <a:t>Glycin</a:t>
            </a:r>
          </a:p>
        </p:txBody>
      </p:sp>
      <p:sp>
        <p:nvSpPr>
          <p:cNvPr id="9" name="TextovéPole 8">
            <a:extLst>
              <a:ext uri="{FF2B5EF4-FFF2-40B4-BE49-F238E27FC236}">
                <a16:creationId xmlns:a16="http://schemas.microsoft.com/office/drawing/2014/main" id="{08BF7F3B-F16E-4EE2-8447-7CB3A1F471FC}"/>
              </a:ext>
            </a:extLst>
          </p:cNvPr>
          <p:cNvSpPr txBox="1"/>
          <p:nvPr/>
        </p:nvSpPr>
        <p:spPr>
          <a:xfrm>
            <a:off x="411150" y="1086888"/>
            <a:ext cx="4715380" cy="2585323"/>
          </a:xfrm>
          <a:prstGeom prst="rect">
            <a:avLst/>
          </a:prstGeom>
          <a:noFill/>
        </p:spPr>
        <p:txBody>
          <a:bodyPr wrap="square" rtlCol="0">
            <a:spAutoFit/>
          </a:bodyPr>
          <a:lstStyle/>
          <a:p>
            <a:r>
              <a:rPr lang="cs-CZ" dirty="0"/>
              <a:t>Hlavní inhibiční neurotransmiter v míše</a:t>
            </a:r>
            <a:endParaRPr lang="en-US" dirty="0"/>
          </a:p>
          <a:p>
            <a:endParaRPr lang="cs-CZ" dirty="0"/>
          </a:p>
          <a:p>
            <a:r>
              <a:rPr lang="cs-CZ" dirty="0"/>
              <a:t>Receptory: </a:t>
            </a:r>
            <a:r>
              <a:rPr lang="cs-CZ" dirty="0" err="1"/>
              <a:t>GlyR</a:t>
            </a:r>
            <a:endParaRPr lang="cs-CZ" dirty="0"/>
          </a:p>
          <a:p>
            <a:pPr marL="285750" indent="-285750">
              <a:buFontTx/>
              <a:buChar char="-"/>
            </a:pPr>
            <a:r>
              <a:rPr lang="cs-CZ" dirty="0" err="1"/>
              <a:t>Renshaw</a:t>
            </a:r>
            <a:r>
              <a:rPr lang="cs-CZ" dirty="0"/>
              <a:t> buňky v kontrole </a:t>
            </a:r>
            <a:r>
              <a:rPr lang="el-GR" dirty="0"/>
              <a:t>α</a:t>
            </a:r>
            <a:r>
              <a:rPr lang="cs-CZ" dirty="0"/>
              <a:t>-</a:t>
            </a:r>
            <a:r>
              <a:rPr lang="cs-CZ" dirty="0" err="1"/>
              <a:t>motoneuronů</a:t>
            </a:r>
            <a:endParaRPr lang="cs-CZ" dirty="0"/>
          </a:p>
          <a:p>
            <a:pPr marL="285750" indent="-285750">
              <a:buFontTx/>
              <a:buChar char="-"/>
            </a:pPr>
            <a:r>
              <a:rPr lang="cs-CZ" dirty="0"/>
              <a:t>Reflexní okruhy, orchestrace opozičních svalů</a:t>
            </a:r>
          </a:p>
          <a:p>
            <a:pPr marL="285750" indent="-285750">
              <a:buFontTx/>
              <a:buChar char="-"/>
            </a:pPr>
            <a:r>
              <a:rPr lang="cs-CZ" dirty="0"/>
              <a:t>CPG okruhy</a:t>
            </a:r>
          </a:p>
          <a:p>
            <a:pPr marL="285750" indent="-285750">
              <a:buFontTx/>
              <a:buChar char="-"/>
            </a:pPr>
            <a:r>
              <a:rPr lang="cs-CZ" dirty="0"/>
              <a:t>NMDA </a:t>
            </a:r>
            <a:r>
              <a:rPr lang="cs-CZ" dirty="0" err="1"/>
              <a:t>koagonista</a:t>
            </a:r>
            <a:endParaRPr lang="cs-CZ" dirty="0"/>
          </a:p>
          <a:p>
            <a:pPr marL="285750" indent="-285750">
              <a:buFontTx/>
              <a:buChar char="-"/>
            </a:pPr>
            <a:r>
              <a:rPr lang="cs-CZ" dirty="0" err="1"/>
              <a:t>GlyR</a:t>
            </a:r>
            <a:r>
              <a:rPr lang="cs-CZ" dirty="0"/>
              <a:t> blokován </a:t>
            </a:r>
            <a:r>
              <a:rPr lang="cs-CZ" b="1" dirty="0"/>
              <a:t>strychninem (Maryša, jed na krysy)</a:t>
            </a:r>
            <a:endParaRPr lang="en-US" b="1" dirty="0"/>
          </a:p>
        </p:txBody>
      </p:sp>
      <p:pic>
        <p:nvPicPr>
          <p:cNvPr id="10" name="Obrázek 9">
            <a:extLst>
              <a:ext uri="{FF2B5EF4-FFF2-40B4-BE49-F238E27FC236}">
                <a16:creationId xmlns:a16="http://schemas.microsoft.com/office/drawing/2014/main" id="{093F7874-6E6E-4FAD-A492-F9069A4E2D0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076598" y="259079"/>
            <a:ext cx="1497681" cy="827809"/>
          </a:xfrm>
          <a:prstGeom prst="rect">
            <a:avLst/>
          </a:prstGeom>
        </p:spPr>
      </p:pic>
    </p:spTree>
    <p:extLst>
      <p:ext uri="{BB962C8B-B14F-4D97-AF65-F5344CB8AC3E}">
        <p14:creationId xmlns:p14="http://schemas.microsoft.com/office/powerpoint/2010/main" val="22768035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1A0D9CAA-52C3-43E7-A1F7-806BD6079087}"/>
              </a:ext>
            </a:extLst>
          </p:cNvPr>
          <p:cNvPicPr>
            <a:picLocks noChangeAspect="1"/>
          </p:cNvPicPr>
          <p:nvPr/>
        </p:nvPicPr>
        <p:blipFill>
          <a:blip r:embed="rId2"/>
          <a:stretch>
            <a:fillRect/>
          </a:stretch>
        </p:blipFill>
        <p:spPr>
          <a:xfrm>
            <a:off x="1320976" y="2088646"/>
            <a:ext cx="4125484" cy="4126508"/>
          </a:xfrm>
          <a:prstGeom prst="rect">
            <a:avLst/>
          </a:prstGeom>
        </p:spPr>
      </p:pic>
      <p:pic>
        <p:nvPicPr>
          <p:cNvPr id="6" name="Obrázek 5">
            <a:extLst>
              <a:ext uri="{FF2B5EF4-FFF2-40B4-BE49-F238E27FC236}">
                <a16:creationId xmlns:a16="http://schemas.microsoft.com/office/drawing/2014/main" id="{F486342E-732B-4647-ACB6-DD870E65BB2E}"/>
              </a:ext>
            </a:extLst>
          </p:cNvPr>
          <p:cNvPicPr>
            <a:picLocks noChangeAspect="1"/>
          </p:cNvPicPr>
          <p:nvPr/>
        </p:nvPicPr>
        <p:blipFill>
          <a:blip r:embed="rId3"/>
          <a:stretch>
            <a:fillRect/>
          </a:stretch>
        </p:blipFill>
        <p:spPr>
          <a:xfrm>
            <a:off x="5887376" y="2830726"/>
            <a:ext cx="4131084" cy="3384428"/>
          </a:xfrm>
          <a:prstGeom prst="rect">
            <a:avLst/>
          </a:prstGeom>
        </p:spPr>
      </p:pic>
      <p:pic>
        <p:nvPicPr>
          <p:cNvPr id="1026" name="Picture 2" descr="Acetylcholine - Wikiped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01666" y="202850"/>
            <a:ext cx="3456874" cy="1209906"/>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644FA42D-6716-4463-A2B3-89C8297384DD}"/>
              </a:ext>
            </a:extLst>
          </p:cNvPr>
          <p:cNvSpPr txBox="1"/>
          <p:nvPr/>
        </p:nvSpPr>
        <p:spPr>
          <a:xfrm>
            <a:off x="0" y="0"/>
            <a:ext cx="8043169" cy="523220"/>
          </a:xfrm>
          <a:prstGeom prst="rect">
            <a:avLst/>
          </a:prstGeom>
          <a:noFill/>
        </p:spPr>
        <p:txBody>
          <a:bodyPr wrap="square" rtlCol="0">
            <a:spAutoFit/>
          </a:bodyPr>
          <a:lstStyle/>
          <a:p>
            <a:r>
              <a:rPr lang="cs-CZ" sz="2800" dirty="0"/>
              <a:t>Acetylcholin (Periferní nervový systém)</a:t>
            </a:r>
          </a:p>
        </p:txBody>
      </p:sp>
    </p:spTree>
    <p:extLst>
      <p:ext uri="{BB962C8B-B14F-4D97-AF65-F5344CB8AC3E}">
        <p14:creationId xmlns:p14="http://schemas.microsoft.com/office/powerpoint/2010/main" val="11870857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157786B3-2158-4541-A49F-0078CF1EED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8021" y="1054007"/>
            <a:ext cx="8755737" cy="4749987"/>
          </a:xfrm>
          <a:prstGeom prst="rect">
            <a:avLst/>
          </a:prstGeom>
        </p:spPr>
      </p:pic>
      <p:sp>
        <p:nvSpPr>
          <p:cNvPr id="5" name="TextovéPole 4">
            <a:extLst>
              <a:ext uri="{FF2B5EF4-FFF2-40B4-BE49-F238E27FC236}">
                <a16:creationId xmlns:a16="http://schemas.microsoft.com/office/drawing/2014/main" id="{2B53F160-5F45-4F59-8342-0E5DA625E201}"/>
              </a:ext>
            </a:extLst>
          </p:cNvPr>
          <p:cNvSpPr txBox="1"/>
          <p:nvPr/>
        </p:nvSpPr>
        <p:spPr>
          <a:xfrm>
            <a:off x="0" y="0"/>
            <a:ext cx="8043169" cy="523220"/>
          </a:xfrm>
          <a:prstGeom prst="rect">
            <a:avLst/>
          </a:prstGeom>
          <a:noFill/>
        </p:spPr>
        <p:txBody>
          <a:bodyPr wrap="square" rtlCol="0">
            <a:spAutoFit/>
          </a:bodyPr>
          <a:lstStyle/>
          <a:p>
            <a:r>
              <a:rPr lang="cs-CZ" sz="2800" dirty="0"/>
              <a:t>Acetylcholin (Vegetativní nervový systém)</a:t>
            </a:r>
          </a:p>
        </p:txBody>
      </p:sp>
    </p:spTree>
    <p:extLst>
      <p:ext uri="{BB962C8B-B14F-4D97-AF65-F5344CB8AC3E}">
        <p14:creationId xmlns:p14="http://schemas.microsoft.com/office/powerpoint/2010/main" val="39938731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CD6D0CAF-DD97-4161-B08A-CC84DC1B48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9421" y="609183"/>
            <a:ext cx="5603557" cy="3623219"/>
          </a:xfrm>
          <a:prstGeom prst="rect">
            <a:avLst/>
          </a:prstGeom>
        </p:spPr>
      </p:pic>
      <p:pic>
        <p:nvPicPr>
          <p:cNvPr id="7" name="Obrázek 6">
            <a:extLst>
              <a:ext uri="{FF2B5EF4-FFF2-40B4-BE49-F238E27FC236}">
                <a16:creationId xmlns:a16="http://schemas.microsoft.com/office/drawing/2014/main" id="{110F405B-C762-4908-994E-19E8C83BFFE1}"/>
              </a:ext>
            </a:extLst>
          </p:cNvPr>
          <p:cNvPicPr>
            <a:picLocks noChangeAspect="1"/>
          </p:cNvPicPr>
          <p:nvPr/>
        </p:nvPicPr>
        <p:blipFill>
          <a:blip r:embed="rId3"/>
          <a:stretch>
            <a:fillRect/>
          </a:stretch>
        </p:blipFill>
        <p:spPr>
          <a:xfrm>
            <a:off x="7765986" y="791134"/>
            <a:ext cx="3517641" cy="3310462"/>
          </a:xfrm>
          <a:prstGeom prst="rect">
            <a:avLst/>
          </a:prstGeom>
        </p:spPr>
      </p:pic>
      <p:sp>
        <p:nvSpPr>
          <p:cNvPr id="2" name="TextovéPole 1"/>
          <p:cNvSpPr txBox="1"/>
          <p:nvPr/>
        </p:nvSpPr>
        <p:spPr>
          <a:xfrm>
            <a:off x="7725103" y="548641"/>
            <a:ext cx="960199" cy="369332"/>
          </a:xfrm>
          <a:prstGeom prst="rect">
            <a:avLst/>
          </a:prstGeom>
          <a:noFill/>
        </p:spPr>
        <p:txBody>
          <a:bodyPr wrap="none" rtlCol="0">
            <a:spAutoFit/>
          </a:bodyPr>
          <a:lstStyle/>
          <a:p>
            <a:r>
              <a:rPr lang="cs-CZ" dirty="0"/>
              <a:t>Astrocyt</a:t>
            </a:r>
            <a:endParaRPr lang="en-US" dirty="0"/>
          </a:p>
        </p:txBody>
      </p:sp>
      <p:sp>
        <p:nvSpPr>
          <p:cNvPr id="8" name="TextovéPole 7">
            <a:extLst>
              <a:ext uri="{FF2B5EF4-FFF2-40B4-BE49-F238E27FC236}">
                <a16:creationId xmlns:a16="http://schemas.microsoft.com/office/drawing/2014/main" id="{CA81CCD1-C23D-4B69-ACA4-EB1AEBB6DC24}"/>
              </a:ext>
            </a:extLst>
          </p:cNvPr>
          <p:cNvSpPr txBox="1"/>
          <p:nvPr/>
        </p:nvSpPr>
        <p:spPr>
          <a:xfrm>
            <a:off x="0" y="0"/>
            <a:ext cx="8043169" cy="1384995"/>
          </a:xfrm>
          <a:prstGeom prst="rect">
            <a:avLst/>
          </a:prstGeom>
          <a:noFill/>
        </p:spPr>
        <p:txBody>
          <a:bodyPr wrap="square" rtlCol="0">
            <a:spAutoFit/>
          </a:bodyPr>
          <a:lstStyle/>
          <a:p>
            <a:r>
              <a:rPr lang="cs-CZ" sz="2800" dirty="0"/>
              <a:t>Chemické synapse</a:t>
            </a:r>
            <a:endParaRPr lang="en-US" sz="2800" dirty="0"/>
          </a:p>
          <a:p>
            <a:pPr marL="285750" indent="-285750">
              <a:buFontTx/>
              <a:buChar char="-"/>
            </a:pPr>
            <a:endParaRPr lang="cs-CZ" sz="2800" dirty="0"/>
          </a:p>
          <a:p>
            <a:pPr marL="285750" indent="-285750">
              <a:buFontTx/>
              <a:buChar char="-"/>
            </a:pPr>
            <a:endParaRPr lang="cs-CZ" sz="2800" dirty="0"/>
          </a:p>
        </p:txBody>
      </p:sp>
      <p:sp>
        <p:nvSpPr>
          <p:cNvPr id="9" name="TextovéPole 8">
            <a:extLst>
              <a:ext uri="{FF2B5EF4-FFF2-40B4-BE49-F238E27FC236}">
                <a16:creationId xmlns:a16="http://schemas.microsoft.com/office/drawing/2014/main" id="{3666197D-1B70-4606-95F1-452070CD7C1E}"/>
              </a:ext>
            </a:extLst>
          </p:cNvPr>
          <p:cNvSpPr txBox="1"/>
          <p:nvPr/>
        </p:nvSpPr>
        <p:spPr>
          <a:xfrm>
            <a:off x="3237722" y="4910651"/>
            <a:ext cx="5754649" cy="923330"/>
          </a:xfrm>
          <a:prstGeom prst="rect">
            <a:avLst/>
          </a:prstGeom>
          <a:noFill/>
        </p:spPr>
        <p:txBody>
          <a:bodyPr wrap="square" rtlCol="0">
            <a:spAutoFit/>
          </a:bodyPr>
          <a:lstStyle/>
          <a:p>
            <a:pPr marL="285750" indent="-285750">
              <a:buFontTx/>
              <a:buChar char="-"/>
            </a:pPr>
            <a:r>
              <a:rPr lang="cs-CZ" dirty="0"/>
              <a:t>Zesílení signálu</a:t>
            </a:r>
          </a:p>
          <a:p>
            <a:pPr marL="285750" indent="-285750">
              <a:buFontTx/>
              <a:buChar char="-"/>
            </a:pPr>
            <a:r>
              <a:rPr lang="cs-CZ" dirty="0"/>
              <a:t>Mimo elektrické působení řada postsynaptických efektů</a:t>
            </a:r>
            <a:endParaRPr lang="en-US" dirty="0"/>
          </a:p>
          <a:p>
            <a:pPr marL="285750" indent="-285750">
              <a:buFontTx/>
              <a:buChar char="-"/>
            </a:pPr>
            <a:endParaRPr lang="en-US" dirty="0"/>
          </a:p>
        </p:txBody>
      </p:sp>
    </p:spTree>
    <p:extLst>
      <p:ext uri="{BB962C8B-B14F-4D97-AF65-F5344CB8AC3E}">
        <p14:creationId xmlns:p14="http://schemas.microsoft.com/office/powerpoint/2010/main" val="41699317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5069ADBF-EE14-4AF4-B41A-417F188A52D0}"/>
              </a:ext>
            </a:extLst>
          </p:cNvPr>
          <p:cNvPicPr>
            <a:picLocks noChangeAspect="1"/>
          </p:cNvPicPr>
          <p:nvPr/>
        </p:nvPicPr>
        <p:blipFill>
          <a:blip r:embed="rId2"/>
          <a:stretch>
            <a:fillRect/>
          </a:stretch>
        </p:blipFill>
        <p:spPr>
          <a:xfrm>
            <a:off x="4574584" y="2046134"/>
            <a:ext cx="6093416" cy="4811867"/>
          </a:xfrm>
          <a:prstGeom prst="rect">
            <a:avLst/>
          </a:prstGeom>
        </p:spPr>
      </p:pic>
      <p:pic>
        <p:nvPicPr>
          <p:cNvPr id="8" name="Picture 2" descr="Acetylcholine - Wikiped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1666" y="202850"/>
            <a:ext cx="3456874" cy="1209906"/>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429C8093-A288-4F59-9D04-30C9B52D88BC}"/>
              </a:ext>
            </a:extLst>
          </p:cNvPr>
          <p:cNvSpPr txBox="1"/>
          <p:nvPr/>
        </p:nvSpPr>
        <p:spPr>
          <a:xfrm>
            <a:off x="0" y="0"/>
            <a:ext cx="8043169" cy="523220"/>
          </a:xfrm>
          <a:prstGeom prst="rect">
            <a:avLst/>
          </a:prstGeom>
          <a:noFill/>
        </p:spPr>
        <p:txBody>
          <a:bodyPr wrap="square" rtlCol="0">
            <a:spAutoFit/>
          </a:bodyPr>
          <a:lstStyle/>
          <a:p>
            <a:r>
              <a:rPr lang="cs-CZ" sz="2800" dirty="0"/>
              <a:t>Acetylcholin (Centrální nervový systém) - Lokalizace</a:t>
            </a:r>
          </a:p>
        </p:txBody>
      </p:sp>
      <p:sp>
        <p:nvSpPr>
          <p:cNvPr id="10" name="TextovéPole 9">
            <a:extLst>
              <a:ext uri="{FF2B5EF4-FFF2-40B4-BE49-F238E27FC236}">
                <a16:creationId xmlns:a16="http://schemas.microsoft.com/office/drawing/2014/main" id="{646E6732-37D6-47E1-AEB1-4CC973362343}"/>
              </a:ext>
            </a:extLst>
          </p:cNvPr>
          <p:cNvSpPr txBox="1"/>
          <p:nvPr/>
        </p:nvSpPr>
        <p:spPr>
          <a:xfrm>
            <a:off x="363894" y="889158"/>
            <a:ext cx="8826759" cy="3200876"/>
          </a:xfrm>
          <a:prstGeom prst="rect">
            <a:avLst/>
          </a:prstGeom>
          <a:noFill/>
        </p:spPr>
        <p:txBody>
          <a:bodyPr wrap="square" rtlCol="0">
            <a:spAutoFit/>
          </a:bodyPr>
          <a:lstStyle/>
          <a:p>
            <a:r>
              <a:rPr lang="cs-CZ" b="1" dirty="0"/>
              <a:t>Projekce (lokální spoje spíše vzácně, například </a:t>
            </a:r>
            <a:r>
              <a:rPr lang="cs-CZ" b="1" dirty="0" err="1"/>
              <a:t>striatum</a:t>
            </a:r>
            <a:r>
              <a:rPr lang="cs-CZ" b="1" dirty="0"/>
              <a:t>):</a:t>
            </a:r>
          </a:p>
          <a:p>
            <a:r>
              <a:rPr lang="cs-CZ" b="1" dirty="0" err="1"/>
              <a:t>ncBasalis</a:t>
            </a:r>
            <a:r>
              <a:rPr lang="cs-CZ" b="1" dirty="0"/>
              <a:t> </a:t>
            </a:r>
            <a:r>
              <a:rPr lang="cs-CZ" b="1" dirty="0" err="1"/>
              <a:t>Meynert</a:t>
            </a:r>
            <a:r>
              <a:rPr lang="cs-CZ" b="1" dirty="0"/>
              <a:t>  → celá mozková kůra (L1, svrchní vrstva kůry)</a:t>
            </a:r>
          </a:p>
          <a:p>
            <a:r>
              <a:rPr lang="cs-CZ" dirty="0"/>
              <a:t>-Učení, okruhy asociace (výlev Ach v kůře jako signál signifikance situace)</a:t>
            </a:r>
          </a:p>
          <a:p>
            <a:endParaRPr lang="cs-CZ" sz="1100" dirty="0"/>
          </a:p>
          <a:p>
            <a:r>
              <a:rPr lang="cs-CZ" b="1" dirty="0" err="1"/>
              <a:t>Septal</a:t>
            </a:r>
            <a:r>
              <a:rPr lang="cs-CZ" b="1" dirty="0"/>
              <a:t> </a:t>
            </a:r>
            <a:r>
              <a:rPr lang="cs-CZ" b="1" dirty="0" err="1"/>
              <a:t>nuclei</a:t>
            </a:r>
            <a:r>
              <a:rPr lang="cs-CZ" b="1" dirty="0"/>
              <a:t> → hippocampus</a:t>
            </a:r>
          </a:p>
          <a:p>
            <a:r>
              <a:rPr lang="cs-CZ" dirty="0"/>
              <a:t>-Modulace paměti, konsolidace paměti, </a:t>
            </a:r>
            <a:r>
              <a:rPr lang="cs-CZ" dirty="0" err="1"/>
              <a:t>theta</a:t>
            </a:r>
            <a:r>
              <a:rPr lang="cs-CZ" dirty="0"/>
              <a:t> oscilace</a:t>
            </a:r>
          </a:p>
          <a:p>
            <a:endParaRPr lang="cs-CZ" sz="1100" dirty="0"/>
          </a:p>
          <a:p>
            <a:r>
              <a:rPr lang="cs-CZ" b="1" dirty="0" err="1"/>
              <a:t>Pedunculopontine</a:t>
            </a:r>
            <a:r>
              <a:rPr lang="cs-CZ" b="1" dirty="0"/>
              <a:t> </a:t>
            </a:r>
            <a:r>
              <a:rPr lang="cs-CZ" b="1" dirty="0" err="1"/>
              <a:t>ns</a:t>
            </a:r>
            <a:r>
              <a:rPr lang="cs-CZ" b="1" dirty="0"/>
              <a:t> and </a:t>
            </a:r>
            <a:r>
              <a:rPr lang="cs-CZ" b="1" dirty="0" err="1"/>
              <a:t>LatDor</a:t>
            </a:r>
            <a:r>
              <a:rPr lang="cs-CZ" b="1" dirty="0"/>
              <a:t> </a:t>
            </a:r>
            <a:r>
              <a:rPr lang="cs-CZ" b="1" dirty="0" err="1"/>
              <a:t>nc</a:t>
            </a:r>
            <a:r>
              <a:rPr lang="cs-CZ" b="1" dirty="0"/>
              <a:t> </a:t>
            </a:r>
          </a:p>
          <a:p>
            <a:r>
              <a:rPr lang="cs-CZ" b="1" dirty="0"/>
              <a:t> → VTA, thalamus)</a:t>
            </a:r>
          </a:p>
          <a:p>
            <a:r>
              <a:rPr lang="cs-CZ" dirty="0"/>
              <a:t>-Součást ARAS</a:t>
            </a:r>
          </a:p>
          <a:p>
            <a:r>
              <a:rPr lang="cs-CZ" dirty="0"/>
              <a:t>-Role v REM spánku</a:t>
            </a:r>
          </a:p>
          <a:p>
            <a:endParaRPr lang="cs-CZ" b="1" dirty="0"/>
          </a:p>
        </p:txBody>
      </p:sp>
    </p:spTree>
    <p:extLst>
      <p:ext uri="{BB962C8B-B14F-4D97-AF65-F5344CB8AC3E}">
        <p14:creationId xmlns:p14="http://schemas.microsoft.com/office/powerpoint/2010/main" val="37477169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ovéPole 8">
            <a:extLst>
              <a:ext uri="{FF2B5EF4-FFF2-40B4-BE49-F238E27FC236}">
                <a16:creationId xmlns:a16="http://schemas.microsoft.com/office/drawing/2014/main" id="{B67328F9-D49F-4CBB-AC67-32D7A9A3C056}"/>
              </a:ext>
            </a:extLst>
          </p:cNvPr>
          <p:cNvSpPr txBox="1"/>
          <p:nvPr/>
        </p:nvSpPr>
        <p:spPr>
          <a:xfrm>
            <a:off x="0" y="0"/>
            <a:ext cx="8043169" cy="523220"/>
          </a:xfrm>
          <a:prstGeom prst="rect">
            <a:avLst/>
          </a:prstGeom>
          <a:noFill/>
        </p:spPr>
        <p:txBody>
          <a:bodyPr wrap="square" rtlCol="0">
            <a:spAutoFit/>
          </a:bodyPr>
          <a:lstStyle/>
          <a:p>
            <a:r>
              <a:rPr lang="cs-CZ" sz="2800" dirty="0"/>
              <a:t>Acetylcholin (CNS) – Klinický význam</a:t>
            </a:r>
          </a:p>
        </p:txBody>
      </p:sp>
      <p:sp>
        <p:nvSpPr>
          <p:cNvPr id="10" name="TextovéPole 9">
            <a:extLst>
              <a:ext uri="{FF2B5EF4-FFF2-40B4-BE49-F238E27FC236}">
                <a16:creationId xmlns:a16="http://schemas.microsoft.com/office/drawing/2014/main" id="{87427DD7-D361-402A-ACE8-657F00BCEDA5}"/>
              </a:ext>
            </a:extLst>
          </p:cNvPr>
          <p:cNvSpPr txBox="1"/>
          <p:nvPr/>
        </p:nvSpPr>
        <p:spPr>
          <a:xfrm>
            <a:off x="877077" y="637231"/>
            <a:ext cx="8975277" cy="1923604"/>
          </a:xfrm>
          <a:prstGeom prst="rect">
            <a:avLst/>
          </a:prstGeom>
          <a:noFill/>
        </p:spPr>
        <p:txBody>
          <a:bodyPr wrap="square" rtlCol="0">
            <a:spAutoFit/>
          </a:bodyPr>
          <a:lstStyle/>
          <a:p>
            <a:r>
              <a:rPr lang="cs-CZ" b="1" dirty="0" err="1"/>
              <a:t>Alzeimerova</a:t>
            </a:r>
            <a:r>
              <a:rPr lang="cs-CZ" b="1" dirty="0"/>
              <a:t> choroba </a:t>
            </a:r>
          </a:p>
          <a:p>
            <a:r>
              <a:rPr lang="cs-CZ" dirty="0"/>
              <a:t>-Časná degenerace </a:t>
            </a:r>
            <a:r>
              <a:rPr lang="cs-CZ" dirty="0" err="1"/>
              <a:t>cholinergních</a:t>
            </a:r>
            <a:r>
              <a:rPr lang="cs-CZ" dirty="0"/>
              <a:t> jader v </a:t>
            </a:r>
            <a:r>
              <a:rPr lang="cs-CZ" dirty="0" err="1"/>
              <a:t>basal</a:t>
            </a:r>
            <a:r>
              <a:rPr lang="cs-CZ" dirty="0"/>
              <a:t> </a:t>
            </a:r>
            <a:r>
              <a:rPr lang="cs-CZ" dirty="0" err="1"/>
              <a:t>forebrain</a:t>
            </a:r>
            <a:r>
              <a:rPr lang="cs-CZ" dirty="0"/>
              <a:t> přispívá ke kognitivním problémům</a:t>
            </a:r>
          </a:p>
          <a:p>
            <a:r>
              <a:rPr lang="cs-CZ" dirty="0"/>
              <a:t>-</a:t>
            </a:r>
            <a:r>
              <a:rPr lang="cs-CZ" dirty="0" err="1"/>
              <a:t>AChE</a:t>
            </a:r>
            <a:r>
              <a:rPr lang="cs-CZ" dirty="0"/>
              <a:t> inhibitory procházející přes HEB (BBB) - </a:t>
            </a:r>
            <a:r>
              <a:rPr lang="cs-CZ" dirty="0" err="1"/>
              <a:t>donepezil</a:t>
            </a:r>
            <a:r>
              <a:rPr lang="cs-CZ" dirty="0"/>
              <a:t>, </a:t>
            </a:r>
            <a:r>
              <a:rPr lang="cs-CZ" dirty="0" err="1"/>
              <a:t>rivastigmin</a:t>
            </a:r>
            <a:r>
              <a:rPr lang="cs-CZ" dirty="0"/>
              <a:t> </a:t>
            </a:r>
            <a:r>
              <a:rPr lang="cs-CZ" dirty="0" err="1"/>
              <a:t>etc</a:t>
            </a:r>
            <a:r>
              <a:rPr lang="cs-CZ" dirty="0"/>
              <a:t>..</a:t>
            </a:r>
          </a:p>
          <a:p>
            <a:endParaRPr lang="cs-CZ" sz="1100" dirty="0"/>
          </a:p>
          <a:p>
            <a:r>
              <a:rPr lang="cs-CZ" b="1" dirty="0"/>
              <a:t>Závislost na nikotinu</a:t>
            </a:r>
          </a:p>
          <a:p>
            <a:r>
              <a:rPr lang="cs-CZ" dirty="0"/>
              <a:t>-Hédonický efekt </a:t>
            </a:r>
            <a:r>
              <a:rPr lang="cs-CZ" dirty="0" err="1"/>
              <a:t>mediován</a:t>
            </a:r>
            <a:r>
              <a:rPr lang="cs-CZ" dirty="0"/>
              <a:t> skrze </a:t>
            </a:r>
            <a:r>
              <a:rPr lang="cs-CZ" dirty="0" err="1"/>
              <a:t>NiAchRs</a:t>
            </a:r>
            <a:r>
              <a:rPr lang="cs-CZ" dirty="0"/>
              <a:t> (obsahujících </a:t>
            </a:r>
            <a:r>
              <a:rPr lang="el-GR" dirty="0"/>
              <a:t>α</a:t>
            </a:r>
            <a:r>
              <a:rPr lang="cs-CZ" dirty="0"/>
              <a:t>7 podjednotku) v VTA; </a:t>
            </a:r>
            <a:r>
              <a:rPr lang="cs-CZ" dirty="0" err="1"/>
              <a:t>Vareniclin</a:t>
            </a:r>
            <a:endParaRPr lang="cs-CZ" b="1" dirty="0"/>
          </a:p>
          <a:p>
            <a:endParaRPr lang="cs-CZ" b="1" dirty="0"/>
          </a:p>
        </p:txBody>
      </p:sp>
      <p:pic>
        <p:nvPicPr>
          <p:cNvPr id="11" name="Obrázek 10">
            <a:extLst>
              <a:ext uri="{FF2B5EF4-FFF2-40B4-BE49-F238E27FC236}">
                <a16:creationId xmlns:a16="http://schemas.microsoft.com/office/drawing/2014/main" id="{9F7B9EEF-97E7-4383-98B5-801C0F1CC3EC}"/>
              </a:ext>
            </a:extLst>
          </p:cNvPr>
          <p:cNvPicPr>
            <a:picLocks noChangeAspect="1"/>
          </p:cNvPicPr>
          <p:nvPr/>
        </p:nvPicPr>
        <p:blipFill>
          <a:blip r:embed="rId2"/>
          <a:stretch>
            <a:fillRect/>
          </a:stretch>
        </p:blipFill>
        <p:spPr>
          <a:xfrm>
            <a:off x="4611852" y="2674846"/>
            <a:ext cx="5297257" cy="4183154"/>
          </a:xfrm>
          <a:prstGeom prst="rect">
            <a:avLst/>
          </a:prstGeom>
        </p:spPr>
      </p:pic>
      <p:pic>
        <p:nvPicPr>
          <p:cNvPr id="12" name="Obrázek 11">
            <a:extLst>
              <a:ext uri="{FF2B5EF4-FFF2-40B4-BE49-F238E27FC236}">
                <a16:creationId xmlns:a16="http://schemas.microsoft.com/office/drawing/2014/main" id="{B94AB2DD-97D6-4E88-914D-97D5ADEAE5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769" y="2484645"/>
            <a:ext cx="2701971" cy="4269114"/>
          </a:xfrm>
          <a:prstGeom prst="rect">
            <a:avLst/>
          </a:prstGeom>
        </p:spPr>
      </p:pic>
    </p:spTree>
    <p:extLst>
      <p:ext uri="{BB962C8B-B14F-4D97-AF65-F5344CB8AC3E}">
        <p14:creationId xmlns:p14="http://schemas.microsoft.com/office/powerpoint/2010/main" val="31596361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617BEACF-07CA-488D-8494-ACD893BA8E88}"/>
              </a:ext>
            </a:extLst>
          </p:cNvPr>
          <p:cNvPicPr>
            <a:picLocks noChangeAspect="1"/>
          </p:cNvPicPr>
          <p:nvPr/>
        </p:nvPicPr>
        <p:blipFill>
          <a:blip r:embed="rId2"/>
          <a:stretch>
            <a:fillRect/>
          </a:stretch>
        </p:blipFill>
        <p:spPr>
          <a:xfrm>
            <a:off x="1681628" y="727787"/>
            <a:ext cx="4651470" cy="5747657"/>
          </a:xfrm>
          <a:prstGeom prst="rect">
            <a:avLst/>
          </a:prstGeom>
        </p:spPr>
      </p:pic>
      <p:sp>
        <p:nvSpPr>
          <p:cNvPr id="6" name="TextovéPole 5">
            <a:extLst>
              <a:ext uri="{FF2B5EF4-FFF2-40B4-BE49-F238E27FC236}">
                <a16:creationId xmlns:a16="http://schemas.microsoft.com/office/drawing/2014/main" id="{F3B589C8-67F8-4C33-8FD7-B90BD68549C0}"/>
              </a:ext>
            </a:extLst>
          </p:cNvPr>
          <p:cNvSpPr txBox="1"/>
          <p:nvPr/>
        </p:nvSpPr>
        <p:spPr>
          <a:xfrm>
            <a:off x="0" y="0"/>
            <a:ext cx="8043169" cy="523220"/>
          </a:xfrm>
          <a:prstGeom prst="rect">
            <a:avLst/>
          </a:prstGeom>
          <a:noFill/>
        </p:spPr>
        <p:txBody>
          <a:bodyPr wrap="square" rtlCol="0">
            <a:spAutoFit/>
          </a:bodyPr>
          <a:lstStyle/>
          <a:p>
            <a:r>
              <a:rPr lang="cs-CZ" sz="2800" dirty="0"/>
              <a:t>Katecholaminy – společná cesta syntézy</a:t>
            </a:r>
          </a:p>
        </p:txBody>
      </p:sp>
    </p:spTree>
    <p:extLst>
      <p:ext uri="{BB962C8B-B14F-4D97-AF65-F5344CB8AC3E}">
        <p14:creationId xmlns:p14="http://schemas.microsoft.com/office/powerpoint/2010/main" val="35187858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4A051711-FB00-4C0F-9D50-157AFDE380E5}"/>
              </a:ext>
            </a:extLst>
          </p:cNvPr>
          <p:cNvSpPr txBox="1"/>
          <p:nvPr/>
        </p:nvSpPr>
        <p:spPr>
          <a:xfrm>
            <a:off x="0" y="0"/>
            <a:ext cx="8043169" cy="523220"/>
          </a:xfrm>
          <a:prstGeom prst="rect">
            <a:avLst/>
          </a:prstGeom>
          <a:noFill/>
        </p:spPr>
        <p:txBody>
          <a:bodyPr wrap="square" rtlCol="0">
            <a:spAutoFit/>
          </a:bodyPr>
          <a:lstStyle/>
          <a:p>
            <a:r>
              <a:rPr lang="cs-CZ" sz="2800" dirty="0"/>
              <a:t>Dopamin – stručná data</a:t>
            </a:r>
          </a:p>
        </p:txBody>
      </p:sp>
      <p:sp>
        <p:nvSpPr>
          <p:cNvPr id="7" name="TextovéPole 6">
            <a:extLst>
              <a:ext uri="{FF2B5EF4-FFF2-40B4-BE49-F238E27FC236}">
                <a16:creationId xmlns:a16="http://schemas.microsoft.com/office/drawing/2014/main" id="{F080E47C-2B0C-4727-A673-2F63078840DA}"/>
              </a:ext>
            </a:extLst>
          </p:cNvPr>
          <p:cNvSpPr txBox="1"/>
          <p:nvPr/>
        </p:nvSpPr>
        <p:spPr>
          <a:xfrm>
            <a:off x="111968" y="637231"/>
            <a:ext cx="8817428" cy="2585323"/>
          </a:xfrm>
          <a:prstGeom prst="rect">
            <a:avLst/>
          </a:prstGeom>
          <a:noFill/>
        </p:spPr>
        <p:txBody>
          <a:bodyPr wrap="square" rtlCol="0">
            <a:spAutoFit/>
          </a:bodyPr>
          <a:lstStyle/>
          <a:p>
            <a:r>
              <a:rPr lang="cs-CZ" b="1" dirty="0"/>
              <a:t>Syntéza: </a:t>
            </a:r>
            <a:r>
              <a:rPr lang="cs-CZ" dirty="0"/>
              <a:t>z L-DOPA</a:t>
            </a:r>
          </a:p>
          <a:p>
            <a:r>
              <a:rPr lang="cs-CZ" b="1" dirty="0"/>
              <a:t>Degradace: </a:t>
            </a:r>
            <a:r>
              <a:rPr lang="cs-CZ" dirty="0"/>
              <a:t>COMT, MAO</a:t>
            </a:r>
          </a:p>
          <a:p>
            <a:r>
              <a:rPr lang="cs-CZ" b="1" dirty="0"/>
              <a:t>Vychytávání: </a:t>
            </a:r>
            <a:r>
              <a:rPr lang="cs-CZ" dirty="0"/>
              <a:t>DAT</a:t>
            </a:r>
          </a:p>
          <a:p>
            <a:r>
              <a:rPr lang="cs-CZ" b="1" dirty="0"/>
              <a:t>Receptory: </a:t>
            </a:r>
            <a:r>
              <a:rPr lang="cs-CZ" dirty="0"/>
              <a:t>D1-D5 (všechny </a:t>
            </a:r>
            <a:r>
              <a:rPr lang="cs-CZ" dirty="0" err="1"/>
              <a:t>metabrotopní</a:t>
            </a:r>
            <a:r>
              <a:rPr lang="cs-CZ" dirty="0"/>
              <a:t>) </a:t>
            </a:r>
          </a:p>
          <a:p>
            <a:r>
              <a:rPr lang="cs-CZ" dirty="0"/>
              <a:t>“D1-like“ (</a:t>
            </a:r>
            <a:r>
              <a:rPr lang="cs-CZ" dirty="0" err="1"/>
              <a:t>Gs</a:t>
            </a:r>
            <a:r>
              <a:rPr lang="cs-CZ" dirty="0"/>
              <a:t>) – D1, D5</a:t>
            </a:r>
          </a:p>
          <a:p>
            <a:r>
              <a:rPr lang="cs-CZ" dirty="0"/>
              <a:t>- </a:t>
            </a:r>
            <a:r>
              <a:rPr lang="cs-CZ" dirty="0" err="1"/>
              <a:t>Prefrontální</a:t>
            </a:r>
            <a:r>
              <a:rPr lang="cs-CZ" dirty="0"/>
              <a:t> kůra, </a:t>
            </a:r>
            <a:r>
              <a:rPr lang="cs-CZ" dirty="0" err="1"/>
              <a:t>striatum</a:t>
            </a:r>
            <a:endParaRPr lang="cs-CZ" dirty="0"/>
          </a:p>
          <a:p>
            <a:r>
              <a:rPr lang="cs-CZ" dirty="0"/>
              <a:t>“D2-like“ (</a:t>
            </a:r>
            <a:r>
              <a:rPr lang="cs-CZ" dirty="0" err="1"/>
              <a:t>Gi</a:t>
            </a:r>
            <a:r>
              <a:rPr lang="cs-CZ" dirty="0"/>
              <a:t>) – D2, D3, D4</a:t>
            </a:r>
          </a:p>
          <a:p>
            <a:r>
              <a:rPr lang="cs-CZ" dirty="0"/>
              <a:t>- </a:t>
            </a:r>
            <a:r>
              <a:rPr lang="cs-CZ" dirty="0" err="1"/>
              <a:t>nAccumbens</a:t>
            </a:r>
            <a:r>
              <a:rPr lang="cs-CZ" dirty="0"/>
              <a:t>, </a:t>
            </a:r>
            <a:r>
              <a:rPr lang="cs-CZ" dirty="0" err="1"/>
              <a:t>striatum</a:t>
            </a:r>
            <a:r>
              <a:rPr lang="cs-CZ" dirty="0"/>
              <a:t>, kůra</a:t>
            </a:r>
          </a:p>
          <a:p>
            <a:endParaRPr lang="cs-CZ" dirty="0"/>
          </a:p>
        </p:txBody>
      </p:sp>
      <p:pic>
        <p:nvPicPr>
          <p:cNvPr id="8" name="Obrázek 7">
            <a:extLst>
              <a:ext uri="{FF2B5EF4-FFF2-40B4-BE49-F238E27FC236}">
                <a16:creationId xmlns:a16="http://schemas.microsoft.com/office/drawing/2014/main" id="{1E16FDC1-F443-4F9A-8627-30EEEA2939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4053" y="135299"/>
            <a:ext cx="4938767" cy="3174333"/>
          </a:xfrm>
          <a:prstGeom prst="rect">
            <a:avLst/>
          </a:prstGeom>
        </p:spPr>
      </p:pic>
    </p:spTree>
    <p:extLst>
      <p:ext uri="{BB962C8B-B14F-4D97-AF65-F5344CB8AC3E}">
        <p14:creationId xmlns:p14="http://schemas.microsoft.com/office/powerpoint/2010/main" val="4030825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a:extLst>
              <a:ext uri="{FF2B5EF4-FFF2-40B4-BE49-F238E27FC236}">
                <a16:creationId xmlns:a16="http://schemas.microsoft.com/office/drawing/2014/main" id="{F64F0837-8BDB-48D8-A380-98DC7EF89E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9201" y="1102501"/>
            <a:ext cx="6951145" cy="4784343"/>
          </a:xfrm>
          <a:prstGeom prst="rect">
            <a:avLst/>
          </a:prstGeom>
        </p:spPr>
      </p:pic>
      <p:pic>
        <p:nvPicPr>
          <p:cNvPr id="2050" name="Picture 2" descr="File:Dopamine.svg - Wikimedia Comm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62" y="1676510"/>
            <a:ext cx="3048000" cy="1247775"/>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BD5ECF2B-C730-462A-A7AA-00C51815220B}"/>
              </a:ext>
            </a:extLst>
          </p:cNvPr>
          <p:cNvSpPr txBox="1"/>
          <p:nvPr/>
        </p:nvSpPr>
        <p:spPr>
          <a:xfrm>
            <a:off x="0" y="0"/>
            <a:ext cx="8043169" cy="523220"/>
          </a:xfrm>
          <a:prstGeom prst="rect">
            <a:avLst/>
          </a:prstGeom>
          <a:noFill/>
        </p:spPr>
        <p:txBody>
          <a:bodyPr wrap="square" rtlCol="0">
            <a:spAutoFit/>
          </a:bodyPr>
          <a:lstStyle/>
          <a:p>
            <a:r>
              <a:rPr lang="cs-CZ" sz="2800" dirty="0"/>
              <a:t>Dopamin - Lokalizace</a:t>
            </a:r>
          </a:p>
        </p:txBody>
      </p:sp>
      <p:sp>
        <p:nvSpPr>
          <p:cNvPr id="8" name="TextovéPole 7">
            <a:extLst>
              <a:ext uri="{FF2B5EF4-FFF2-40B4-BE49-F238E27FC236}">
                <a16:creationId xmlns:a16="http://schemas.microsoft.com/office/drawing/2014/main" id="{9F0C1668-6041-4849-A2D7-237F0270B309}"/>
              </a:ext>
            </a:extLst>
          </p:cNvPr>
          <p:cNvSpPr txBox="1"/>
          <p:nvPr/>
        </p:nvSpPr>
        <p:spPr>
          <a:xfrm>
            <a:off x="447870" y="523220"/>
            <a:ext cx="8817428" cy="738664"/>
          </a:xfrm>
          <a:prstGeom prst="rect">
            <a:avLst/>
          </a:prstGeom>
          <a:noFill/>
        </p:spPr>
        <p:txBody>
          <a:bodyPr wrap="square" rtlCol="0">
            <a:spAutoFit/>
          </a:bodyPr>
          <a:lstStyle/>
          <a:p>
            <a:endParaRPr lang="cs-CZ" dirty="0"/>
          </a:p>
          <a:p>
            <a:r>
              <a:rPr lang="cs-CZ" sz="2400" b="1" dirty="0"/>
              <a:t>4 hlavní projekční dráhy</a:t>
            </a:r>
          </a:p>
        </p:txBody>
      </p:sp>
    </p:spTree>
    <p:extLst>
      <p:ext uri="{BB962C8B-B14F-4D97-AF65-F5344CB8AC3E}">
        <p14:creationId xmlns:p14="http://schemas.microsoft.com/office/powerpoint/2010/main" val="36090170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a:extLst>
              <a:ext uri="{FF2B5EF4-FFF2-40B4-BE49-F238E27FC236}">
                <a16:creationId xmlns:a16="http://schemas.microsoft.com/office/drawing/2014/main" id="{F64F0837-8BDB-48D8-A380-98DC7EF89E8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184007" y="1"/>
            <a:ext cx="3483993" cy="2397967"/>
          </a:xfrm>
          <a:prstGeom prst="rect">
            <a:avLst/>
          </a:prstGeom>
        </p:spPr>
      </p:pic>
      <p:sp>
        <p:nvSpPr>
          <p:cNvPr id="5" name="TextovéPole 4">
            <a:extLst>
              <a:ext uri="{FF2B5EF4-FFF2-40B4-BE49-F238E27FC236}">
                <a16:creationId xmlns:a16="http://schemas.microsoft.com/office/drawing/2014/main" id="{9A321B84-6A3E-47B9-8F09-B2749C276D1F}"/>
              </a:ext>
            </a:extLst>
          </p:cNvPr>
          <p:cNvSpPr txBox="1"/>
          <p:nvPr/>
        </p:nvSpPr>
        <p:spPr>
          <a:xfrm>
            <a:off x="0" y="0"/>
            <a:ext cx="8043169" cy="523220"/>
          </a:xfrm>
          <a:prstGeom prst="rect">
            <a:avLst/>
          </a:prstGeom>
          <a:noFill/>
        </p:spPr>
        <p:txBody>
          <a:bodyPr wrap="square" rtlCol="0">
            <a:spAutoFit/>
          </a:bodyPr>
          <a:lstStyle/>
          <a:p>
            <a:r>
              <a:rPr lang="cs-CZ" sz="2800" dirty="0"/>
              <a:t>Dopamin – 4 hlavní projekční dráhy</a:t>
            </a:r>
          </a:p>
        </p:txBody>
      </p:sp>
      <p:sp>
        <p:nvSpPr>
          <p:cNvPr id="7" name="TextovéPole 6">
            <a:extLst>
              <a:ext uri="{FF2B5EF4-FFF2-40B4-BE49-F238E27FC236}">
                <a16:creationId xmlns:a16="http://schemas.microsoft.com/office/drawing/2014/main" id="{145B3D00-7A99-4530-9DDA-2215FA694D99}"/>
              </a:ext>
            </a:extLst>
          </p:cNvPr>
          <p:cNvSpPr txBox="1"/>
          <p:nvPr/>
        </p:nvSpPr>
        <p:spPr>
          <a:xfrm>
            <a:off x="111967" y="637231"/>
            <a:ext cx="8826759" cy="2646878"/>
          </a:xfrm>
          <a:prstGeom prst="rect">
            <a:avLst/>
          </a:prstGeom>
          <a:noFill/>
        </p:spPr>
        <p:txBody>
          <a:bodyPr wrap="square" rtlCol="0">
            <a:spAutoFit/>
          </a:bodyPr>
          <a:lstStyle/>
          <a:p>
            <a:r>
              <a:rPr lang="cs-CZ" b="1" dirty="0" err="1"/>
              <a:t>Mesokortikální</a:t>
            </a:r>
            <a:r>
              <a:rPr lang="cs-CZ" b="1" dirty="0"/>
              <a:t> – (VTA → PFC)</a:t>
            </a:r>
          </a:p>
          <a:p>
            <a:r>
              <a:rPr lang="cs-CZ" dirty="0"/>
              <a:t>-Pracovní paměť, orientovaná pozornost</a:t>
            </a:r>
          </a:p>
          <a:p>
            <a:endParaRPr lang="cs-CZ" sz="1100" dirty="0"/>
          </a:p>
          <a:p>
            <a:r>
              <a:rPr lang="cs-CZ" b="1" dirty="0" err="1"/>
              <a:t>Nigrostriatální</a:t>
            </a:r>
            <a:r>
              <a:rPr lang="cs-CZ" b="1" dirty="0"/>
              <a:t> – (</a:t>
            </a:r>
            <a:r>
              <a:rPr lang="cs-CZ" b="1" dirty="0" err="1"/>
              <a:t>SNc</a:t>
            </a:r>
            <a:r>
              <a:rPr lang="cs-CZ" b="1" dirty="0"/>
              <a:t> → </a:t>
            </a:r>
            <a:r>
              <a:rPr lang="cs-CZ" b="1" dirty="0" err="1"/>
              <a:t>Striatum</a:t>
            </a:r>
            <a:r>
              <a:rPr lang="cs-CZ" b="1" dirty="0"/>
              <a:t>)</a:t>
            </a:r>
          </a:p>
          <a:p>
            <a:r>
              <a:rPr lang="cs-CZ" dirty="0"/>
              <a:t>-Regulace BG a motorických funkcí (dysfunkce v PD)</a:t>
            </a:r>
          </a:p>
          <a:p>
            <a:endParaRPr lang="cs-CZ" sz="1100" dirty="0"/>
          </a:p>
          <a:p>
            <a:r>
              <a:rPr lang="cs-CZ" b="1" dirty="0" err="1"/>
              <a:t>Tuberoinfundibulární</a:t>
            </a:r>
            <a:r>
              <a:rPr lang="cs-CZ" b="1" dirty="0"/>
              <a:t> – </a:t>
            </a:r>
            <a:r>
              <a:rPr lang="cs-CZ" sz="1600" b="1" dirty="0"/>
              <a:t>(</a:t>
            </a:r>
            <a:r>
              <a:rPr lang="cs-CZ" sz="1600" b="1" dirty="0" err="1"/>
              <a:t>ncArcuatus</a:t>
            </a:r>
            <a:r>
              <a:rPr lang="cs-CZ" sz="1600" b="1" dirty="0"/>
              <a:t> → </a:t>
            </a:r>
            <a:r>
              <a:rPr lang="cs-CZ" sz="1600" b="1" dirty="0" err="1"/>
              <a:t>eminencia</a:t>
            </a:r>
            <a:r>
              <a:rPr lang="cs-CZ" sz="1600" b="1" dirty="0"/>
              <a:t> </a:t>
            </a:r>
            <a:r>
              <a:rPr lang="cs-CZ" sz="1600" b="1" dirty="0" err="1"/>
              <a:t>mediana</a:t>
            </a:r>
            <a:r>
              <a:rPr lang="cs-CZ" sz="1600" b="1" dirty="0"/>
              <a:t>)</a:t>
            </a:r>
          </a:p>
          <a:p>
            <a:r>
              <a:rPr lang="cs-CZ" dirty="0"/>
              <a:t>-Inhibice sekrece prolaktinu v neurohypofýze</a:t>
            </a:r>
          </a:p>
          <a:p>
            <a:endParaRPr lang="cs-CZ" dirty="0"/>
          </a:p>
          <a:p>
            <a:endParaRPr lang="cs-CZ" b="1" dirty="0"/>
          </a:p>
        </p:txBody>
      </p:sp>
    </p:spTree>
    <p:extLst>
      <p:ext uri="{BB962C8B-B14F-4D97-AF65-F5344CB8AC3E}">
        <p14:creationId xmlns:p14="http://schemas.microsoft.com/office/powerpoint/2010/main" val="19210682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656BDA1F-5046-48D6-8CBD-468E6B46876B}"/>
              </a:ext>
            </a:extLst>
          </p:cNvPr>
          <p:cNvSpPr txBox="1"/>
          <p:nvPr/>
        </p:nvSpPr>
        <p:spPr>
          <a:xfrm>
            <a:off x="0" y="0"/>
            <a:ext cx="8043169" cy="523220"/>
          </a:xfrm>
          <a:prstGeom prst="rect">
            <a:avLst/>
          </a:prstGeom>
          <a:noFill/>
        </p:spPr>
        <p:txBody>
          <a:bodyPr wrap="square" rtlCol="0">
            <a:spAutoFit/>
          </a:bodyPr>
          <a:lstStyle/>
          <a:p>
            <a:r>
              <a:rPr lang="cs-CZ" sz="2800" dirty="0"/>
              <a:t>Dopamin – 4 hlavní projekční dráhy</a:t>
            </a:r>
          </a:p>
        </p:txBody>
      </p:sp>
      <p:sp>
        <p:nvSpPr>
          <p:cNvPr id="7" name="TextovéPole 6">
            <a:extLst>
              <a:ext uri="{FF2B5EF4-FFF2-40B4-BE49-F238E27FC236}">
                <a16:creationId xmlns:a16="http://schemas.microsoft.com/office/drawing/2014/main" id="{D06E5137-BF50-4517-8EE0-C4FAF2506864}"/>
              </a:ext>
            </a:extLst>
          </p:cNvPr>
          <p:cNvSpPr txBox="1"/>
          <p:nvPr/>
        </p:nvSpPr>
        <p:spPr>
          <a:xfrm>
            <a:off x="111967" y="637231"/>
            <a:ext cx="8826759" cy="3754874"/>
          </a:xfrm>
          <a:prstGeom prst="rect">
            <a:avLst/>
          </a:prstGeom>
          <a:noFill/>
        </p:spPr>
        <p:txBody>
          <a:bodyPr wrap="square" rtlCol="0">
            <a:spAutoFit/>
          </a:bodyPr>
          <a:lstStyle/>
          <a:p>
            <a:r>
              <a:rPr lang="cs-CZ" b="1" dirty="0" err="1"/>
              <a:t>Mesokortikální</a:t>
            </a:r>
            <a:r>
              <a:rPr lang="cs-CZ" b="1" dirty="0"/>
              <a:t> – (VTA → PFC)</a:t>
            </a:r>
          </a:p>
          <a:p>
            <a:r>
              <a:rPr lang="cs-CZ" dirty="0"/>
              <a:t>-Pracovní paměť, orientovaná pozornost</a:t>
            </a:r>
          </a:p>
          <a:p>
            <a:endParaRPr lang="cs-CZ" sz="1100" dirty="0"/>
          </a:p>
          <a:p>
            <a:r>
              <a:rPr lang="cs-CZ" b="1" dirty="0" err="1"/>
              <a:t>Nigrostriatální</a:t>
            </a:r>
            <a:r>
              <a:rPr lang="cs-CZ" b="1" dirty="0"/>
              <a:t> – (</a:t>
            </a:r>
            <a:r>
              <a:rPr lang="cs-CZ" b="1" dirty="0" err="1"/>
              <a:t>SNc</a:t>
            </a:r>
            <a:r>
              <a:rPr lang="cs-CZ" b="1" dirty="0"/>
              <a:t> → </a:t>
            </a:r>
            <a:r>
              <a:rPr lang="cs-CZ" b="1" dirty="0" err="1"/>
              <a:t>Striatum</a:t>
            </a:r>
            <a:r>
              <a:rPr lang="cs-CZ" b="1" dirty="0"/>
              <a:t>)</a:t>
            </a:r>
          </a:p>
          <a:p>
            <a:r>
              <a:rPr lang="cs-CZ" dirty="0"/>
              <a:t>-Regulace BG a motorických funkcí (dysfunkce v PD)</a:t>
            </a:r>
          </a:p>
          <a:p>
            <a:endParaRPr lang="cs-CZ" sz="1100" dirty="0"/>
          </a:p>
          <a:p>
            <a:r>
              <a:rPr lang="cs-CZ" b="1" dirty="0" err="1"/>
              <a:t>Tuberoinfundibulární</a:t>
            </a:r>
            <a:r>
              <a:rPr lang="cs-CZ" b="1" dirty="0"/>
              <a:t> – </a:t>
            </a:r>
            <a:r>
              <a:rPr lang="cs-CZ" sz="1600" b="1" dirty="0"/>
              <a:t>(</a:t>
            </a:r>
            <a:r>
              <a:rPr lang="cs-CZ" sz="1600" b="1" dirty="0" err="1"/>
              <a:t>ncArcuatus</a:t>
            </a:r>
            <a:r>
              <a:rPr lang="cs-CZ" sz="1600" b="1" dirty="0"/>
              <a:t> → </a:t>
            </a:r>
            <a:r>
              <a:rPr lang="cs-CZ" sz="1600" b="1" dirty="0" err="1"/>
              <a:t>eminencia</a:t>
            </a:r>
            <a:r>
              <a:rPr lang="cs-CZ" sz="1600" b="1" dirty="0"/>
              <a:t> </a:t>
            </a:r>
            <a:r>
              <a:rPr lang="cs-CZ" sz="1600" b="1" dirty="0" err="1"/>
              <a:t>mediana</a:t>
            </a:r>
            <a:r>
              <a:rPr lang="cs-CZ" sz="1600" b="1" dirty="0"/>
              <a:t>)</a:t>
            </a:r>
          </a:p>
          <a:p>
            <a:r>
              <a:rPr lang="cs-CZ" dirty="0"/>
              <a:t>-Inhibice sekrece prolaktinu v neurohypofýze</a:t>
            </a:r>
          </a:p>
          <a:p>
            <a:endParaRPr lang="cs-CZ" dirty="0"/>
          </a:p>
          <a:p>
            <a:r>
              <a:rPr lang="cs-CZ" b="1" dirty="0" err="1"/>
              <a:t>Mesolimbická</a:t>
            </a:r>
            <a:r>
              <a:rPr lang="cs-CZ" b="1" dirty="0"/>
              <a:t> – (VTA → </a:t>
            </a:r>
            <a:r>
              <a:rPr lang="cs-CZ" b="1" dirty="0" err="1"/>
              <a:t>ncAccumbens</a:t>
            </a:r>
            <a:r>
              <a:rPr lang="cs-CZ" b="1" dirty="0"/>
              <a:t>)</a:t>
            </a:r>
          </a:p>
          <a:p>
            <a:r>
              <a:rPr lang="cs-CZ" dirty="0"/>
              <a:t>-“</a:t>
            </a:r>
            <a:r>
              <a:rPr lang="cs-CZ" dirty="0" err="1"/>
              <a:t>Reward</a:t>
            </a:r>
            <a:r>
              <a:rPr lang="cs-CZ" dirty="0"/>
              <a:t> </a:t>
            </a:r>
            <a:r>
              <a:rPr lang="cs-CZ" dirty="0" err="1"/>
              <a:t>prediction</a:t>
            </a:r>
            <a:r>
              <a:rPr lang="cs-CZ" dirty="0"/>
              <a:t> </a:t>
            </a:r>
            <a:r>
              <a:rPr lang="cs-CZ" dirty="0" err="1"/>
              <a:t>error</a:t>
            </a:r>
            <a:r>
              <a:rPr lang="cs-CZ" dirty="0"/>
              <a:t>“ (učení)</a:t>
            </a:r>
          </a:p>
          <a:p>
            <a:r>
              <a:rPr lang="cs-CZ" dirty="0"/>
              <a:t>-Motivace, </a:t>
            </a:r>
            <a:r>
              <a:rPr lang="cs-CZ" dirty="0" err="1"/>
              <a:t>hédonie</a:t>
            </a:r>
            <a:r>
              <a:rPr lang="cs-CZ" dirty="0"/>
              <a:t>, slast</a:t>
            </a:r>
          </a:p>
          <a:p>
            <a:endParaRPr lang="cs-CZ" b="1" dirty="0"/>
          </a:p>
          <a:p>
            <a:endParaRPr lang="cs-CZ" b="1" dirty="0"/>
          </a:p>
        </p:txBody>
      </p:sp>
      <p:pic>
        <p:nvPicPr>
          <p:cNvPr id="8" name="Obrázek 7">
            <a:extLst>
              <a:ext uri="{FF2B5EF4-FFF2-40B4-BE49-F238E27FC236}">
                <a16:creationId xmlns:a16="http://schemas.microsoft.com/office/drawing/2014/main" id="{907C855B-CCEE-447C-9CD6-34CE518ADF0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235255" y="261610"/>
            <a:ext cx="3483993" cy="2397967"/>
          </a:xfrm>
          <a:prstGeom prst="rect">
            <a:avLst/>
          </a:prstGeom>
        </p:spPr>
      </p:pic>
      <p:pic>
        <p:nvPicPr>
          <p:cNvPr id="10" name="Obrázek 9">
            <a:extLst>
              <a:ext uri="{FF2B5EF4-FFF2-40B4-BE49-F238E27FC236}">
                <a16:creationId xmlns:a16="http://schemas.microsoft.com/office/drawing/2014/main" id="{5C5B47EB-F08B-485B-8FC1-C6D112B7D1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1057" y="2979350"/>
            <a:ext cx="3396344" cy="3827879"/>
          </a:xfrm>
          <a:prstGeom prst="rect">
            <a:avLst/>
          </a:prstGeom>
        </p:spPr>
      </p:pic>
      <p:sp>
        <p:nvSpPr>
          <p:cNvPr id="11" name="TextovéPole 10">
            <a:extLst>
              <a:ext uri="{FF2B5EF4-FFF2-40B4-BE49-F238E27FC236}">
                <a16:creationId xmlns:a16="http://schemas.microsoft.com/office/drawing/2014/main" id="{5C348C74-70EC-4BA3-8340-336D0D9698B8}"/>
              </a:ext>
            </a:extLst>
          </p:cNvPr>
          <p:cNvSpPr txBox="1"/>
          <p:nvPr/>
        </p:nvSpPr>
        <p:spPr>
          <a:xfrm>
            <a:off x="10701278" y="6284009"/>
            <a:ext cx="1297889" cy="523220"/>
          </a:xfrm>
          <a:prstGeom prst="rect">
            <a:avLst/>
          </a:prstGeom>
          <a:noFill/>
        </p:spPr>
        <p:txBody>
          <a:bodyPr wrap="square" rtlCol="0">
            <a:spAutoFit/>
          </a:bodyPr>
          <a:lstStyle/>
          <a:p>
            <a:r>
              <a:rPr lang="en-US" sz="1400" dirty="0"/>
              <a:t>Schultz</a:t>
            </a:r>
            <a:r>
              <a:rPr lang="cs-CZ" sz="1400" dirty="0"/>
              <a:t> et al. 1997 (Science)</a:t>
            </a:r>
            <a:endParaRPr lang="en-US" sz="1400" dirty="0"/>
          </a:p>
        </p:txBody>
      </p:sp>
      <p:pic>
        <p:nvPicPr>
          <p:cNvPr id="12" name="Obrázek 11">
            <a:extLst>
              <a:ext uri="{FF2B5EF4-FFF2-40B4-BE49-F238E27FC236}">
                <a16:creationId xmlns:a16="http://schemas.microsoft.com/office/drawing/2014/main" id="{94539CD8-5E1E-492F-80EC-F8A96F906B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2640" y="4126239"/>
            <a:ext cx="3443189" cy="2573784"/>
          </a:xfrm>
          <a:prstGeom prst="rect">
            <a:avLst/>
          </a:prstGeom>
        </p:spPr>
      </p:pic>
    </p:spTree>
    <p:extLst>
      <p:ext uri="{BB962C8B-B14F-4D97-AF65-F5344CB8AC3E}">
        <p14:creationId xmlns:p14="http://schemas.microsoft.com/office/powerpoint/2010/main" val="39743706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33D2BBF7-21EB-46BE-A612-B81A3A3C7A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3118" y="2189478"/>
            <a:ext cx="3629608" cy="4605973"/>
          </a:xfrm>
          <a:prstGeom prst="rect">
            <a:avLst/>
          </a:prstGeom>
        </p:spPr>
      </p:pic>
      <p:sp>
        <p:nvSpPr>
          <p:cNvPr id="5" name="TextovéPole 4">
            <a:extLst>
              <a:ext uri="{FF2B5EF4-FFF2-40B4-BE49-F238E27FC236}">
                <a16:creationId xmlns:a16="http://schemas.microsoft.com/office/drawing/2014/main" id="{933FC870-1C0B-4B90-94C4-4AA76B30EC7C}"/>
              </a:ext>
            </a:extLst>
          </p:cNvPr>
          <p:cNvSpPr txBox="1"/>
          <p:nvPr/>
        </p:nvSpPr>
        <p:spPr>
          <a:xfrm>
            <a:off x="0" y="0"/>
            <a:ext cx="8043169" cy="523220"/>
          </a:xfrm>
          <a:prstGeom prst="rect">
            <a:avLst/>
          </a:prstGeom>
          <a:noFill/>
        </p:spPr>
        <p:txBody>
          <a:bodyPr wrap="square" rtlCol="0">
            <a:spAutoFit/>
          </a:bodyPr>
          <a:lstStyle/>
          <a:p>
            <a:r>
              <a:rPr lang="cs-CZ" sz="2800" dirty="0"/>
              <a:t>Dopamin – Klinický význam</a:t>
            </a:r>
          </a:p>
        </p:txBody>
      </p:sp>
      <p:sp>
        <p:nvSpPr>
          <p:cNvPr id="8" name="TextovéPole 7">
            <a:extLst>
              <a:ext uri="{FF2B5EF4-FFF2-40B4-BE49-F238E27FC236}">
                <a16:creationId xmlns:a16="http://schemas.microsoft.com/office/drawing/2014/main" id="{E607A86D-CEAF-472E-B5DF-672BEC3EB3CE}"/>
              </a:ext>
            </a:extLst>
          </p:cNvPr>
          <p:cNvSpPr txBox="1"/>
          <p:nvPr/>
        </p:nvSpPr>
        <p:spPr>
          <a:xfrm>
            <a:off x="345231" y="683884"/>
            <a:ext cx="8826759" cy="4416594"/>
          </a:xfrm>
          <a:prstGeom prst="rect">
            <a:avLst/>
          </a:prstGeom>
          <a:noFill/>
        </p:spPr>
        <p:txBody>
          <a:bodyPr wrap="square" rtlCol="0">
            <a:spAutoFit/>
          </a:bodyPr>
          <a:lstStyle/>
          <a:p>
            <a:r>
              <a:rPr lang="cs-CZ" b="1" dirty="0"/>
              <a:t>Schizofrenie</a:t>
            </a:r>
          </a:p>
          <a:p>
            <a:r>
              <a:rPr lang="cs-CZ" dirty="0"/>
              <a:t>-D2 blokace v </a:t>
            </a:r>
            <a:r>
              <a:rPr lang="cs-CZ" dirty="0" err="1"/>
              <a:t>mesolimbické</a:t>
            </a:r>
            <a:r>
              <a:rPr lang="cs-CZ" dirty="0"/>
              <a:t> dráze (většina antipsychotik) vs. </a:t>
            </a:r>
            <a:r>
              <a:rPr lang="cs-CZ" dirty="0" err="1"/>
              <a:t>metamfetaminová</a:t>
            </a:r>
            <a:r>
              <a:rPr lang="cs-CZ" dirty="0"/>
              <a:t> psychóza</a:t>
            </a:r>
          </a:p>
          <a:p>
            <a:endParaRPr lang="cs-CZ" sz="1100" dirty="0"/>
          </a:p>
          <a:p>
            <a:r>
              <a:rPr lang="cs-CZ" b="1" dirty="0"/>
              <a:t>Parkinsonova choroba (PD)</a:t>
            </a:r>
          </a:p>
          <a:p>
            <a:r>
              <a:rPr lang="cs-CZ" dirty="0"/>
              <a:t>-Postupná ztráta </a:t>
            </a:r>
            <a:r>
              <a:rPr lang="cs-CZ" dirty="0" err="1"/>
              <a:t>dopaminergních</a:t>
            </a:r>
            <a:r>
              <a:rPr lang="cs-CZ" dirty="0"/>
              <a:t> neuronů v </a:t>
            </a:r>
            <a:r>
              <a:rPr lang="cs-CZ" dirty="0" err="1"/>
              <a:t>SNc</a:t>
            </a:r>
            <a:r>
              <a:rPr lang="cs-CZ" dirty="0"/>
              <a:t>, L-DOPA kompenzace (po nějaký čas)</a:t>
            </a:r>
          </a:p>
          <a:p>
            <a:r>
              <a:rPr lang="cs-CZ" dirty="0"/>
              <a:t> </a:t>
            </a:r>
            <a:endParaRPr lang="cs-CZ" sz="1100" dirty="0"/>
          </a:p>
          <a:p>
            <a:r>
              <a:rPr lang="cs-CZ" b="1" dirty="0"/>
              <a:t>Závislost</a:t>
            </a:r>
          </a:p>
          <a:p>
            <a:r>
              <a:rPr lang="cs-CZ" dirty="0"/>
              <a:t>-Kokain – DAT inhibitor</a:t>
            </a:r>
          </a:p>
          <a:p>
            <a:r>
              <a:rPr lang="cs-CZ" dirty="0"/>
              <a:t>-Amfetamin, metamfetamin - VMAT2 substrát, </a:t>
            </a:r>
          </a:p>
          <a:p>
            <a:r>
              <a:rPr lang="cs-CZ" dirty="0"/>
              <a:t>DAT inhibitor, TAAR1 agonista</a:t>
            </a:r>
          </a:p>
          <a:p>
            <a:endParaRPr lang="cs-CZ" dirty="0"/>
          </a:p>
          <a:p>
            <a:endParaRPr lang="cs-CZ" dirty="0"/>
          </a:p>
          <a:p>
            <a:r>
              <a:rPr lang="cs-CZ" b="1" dirty="0"/>
              <a:t>ADHD (</a:t>
            </a:r>
            <a:r>
              <a:rPr lang="cs-CZ" b="1" dirty="0" err="1"/>
              <a:t>attention</a:t>
            </a:r>
            <a:r>
              <a:rPr lang="cs-CZ" b="1" dirty="0"/>
              <a:t>-deficit </a:t>
            </a:r>
            <a:r>
              <a:rPr lang="cs-CZ" b="1" dirty="0" err="1"/>
              <a:t>hyperactivity</a:t>
            </a:r>
            <a:r>
              <a:rPr lang="cs-CZ" b="1" dirty="0"/>
              <a:t> </a:t>
            </a:r>
            <a:r>
              <a:rPr lang="cs-CZ" b="1" dirty="0" err="1"/>
              <a:t>disorder</a:t>
            </a:r>
            <a:r>
              <a:rPr lang="cs-CZ" b="1" dirty="0"/>
              <a:t>)</a:t>
            </a:r>
          </a:p>
          <a:p>
            <a:r>
              <a:rPr lang="cs-CZ" dirty="0"/>
              <a:t>-</a:t>
            </a:r>
            <a:r>
              <a:rPr lang="cs-CZ" dirty="0" err="1"/>
              <a:t>Ritalin</a:t>
            </a:r>
            <a:r>
              <a:rPr lang="cs-CZ" dirty="0"/>
              <a:t> (</a:t>
            </a:r>
            <a:r>
              <a:rPr lang="cs-CZ" dirty="0" err="1"/>
              <a:t>methyphenidate</a:t>
            </a:r>
            <a:r>
              <a:rPr lang="cs-CZ" dirty="0"/>
              <a:t>) – mírný DAT inhibitor</a:t>
            </a:r>
          </a:p>
          <a:p>
            <a:endParaRPr lang="cs-CZ" b="1" dirty="0"/>
          </a:p>
          <a:p>
            <a:endParaRPr lang="cs-CZ" b="1" dirty="0"/>
          </a:p>
        </p:txBody>
      </p:sp>
    </p:spTree>
    <p:extLst>
      <p:ext uri="{BB962C8B-B14F-4D97-AF65-F5344CB8AC3E}">
        <p14:creationId xmlns:p14="http://schemas.microsoft.com/office/powerpoint/2010/main" val="15220372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Norepinephrine - Wikipedia"/>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9396247" y="262617"/>
            <a:ext cx="2321757" cy="1265358"/>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5DF2D276-1C1B-4CFE-8AB4-528C77B1B485}"/>
              </a:ext>
            </a:extLst>
          </p:cNvPr>
          <p:cNvSpPr txBox="1"/>
          <p:nvPr/>
        </p:nvSpPr>
        <p:spPr>
          <a:xfrm>
            <a:off x="0" y="0"/>
            <a:ext cx="8043169" cy="954107"/>
          </a:xfrm>
          <a:prstGeom prst="rect">
            <a:avLst/>
          </a:prstGeom>
          <a:noFill/>
        </p:spPr>
        <p:txBody>
          <a:bodyPr wrap="square" rtlCol="0">
            <a:spAutoFit/>
          </a:bodyPr>
          <a:lstStyle/>
          <a:p>
            <a:r>
              <a:rPr lang="cs-CZ" sz="2800" dirty="0"/>
              <a:t>Noradrenalin (</a:t>
            </a:r>
            <a:r>
              <a:rPr lang="cs-CZ" sz="2800" dirty="0" err="1"/>
              <a:t>norepinephrine</a:t>
            </a:r>
            <a:r>
              <a:rPr lang="cs-CZ" sz="2800" dirty="0"/>
              <a:t>) – stručná data</a:t>
            </a:r>
          </a:p>
          <a:p>
            <a:endParaRPr lang="cs-CZ" sz="2800" dirty="0"/>
          </a:p>
        </p:txBody>
      </p:sp>
      <p:sp>
        <p:nvSpPr>
          <p:cNvPr id="7" name="TextovéPole 6">
            <a:extLst>
              <a:ext uri="{FF2B5EF4-FFF2-40B4-BE49-F238E27FC236}">
                <a16:creationId xmlns:a16="http://schemas.microsoft.com/office/drawing/2014/main" id="{3521B031-A6D2-45AE-BF06-EA757A0D820C}"/>
              </a:ext>
            </a:extLst>
          </p:cNvPr>
          <p:cNvSpPr txBox="1"/>
          <p:nvPr/>
        </p:nvSpPr>
        <p:spPr>
          <a:xfrm>
            <a:off x="111968" y="637231"/>
            <a:ext cx="8817428" cy="1754326"/>
          </a:xfrm>
          <a:prstGeom prst="rect">
            <a:avLst/>
          </a:prstGeom>
          <a:noFill/>
        </p:spPr>
        <p:txBody>
          <a:bodyPr wrap="square" rtlCol="0">
            <a:spAutoFit/>
          </a:bodyPr>
          <a:lstStyle/>
          <a:p>
            <a:r>
              <a:rPr lang="cs-CZ" b="1" dirty="0"/>
              <a:t>Syntéza: </a:t>
            </a:r>
            <a:r>
              <a:rPr lang="cs-CZ" dirty="0"/>
              <a:t>Z dopaminu</a:t>
            </a:r>
          </a:p>
          <a:p>
            <a:r>
              <a:rPr lang="cs-CZ" b="1" dirty="0"/>
              <a:t>Degradace: </a:t>
            </a:r>
            <a:r>
              <a:rPr lang="cs-CZ" dirty="0"/>
              <a:t>COMT, MAO</a:t>
            </a:r>
          </a:p>
          <a:p>
            <a:r>
              <a:rPr lang="cs-CZ" b="1" dirty="0"/>
              <a:t>Vychytávání: </a:t>
            </a:r>
            <a:r>
              <a:rPr lang="cs-CZ" dirty="0"/>
              <a:t>NET</a:t>
            </a:r>
          </a:p>
          <a:p>
            <a:r>
              <a:rPr lang="cs-CZ" b="1" dirty="0"/>
              <a:t>Receptory v mozku: </a:t>
            </a:r>
            <a:r>
              <a:rPr lang="el-GR" dirty="0"/>
              <a:t>α</a:t>
            </a:r>
            <a:r>
              <a:rPr lang="cs-CZ" dirty="0"/>
              <a:t>1,</a:t>
            </a:r>
            <a:r>
              <a:rPr lang="el-GR" dirty="0"/>
              <a:t> α</a:t>
            </a:r>
            <a:r>
              <a:rPr lang="cs-CZ" dirty="0"/>
              <a:t>2 , </a:t>
            </a:r>
            <a:r>
              <a:rPr lang="el-GR" dirty="0"/>
              <a:t>β</a:t>
            </a:r>
            <a:r>
              <a:rPr lang="cs-CZ" dirty="0"/>
              <a:t>1, </a:t>
            </a:r>
            <a:r>
              <a:rPr lang="el-GR" dirty="0"/>
              <a:t>β</a:t>
            </a:r>
            <a:r>
              <a:rPr lang="cs-CZ" dirty="0"/>
              <a:t>2 (všechny </a:t>
            </a:r>
            <a:r>
              <a:rPr lang="cs-CZ" dirty="0" err="1"/>
              <a:t>metabotropní</a:t>
            </a:r>
            <a:r>
              <a:rPr lang="cs-CZ" dirty="0"/>
              <a:t>) </a:t>
            </a:r>
          </a:p>
          <a:p>
            <a:r>
              <a:rPr lang="cs-CZ" dirty="0"/>
              <a:t>Signifikantní: </a:t>
            </a:r>
            <a:r>
              <a:rPr lang="el-GR" dirty="0"/>
              <a:t>α</a:t>
            </a:r>
            <a:r>
              <a:rPr lang="cs-CZ" dirty="0"/>
              <a:t>2(</a:t>
            </a:r>
            <a:r>
              <a:rPr lang="cs-CZ" dirty="0" err="1"/>
              <a:t>Gi</a:t>
            </a:r>
            <a:r>
              <a:rPr lang="cs-CZ" dirty="0"/>
              <a:t>) (presynaptická </a:t>
            </a:r>
            <a:r>
              <a:rPr lang="cs-CZ" dirty="0" err="1"/>
              <a:t>autoinhibice</a:t>
            </a:r>
            <a:r>
              <a:rPr lang="cs-CZ" dirty="0"/>
              <a:t>), </a:t>
            </a:r>
            <a:r>
              <a:rPr lang="el-GR" dirty="0"/>
              <a:t>β</a:t>
            </a:r>
            <a:r>
              <a:rPr lang="cs-CZ" dirty="0"/>
              <a:t>1(</a:t>
            </a:r>
            <a:r>
              <a:rPr lang="cs-CZ" dirty="0" err="1"/>
              <a:t>Gs</a:t>
            </a:r>
            <a:r>
              <a:rPr lang="cs-CZ" dirty="0"/>
              <a:t>) kůra</a:t>
            </a:r>
          </a:p>
          <a:p>
            <a:endParaRPr lang="cs-CZ" dirty="0"/>
          </a:p>
        </p:txBody>
      </p:sp>
    </p:spTree>
    <p:extLst>
      <p:ext uri="{BB962C8B-B14F-4D97-AF65-F5344CB8AC3E}">
        <p14:creationId xmlns:p14="http://schemas.microsoft.com/office/powerpoint/2010/main" val="8802595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B9AF3E7B-0DC2-425F-B45F-364A11F4249B}"/>
              </a:ext>
            </a:extLst>
          </p:cNvPr>
          <p:cNvPicPr>
            <a:picLocks noChangeAspect="1"/>
          </p:cNvPicPr>
          <p:nvPr/>
        </p:nvPicPr>
        <p:blipFill>
          <a:blip r:embed="rId2"/>
          <a:stretch>
            <a:fillRect/>
          </a:stretch>
        </p:blipFill>
        <p:spPr>
          <a:xfrm>
            <a:off x="4966996" y="1291088"/>
            <a:ext cx="5701004" cy="5566913"/>
          </a:xfrm>
          <a:prstGeom prst="rect">
            <a:avLst/>
          </a:prstGeom>
        </p:spPr>
      </p:pic>
      <p:pic>
        <p:nvPicPr>
          <p:cNvPr id="6" name="Picture 2" descr="Norepinephrine - Wikipedia"/>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396247" y="262617"/>
            <a:ext cx="2321757" cy="1265358"/>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C820E9AB-7D82-41FD-A116-84141BDE0AAD}"/>
              </a:ext>
            </a:extLst>
          </p:cNvPr>
          <p:cNvSpPr txBox="1"/>
          <p:nvPr/>
        </p:nvSpPr>
        <p:spPr>
          <a:xfrm>
            <a:off x="0" y="0"/>
            <a:ext cx="9144000" cy="523220"/>
          </a:xfrm>
          <a:prstGeom prst="rect">
            <a:avLst/>
          </a:prstGeom>
          <a:noFill/>
        </p:spPr>
        <p:txBody>
          <a:bodyPr wrap="square" rtlCol="0">
            <a:spAutoFit/>
          </a:bodyPr>
          <a:lstStyle/>
          <a:p>
            <a:r>
              <a:rPr lang="cs-CZ" sz="2800" dirty="0"/>
              <a:t>Noradrenalin (</a:t>
            </a:r>
            <a:r>
              <a:rPr lang="cs-CZ" sz="2800" dirty="0" err="1"/>
              <a:t>norepinephrine</a:t>
            </a:r>
            <a:r>
              <a:rPr lang="cs-CZ" sz="2800" dirty="0"/>
              <a:t>) – Lokalizace a funkce</a:t>
            </a:r>
          </a:p>
        </p:txBody>
      </p:sp>
      <p:sp>
        <p:nvSpPr>
          <p:cNvPr id="9" name="TextovéPole 8">
            <a:extLst>
              <a:ext uri="{FF2B5EF4-FFF2-40B4-BE49-F238E27FC236}">
                <a16:creationId xmlns:a16="http://schemas.microsoft.com/office/drawing/2014/main" id="{97AFB34F-6DC4-4A9C-80A0-D6416041BC9E}"/>
              </a:ext>
            </a:extLst>
          </p:cNvPr>
          <p:cNvSpPr txBox="1"/>
          <p:nvPr/>
        </p:nvSpPr>
        <p:spPr>
          <a:xfrm>
            <a:off x="111968" y="637231"/>
            <a:ext cx="8817428" cy="5170646"/>
          </a:xfrm>
          <a:prstGeom prst="rect">
            <a:avLst/>
          </a:prstGeom>
          <a:noFill/>
        </p:spPr>
        <p:txBody>
          <a:bodyPr wrap="square" rtlCol="0">
            <a:spAutoFit/>
          </a:bodyPr>
          <a:lstStyle/>
          <a:p>
            <a:r>
              <a:rPr lang="cs-CZ" sz="2400" b="1" dirty="0"/>
              <a:t>Jeden zdroj v CNS: </a:t>
            </a:r>
            <a:r>
              <a:rPr lang="cs-CZ" sz="2400" b="1" dirty="0" err="1"/>
              <a:t>Locus</a:t>
            </a:r>
            <a:r>
              <a:rPr lang="cs-CZ" sz="2400" b="1" dirty="0"/>
              <a:t> </a:t>
            </a:r>
            <a:r>
              <a:rPr lang="cs-CZ" sz="2400" b="1" dirty="0" err="1"/>
              <a:t>ceruleus</a:t>
            </a:r>
            <a:endParaRPr lang="cs-CZ" sz="2400" b="1" dirty="0"/>
          </a:p>
          <a:p>
            <a:endParaRPr lang="cs-CZ" b="1" dirty="0"/>
          </a:p>
          <a:p>
            <a:r>
              <a:rPr lang="cs-CZ" b="1" dirty="0"/>
              <a:t>Funkce: </a:t>
            </a:r>
            <a:endParaRPr lang="cs-CZ" dirty="0"/>
          </a:p>
          <a:p>
            <a:r>
              <a:rPr lang="cs-CZ" dirty="0"/>
              <a:t>Vzestupné projekce:</a:t>
            </a:r>
          </a:p>
          <a:p>
            <a:r>
              <a:rPr lang="cs-CZ" dirty="0"/>
              <a:t>-Bdělost (kůra)</a:t>
            </a:r>
          </a:p>
          <a:p>
            <a:r>
              <a:rPr lang="cs-CZ" dirty="0"/>
              <a:t>-Orchestrace kognitivních procesů</a:t>
            </a:r>
          </a:p>
          <a:p>
            <a:r>
              <a:rPr lang="cs-CZ" dirty="0"/>
              <a:t>Sestupné projekce:</a:t>
            </a:r>
          </a:p>
          <a:p>
            <a:r>
              <a:rPr lang="cs-CZ" dirty="0"/>
              <a:t>-Modulace transmise bolestivých</a:t>
            </a:r>
          </a:p>
          <a:p>
            <a:r>
              <a:rPr lang="cs-CZ" dirty="0"/>
              <a:t>  vjemů v míše</a:t>
            </a:r>
          </a:p>
          <a:p>
            <a:endParaRPr lang="cs-CZ" dirty="0"/>
          </a:p>
          <a:p>
            <a:endParaRPr lang="cs-CZ" dirty="0"/>
          </a:p>
          <a:p>
            <a:r>
              <a:rPr lang="cs-CZ" dirty="0"/>
              <a:t>%%% </a:t>
            </a:r>
            <a:r>
              <a:rPr lang="cs-CZ" dirty="0" err="1"/>
              <a:t>postganglionický</a:t>
            </a:r>
            <a:r>
              <a:rPr lang="cs-CZ" dirty="0"/>
              <a:t> </a:t>
            </a:r>
            <a:r>
              <a:rPr lang="cs-CZ" dirty="0" err="1"/>
              <a:t>transimter</a:t>
            </a:r>
            <a:r>
              <a:rPr lang="cs-CZ" dirty="0"/>
              <a:t> v</a:t>
            </a:r>
          </a:p>
          <a:p>
            <a:r>
              <a:rPr lang="cs-CZ" dirty="0"/>
              <a:t>Sympatickém nervovém systému</a:t>
            </a:r>
          </a:p>
          <a:p>
            <a:endParaRPr lang="cs-CZ" dirty="0"/>
          </a:p>
          <a:p>
            <a:endParaRPr lang="cs-CZ" dirty="0"/>
          </a:p>
          <a:p>
            <a:endParaRPr lang="cs-CZ" dirty="0"/>
          </a:p>
          <a:p>
            <a:r>
              <a:rPr lang="cs-CZ" b="1" dirty="0"/>
              <a:t>Klinický význam:</a:t>
            </a:r>
          </a:p>
          <a:p>
            <a:r>
              <a:rPr lang="cs-CZ" sz="1600" dirty="0"/>
              <a:t>Některá antidepresiva částečně NET blokátory</a:t>
            </a:r>
          </a:p>
        </p:txBody>
      </p:sp>
    </p:spTree>
    <p:extLst>
      <p:ext uri="{BB962C8B-B14F-4D97-AF65-F5344CB8AC3E}">
        <p14:creationId xmlns:p14="http://schemas.microsoft.com/office/powerpoint/2010/main" val="19799767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9751ECFC-533D-4112-8813-1B4A0EA4B2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8300" y="523221"/>
            <a:ext cx="3438914" cy="2292609"/>
          </a:xfrm>
          <a:prstGeom prst="rect">
            <a:avLst/>
          </a:prstGeom>
        </p:spPr>
      </p:pic>
      <p:sp>
        <p:nvSpPr>
          <p:cNvPr id="5" name="TextovéPole 4">
            <a:extLst>
              <a:ext uri="{FF2B5EF4-FFF2-40B4-BE49-F238E27FC236}">
                <a16:creationId xmlns:a16="http://schemas.microsoft.com/office/drawing/2014/main" id="{26A0BCC3-2302-4B6E-A871-E6592DB170F1}"/>
              </a:ext>
            </a:extLst>
          </p:cNvPr>
          <p:cNvSpPr txBox="1"/>
          <p:nvPr/>
        </p:nvSpPr>
        <p:spPr>
          <a:xfrm>
            <a:off x="0" y="0"/>
            <a:ext cx="8043169" cy="523220"/>
          </a:xfrm>
          <a:prstGeom prst="rect">
            <a:avLst/>
          </a:prstGeom>
          <a:noFill/>
        </p:spPr>
        <p:txBody>
          <a:bodyPr wrap="square" rtlCol="0">
            <a:spAutoFit/>
          </a:bodyPr>
          <a:lstStyle/>
          <a:p>
            <a:r>
              <a:rPr lang="cs-CZ" sz="2800" dirty="0"/>
              <a:t>Krátké morfologické okénko</a:t>
            </a:r>
            <a:endParaRPr lang="en-US" sz="2800" dirty="0"/>
          </a:p>
        </p:txBody>
      </p:sp>
    </p:spTree>
    <p:extLst>
      <p:ext uri="{BB962C8B-B14F-4D97-AF65-F5344CB8AC3E}">
        <p14:creationId xmlns:p14="http://schemas.microsoft.com/office/powerpoint/2010/main" val="228786853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erotonin - Wikipedia"/>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9692899" y="144780"/>
            <a:ext cx="2296535" cy="1661160"/>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99FC4544-4B22-45A8-B9A9-586E3D61E5CA}"/>
              </a:ext>
            </a:extLst>
          </p:cNvPr>
          <p:cNvSpPr txBox="1"/>
          <p:nvPr/>
        </p:nvSpPr>
        <p:spPr>
          <a:xfrm>
            <a:off x="0" y="0"/>
            <a:ext cx="8043169" cy="523220"/>
          </a:xfrm>
          <a:prstGeom prst="rect">
            <a:avLst/>
          </a:prstGeom>
          <a:noFill/>
        </p:spPr>
        <p:txBody>
          <a:bodyPr wrap="square" rtlCol="0">
            <a:spAutoFit/>
          </a:bodyPr>
          <a:lstStyle/>
          <a:p>
            <a:r>
              <a:rPr lang="cs-CZ" sz="2800" dirty="0"/>
              <a:t>Serotonin (5-hydroxytryptamin) – stručná data</a:t>
            </a:r>
          </a:p>
        </p:txBody>
      </p:sp>
      <p:sp>
        <p:nvSpPr>
          <p:cNvPr id="8" name="TextovéPole 7">
            <a:extLst>
              <a:ext uri="{FF2B5EF4-FFF2-40B4-BE49-F238E27FC236}">
                <a16:creationId xmlns:a16="http://schemas.microsoft.com/office/drawing/2014/main" id="{6E4C3B03-505E-473A-B79B-37BB52B1AB89}"/>
              </a:ext>
            </a:extLst>
          </p:cNvPr>
          <p:cNvSpPr txBox="1"/>
          <p:nvPr/>
        </p:nvSpPr>
        <p:spPr>
          <a:xfrm>
            <a:off x="111968" y="637231"/>
            <a:ext cx="8817428" cy="3139321"/>
          </a:xfrm>
          <a:prstGeom prst="rect">
            <a:avLst/>
          </a:prstGeom>
          <a:noFill/>
        </p:spPr>
        <p:txBody>
          <a:bodyPr wrap="square" rtlCol="0">
            <a:spAutoFit/>
          </a:bodyPr>
          <a:lstStyle/>
          <a:p>
            <a:r>
              <a:rPr lang="cs-CZ" b="1" dirty="0"/>
              <a:t>Syntéza: </a:t>
            </a:r>
            <a:r>
              <a:rPr lang="cs-CZ" dirty="0"/>
              <a:t>Z </a:t>
            </a:r>
            <a:r>
              <a:rPr lang="cs-CZ" dirty="0" err="1"/>
              <a:t>tryptophanu</a:t>
            </a:r>
            <a:endParaRPr lang="cs-CZ" dirty="0"/>
          </a:p>
          <a:p>
            <a:r>
              <a:rPr lang="cs-CZ" b="1" dirty="0"/>
              <a:t>Degradace:</a:t>
            </a:r>
            <a:r>
              <a:rPr lang="cs-CZ" dirty="0"/>
              <a:t> MAO</a:t>
            </a:r>
            <a:r>
              <a:rPr lang="cs-CZ" baseline="-25000" dirty="0"/>
              <a:t>A</a:t>
            </a:r>
          </a:p>
          <a:p>
            <a:r>
              <a:rPr lang="cs-CZ" b="1" dirty="0"/>
              <a:t>Vychytávání: </a:t>
            </a:r>
            <a:r>
              <a:rPr lang="cs-CZ" dirty="0"/>
              <a:t>SERT</a:t>
            </a:r>
          </a:p>
          <a:p>
            <a:r>
              <a:rPr lang="cs-CZ" b="1" dirty="0"/>
              <a:t>Receptory: </a:t>
            </a:r>
            <a:r>
              <a:rPr lang="cs-CZ" dirty="0"/>
              <a:t>5-HT1 – 5-HT7 (</a:t>
            </a:r>
            <a:r>
              <a:rPr lang="cs-CZ" b="1" dirty="0"/>
              <a:t>až na 5-HT3 všechny </a:t>
            </a:r>
            <a:r>
              <a:rPr lang="cs-CZ" b="1" dirty="0" err="1"/>
              <a:t>metabotropní</a:t>
            </a:r>
            <a:r>
              <a:rPr lang="cs-CZ" dirty="0"/>
              <a:t>) a jejich podtypy</a:t>
            </a:r>
          </a:p>
          <a:p>
            <a:r>
              <a:rPr lang="cs-CZ" dirty="0"/>
              <a:t>Důležité receptory a význam:</a:t>
            </a:r>
          </a:p>
          <a:p>
            <a:r>
              <a:rPr lang="cs-CZ" dirty="0"/>
              <a:t>5-HT1a: regulace nálady, antagonisté jako nová anxiolytika</a:t>
            </a:r>
          </a:p>
          <a:p>
            <a:r>
              <a:rPr lang="cs-CZ" dirty="0"/>
              <a:t>5-HT1b,d: </a:t>
            </a:r>
            <a:r>
              <a:rPr lang="cs-CZ" dirty="0" err="1"/>
              <a:t>vazakonstrikce</a:t>
            </a:r>
            <a:r>
              <a:rPr lang="cs-CZ" dirty="0"/>
              <a:t>, </a:t>
            </a:r>
            <a:r>
              <a:rPr lang="cs-CZ" b="1" dirty="0" err="1"/>
              <a:t>triptany</a:t>
            </a:r>
            <a:r>
              <a:rPr lang="cs-CZ" dirty="0"/>
              <a:t> – léky na migrénu</a:t>
            </a:r>
          </a:p>
          <a:p>
            <a:r>
              <a:rPr lang="cs-CZ" dirty="0"/>
              <a:t>5-HT2a: agonisté vedou k halucinacím (</a:t>
            </a:r>
            <a:r>
              <a:rPr lang="cs-CZ" b="1" dirty="0"/>
              <a:t>LSD, </a:t>
            </a:r>
            <a:r>
              <a:rPr lang="cs-CZ" b="1" dirty="0" err="1"/>
              <a:t>psilocybin</a:t>
            </a:r>
            <a:r>
              <a:rPr lang="cs-CZ" dirty="0"/>
              <a:t>)</a:t>
            </a:r>
          </a:p>
          <a:p>
            <a:r>
              <a:rPr lang="cs-CZ" dirty="0"/>
              <a:t>5-HT3: antagonisté (</a:t>
            </a:r>
            <a:r>
              <a:rPr lang="cs-CZ" dirty="0" err="1"/>
              <a:t>setrony</a:t>
            </a:r>
            <a:r>
              <a:rPr lang="cs-CZ" dirty="0"/>
              <a:t>) jsou velmi účinná antiemetika (</a:t>
            </a:r>
            <a:r>
              <a:rPr lang="cs-CZ" dirty="0" err="1"/>
              <a:t>onko</a:t>
            </a:r>
            <a:r>
              <a:rPr lang="cs-CZ" dirty="0"/>
              <a:t>)</a:t>
            </a:r>
          </a:p>
          <a:p>
            <a:r>
              <a:rPr lang="cs-CZ" sz="1400" dirty="0"/>
              <a:t>(</a:t>
            </a:r>
            <a:r>
              <a:rPr lang="en-US" sz="1400" dirty="0"/>
              <a:t>vagal afferent</a:t>
            </a:r>
            <a:r>
              <a:rPr lang="cs-CZ" sz="1400" dirty="0" err="1"/>
              <a:t>ace</a:t>
            </a:r>
            <a:r>
              <a:rPr lang="en-US" sz="1400" dirty="0"/>
              <a:t>, solitary tract nucleus (STN), area postrema</a:t>
            </a:r>
            <a:r>
              <a:rPr lang="cs-CZ" sz="1400" dirty="0"/>
              <a:t>)</a:t>
            </a:r>
          </a:p>
          <a:p>
            <a:endParaRPr lang="cs-CZ" dirty="0"/>
          </a:p>
        </p:txBody>
      </p:sp>
    </p:spTree>
    <p:extLst>
      <p:ext uri="{BB962C8B-B14F-4D97-AF65-F5344CB8AC3E}">
        <p14:creationId xmlns:p14="http://schemas.microsoft.com/office/powerpoint/2010/main" val="21492443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Serotonin - Wikipedia"/>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9692899" y="144780"/>
            <a:ext cx="2296535" cy="1661160"/>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6FD256A2-0891-4D0A-83BE-3FF6B7FC0808}"/>
              </a:ext>
            </a:extLst>
          </p:cNvPr>
          <p:cNvSpPr txBox="1"/>
          <p:nvPr/>
        </p:nvSpPr>
        <p:spPr>
          <a:xfrm>
            <a:off x="0" y="0"/>
            <a:ext cx="8043169" cy="523220"/>
          </a:xfrm>
          <a:prstGeom prst="rect">
            <a:avLst/>
          </a:prstGeom>
          <a:noFill/>
        </p:spPr>
        <p:txBody>
          <a:bodyPr wrap="square" rtlCol="0">
            <a:spAutoFit/>
          </a:bodyPr>
          <a:lstStyle/>
          <a:p>
            <a:r>
              <a:rPr lang="cs-CZ" sz="2800" dirty="0"/>
              <a:t>Serotonin (5-hydroxytryptamin) – Lokalizace</a:t>
            </a:r>
          </a:p>
        </p:txBody>
      </p:sp>
      <p:pic>
        <p:nvPicPr>
          <p:cNvPr id="9" name="Obrázek 8">
            <a:extLst>
              <a:ext uri="{FF2B5EF4-FFF2-40B4-BE49-F238E27FC236}">
                <a16:creationId xmlns:a16="http://schemas.microsoft.com/office/drawing/2014/main" id="{AB675A88-F483-4AC2-AB1C-2650863777D6}"/>
              </a:ext>
            </a:extLst>
          </p:cNvPr>
          <p:cNvPicPr>
            <a:picLocks noChangeAspect="1"/>
          </p:cNvPicPr>
          <p:nvPr/>
        </p:nvPicPr>
        <p:blipFill>
          <a:blip r:embed="rId3"/>
          <a:stretch>
            <a:fillRect/>
          </a:stretch>
        </p:blipFill>
        <p:spPr>
          <a:xfrm>
            <a:off x="4021584" y="1940767"/>
            <a:ext cx="5508449" cy="4917233"/>
          </a:xfrm>
          <a:prstGeom prst="rect">
            <a:avLst/>
          </a:prstGeom>
        </p:spPr>
      </p:pic>
      <p:sp>
        <p:nvSpPr>
          <p:cNvPr id="10" name="TextovéPole 9">
            <a:extLst>
              <a:ext uri="{FF2B5EF4-FFF2-40B4-BE49-F238E27FC236}">
                <a16:creationId xmlns:a16="http://schemas.microsoft.com/office/drawing/2014/main" id="{60643774-225B-48EF-9A02-1A53BF464D84}"/>
              </a:ext>
            </a:extLst>
          </p:cNvPr>
          <p:cNvSpPr txBox="1"/>
          <p:nvPr/>
        </p:nvSpPr>
        <p:spPr>
          <a:xfrm>
            <a:off x="111968" y="637231"/>
            <a:ext cx="8817428" cy="3231654"/>
          </a:xfrm>
          <a:prstGeom prst="rect">
            <a:avLst/>
          </a:prstGeom>
          <a:noFill/>
        </p:spPr>
        <p:txBody>
          <a:bodyPr wrap="square" rtlCol="0">
            <a:spAutoFit/>
          </a:bodyPr>
          <a:lstStyle/>
          <a:p>
            <a:r>
              <a:rPr lang="cs-CZ" sz="2400" b="1" dirty="0" err="1"/>
              <a:t>Nuclei</a:t>
            </a:r>
            <a:r>
              <a:rPr lang="cs-CZ" sz="2400" b="1" dirty="0"/>
              <a:t> </a:t>
            </a:r>
            <a:r>
              <a:rPr lang="cs-CZ" sz="2400" b="1" dirty="0" err="1"/>
              <a:t>raphe</a:t>
            </a:r>
            <a:endParaRPr lang="cs-CZ" sz="2400" b="1" dirty="0"/>
          </a:p>
          <a:p>
            <a:endParaRPr lang="cs-CZ" dirty="0"/>
          </a:p>
          <a:p>
            <a:r>
              <a:rPr lang="cs-CZ" b="1" dirty="0"/>
              <a:t>Funkce: </a:t>
            </a:r>
            <a:endParaRPr lang="cs-CZ" dirty="0"/>
          </a:p>
          <a:p>
            <a:r>
              <a:rPr lang="cs-CZ" dirty="0"/>
              <a:t>Vzestupné projekce:</a:t>
            </a:r>
          </a:p>
          <a:p>
            <a:r>
              <a:rPr lang="cs-CZ" dirty="0"/>
              <a:t>-Afekt a paměť</a:t>
            </a:r>
          </a:p>
          <a:p>
            <a:r>
              <a:rPr lang="cs-CZ" dirty="0"/>
              <a:t>Sestupné projekce:</a:t>
            </a:r>
          </a:p>
          <a:p>
            <a:r>
              <a:rPr lang="cs-CZ" dirty="0"/>
              <a:t>-Modulace transmise bolestivých</a:t>
            </a:r>
          </a:p>
          <a:p>
            <a:r>
              <a:rPr lang="cs-CZ" dirty="0"/>
              <a:t>  vjemů v míše</a:t>
            </a:r>
          </a:p>
          <a:p>
            <a:endParaRPr lang="cs-CZ" dirty="0"/>
          </a:p>
          <a:p>
            <a:endParaRPr lang="cs-CZ" dirty="0"/>
          </a:p>
          <a:p>
            <a:endParaRPr lang="cs-CZ" dirty="0"/>
          </a:p>
        </p:txBody>
      </p:sp>
    </p:spTree>
    <p:extLst>
      <p:ext uri="{BB962C8B-B14F-4D97-AF65-F5344CB8AC3E}">
        <p14:creationId xmlns:p14="http://schemas.microsoft.com/office/powerpoint/2010/main" val="344980707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3F5EE000-EF39-4B9A-8E95-1EB5FA977982}"/>
              </a:ext>
            </a:extLst>
          </p:cNvPr>
          <p:cNvSpPr txBox="1"/>
          <p:nvPr/>
        </p:nvSpPr>
        <p:spPr>
          <a:xfrm>
            <a:off x="0" y="0"/>
            <a:ext cx="8043169" cy="523220"/>
          </a:xfrm>
          <a:prstGeom prst="rect">
            <a:avLst/>
          </a:prstGeom>
          <a:noFill/>
        </p:spPr>
        <p:txBody>
          <a:bodyPr wrap="square" rtlCol="0">
            <a:spAutoFit/>
          </a:bodyPr>
          <a:lstStyle/>
          <a:p>
            <a:r>
              <a:rPr lang="cs-CZ" sz="2800" dirty="0"/>
              <a:t>Serotonin – Klinický význam</a:t>
            </a:r>
          </a:p>
        </p:txBody>
      </p:sp>
      <p:sp>
        <p:nvSpPr>
          <p:cNvPr id="7" name="TextovéPole 6">
            <a:extLst>
              <a:ext uri="{FF2B5EF4-FFF2-40B4-BE49-F238E27FC236}">
                <a16:creationId xmlns:a16="http://schemas.microsoft.com/office/drawing/2014/main" id="{B227E602-7F32-4729-A81C-8875905063DC}"/>
              </a:ext>
            </a:extLst>
          </p:cNvPr>
          <p:cNvSpPr txBox="1"/>
          <p:nvPr/>
        </p:nvSpPr>
        <p:spPr>
          <a:xfrm>
            <a:off x="111967" y="637231"/>
            <a:ext cx="8826759" cy="1369606"/>
          </a:xfrm>
          <a:prstGeom prst="rect">
            <a:avLst/>
          </a:prstGeom>
          <a:noFill/>
        </p:spPr>
        <p:txBody>
          <a:bodyPr wrap="square" rtlCol="0">
            <a:spAutoFit/>
          </a:bodyPr>
          <a:lstStyle/>
          <a:p>
            <a:r>
              <a:rPr lang="cs-CZ" b="1" dirty="0"/>
              <a:t>Depresivní a úzkostné poruchy</a:t>
            </a:r>
          </a:p>
          <a:p>
            <a:r>
              <a:rPr lang="cs-CZ" dirty="0"/>
              <a:t>-Většina antidepresiv “</a:t>
            </a:r>
            <a:r>
              <a:rPr lang="cs-CZ" dirty="0" err="1"/>
              <a:t>selective</a:t>
            </a:r>
            <a:r>
              <a:rPr lang="cs-CZ" dirty="0"/>
              <a:t> serotonin </a:t>
            </a:r>
            <a:r>
              <a:rPr lang="cs-CZ" dirty="0" err="1"/>
              <a:t>reuptake</a:t>
            </a:r>
            <a:r>
              <a:rPr lang="cs-CZ" dirty="0"/>
              <a:t> </a:t>
            </a:r>
            <a:r>
              <a:rPr lang="cs-CZ" dirty="0" err="1"/>
              <a:t>inhibitors</a:t>
            </a:r>
            <a:r>
              <a:rPr lang="cs-CZ" dirty="0"/>
              <a:t>“ (</a:t>
            </a:r>
            <a:r>
              <a:rPr lang="cs-CZ" b="1" dirty="0"/>
              <a:t>SSRI</a:t>
            </a:r>
            <a:r>
              <a:rPr lang="cs-CZ" dirty="0"/>
              <a:t>), SERT inhibitory</a:t>
            </a:r>
          </a:p>
          <a:p>
            <a:endParaRPr lang="cs-CZ" dirty="0"/>
          </a:p>
          <a:p>
            <a:r>
              <a:rPr lang="cs-CZ" dirty="0"/>
              <a:t>-</a:t>
            </a:r>
            <a:r>
              <a:rPr lang="cs-CZ" dirty="0" err="1"/>
              <a:t>Monoaminová</a:t>
            </a:r>
            <a:r>
              <a:rPr lang="cs-CZ" dirty="0"/>
              <a:t> teorie deprese???</a:t>
            </a:r>
          </a:p>
          <a:p>
            <a:endParaRPr lang="cs-CZ" sz="1100" dirty="0"/>
          </a:p>
        </p:txBody>
      </p:sp>
    </p:spTree>
    <p:extLst>
      <p:ext uri="{BB962C8B-B14F-4D97-AF65-F5344CB8AC3E}">
        <p14:creationId xmlns:p14="http://schemas.microsoft.com/office/powerpoint/2010/main" val="4722361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0CC5AB89-978F-4818-A756-E9E1640AC9E7}"/>
              </a:ext>
            </a:extLst>
          </p:cNvPr>
          <p:cNvPicPr>
            <a:picLocks noChangeAspect="1"/>
          </p:cNvPicPr>
          <p:nvPr/>
        </p:nvPicPr>
        <p:blipFill>
          <a:blip r:embed="rId2"/>
          <a:stretch>
            <a:fillRect/>
          </a:stretch>
        </p:blipFill>
        <p:spPr>
          <a:xfrm>
            <a:off x="1878565" y="1121086"/>
            <a:ext cx="8472195" cy="5668561"/>
          </a:xfrm>
          <a:prstGeom prst="rect">
            <a:avLst/>
          </a:prstGeom>
        </p:spPr>
      </p:pic>
      <p:sp>
        <p:nvSpPr>
          <p:cNvPr id="5" name="TextovéPole 4">
            <a:extLst>
              <a:ext uri="{FF2B5EF4-FFF2-40B4-BE49-F238E27FC236}">
                <a16:creationId xmlns:a16="http://schemas.microsoft.com/office/drawing/2014/main" id="{BABFA175-ACF8-4CBC-8333-176FD7943467}"/>
              </a:ext>
            </a:extLst>
          </p:cNvPr>
          <p:cNvSpPr txBox="1"/>
          <p:nvPr/>
        </p:nvSpPr>
        <p:spPr>
          <a:xfrm>
            <a:off x="0" y="523220"/>
            <a:ext cx="8826759" cy="369332"/>
          </a:xfrm>
          <a:prstGeom prst="rect">
            <a:avLst/>
          </a:prstGeom>
          <a:noFill/>
        </p:spPr>
        <p:txBody>
          <a:bodyPr wrap="square" rtlCol="0">
            <a:spAutoFit/>
          </a:bodyPr>
          <a:lstStyle/>
          <a:p>
            <a:r>
              <a:rPr lang="cs-CZ" b="1" dirty="0"/>
              <a:t>“Od studenta očekávaná odpověď“ vs. současný stav poznání</a:t>
            </a:r>
            <a:endParaRPr lang="cs-CZ" sz="1100" dirty="0"/>
          </a:p>
        </p:txBody>
      </p:sp>
      <p:sp>
        <p:nvSpPr>
          <p:cNvPr id="7" name="TextovéPole 6">
            <a:extLst>
              <a:ext uri="{FF2B5EF4-FFF2-40B4-BE49-F238E27FC236}">
                <a16:creationId xmlns:a16="http://schemas.microsoft.com/office/drawing/2014/main" id="{07D0B7D5-CD2F-4DF1-9541-0C9769C5EBF0}"/>
              </a:ext>
            </a:extLst>
          </p:cNvPr>
          <p:cNvSpPr txBox="1"/>
          <p:nvPr/>
        </p:nvSpPr>
        <p:spPr>
          <a:xfrm>
            <a:off x="0" y="0"/>
            <a:ext cx="8043169" cy="523220"/>
          </a:xfrm>
          <a:prstGeom prst="rect">
            <a:avLst/>
          </a:prstGeom>
          <a:noFill/>
        </p:spPr>
        <p:txBody>
          <a:bodyPr wrap="square" rtlCol="0">
            <a:spAutoFit/>
          </a:bodyPr>
          <a:lstStyle/>
          <a:p>
            <a:r>
              <a:rPr lang="cs-CZ" sz="2800" dirty="0"/>
              <a:t>Serotonin – Klinický význam</a:t>
            </a:r>
          </a:p>
        </p:txBody>
      </p:sp>
    </p:spTree>
    <p:extLst>
      <p:ext uri="{BB962C8B-B14F-4D97-AF65-F5344CB8AC3E}">
        <p14:creationId xmlns:p14="http://schemas.microsoft.com/office/powerpoint/2010/main" val="239412059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9490" y="1668654"/>
            <a:ext cx="3667850" cy="2584369"/>
          </a:xfrm>
          <a:prstGeom prst="rect">
            <a:avLst/>
          </a:prstGeom>
        </p:spPr>
      </p:pic>
      <p:pic>
        <p:nvPicPr>
          <p:cNvPr id="8" name="Obrázek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248400" y="1804963"/>
            <a:ext cx="4221480" cy="2190739"/>
          </a:xfrm>
          <a:prstGeom prst="rect">
            <a:avLst/>
          </a:prstGeom>
        </p:spPr>
      </p:pic>
      <p:pic>
        <p:nvPicPr>
          <p:cNvPr id="10" name="Obrázek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1180" y="5088571"/>
            <a:ext cx="8526780" cy="1498486"/>
          </a:xfrm>
          <a:prstGeom prst="rect">
            <a:avLst/>
          </a:prstGeom>
        </p:spPr>
      </p:pic>
      <p:sp>
        <p:nvSpPr>
          <p:cNvPr id="11" name="Obdélník 10"/>
          <p:cNvSpPr/>
          <p:nvPr/>
        </p:nvSpPr>
        <p:spPr>
          <a:xfrm>
            <a:off x="1524000" y="4183380"/>
            <a:ext cx="4290060" cy="746760"/>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cs-CZ"/>
          </a:p>
        </p:txBody>
      </p:sp>
      <p:pic>
        <p:nvPicPr>
          <p:cNvPr id="7170" name="Picture 2" descr="Histamine - Wikipedia"/>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866385" y="182880"/>
            <a:ext cx="2046849" cy="1108710"/>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D511E67A-34A2-4599-BCAF-025456252A22}"/>
              </a:ext>
            </a:extLst>
          </p:cNvPr>
          <p:cNvSpPr txBox="1"/>
          <p:nvPr/>
        </p:nvSpPr>
        <p:spPr>
          <a:xfrm>
            <a:off x="0" y="0"/>
            <a:ext cx="8043169" cy="523220"/>
          </a:xfrm>
          <a:prstGeom prst="rect">
            <a:avLst/>
          </a:prstGeom>
          <a:noFill/>
        </p:spPr>
        <p:txBody>
          <a:bodyPr wrap="square" rtlCol="0">
            <a:spAutoFit/>
          </a:bodyPr>
          <a:lstStyle/>
          <a:p>
            <a:r>
              <a:rPr lang="cs-CZ" sz="2800" dirty="0"/>
              <a:t>Histamin</a:t>
            </a:r>
          </a:p>
        </p:txBody>
      </p:sp>
      <p:sp>
        <p:nvSpPr>
          <p:cNvPr id="12" name="TextovéPole 11">
            <a:extLst>
              <a:ext uri="{FF2B5EF4-FFF2-40B4-BE49-F238E27FC236}">
                <a16:creationId xmlns:a16="http://schemas.microsoft.com/office/drawing/2014/main" id="{6A437359-034F-4FCF-A043-36680BD2DD69}"/>
              </a:ext>
            </a:extLst>
          </p:cNvPr>
          <p:cNvSpPr txBox="1"/>
          <p:nvPr/>
        </p:nvSpPr>
        <p:spPr>
          <a:xfrm>
            <a:off x="81015" y="506923"/>
            <a:ext cx="5853126" cy="646331"/>
          </a:xfrm>
          <a:prstGeom prst="rect">
            <a:avLst/>
          </a:prstGeom>
          <a:noFill/>
        </p:spPr>
        <p:txBody>
          <a:bodyPr wrap="square" rtlCol="0">
            <a:spAutoFit/>
          </a:bodyPr>
          <a:lstStyle/>
          <a:p>
            <a:r>
              <a:rPr lang="cs-CZ" dirty="0"/>
              <a:t>Pouze cca </a:t>
            </a:r>
            <a:r>
              <a:rPr lang="en-US" dirty="0"/>
              <a:t> 64,000 histamine</a:t>
            </a:r>
            <a:r>
              <a:rPr lang="cs-CZ" dirty="0" err="1"/>
              <a:t>rgních</a:t>
            </a:r>
            <a:r>
              <a:rPr lang="en-US" dirty="0"/>
              <a:t> neuron</a:t>
            </a:r>
            <a:r>
              <a:rPr lang="cs-CZ" dirty="0"/>
              <a:t>ů</a:t>
            </a:r>
            <a:r>
              <a:rPr lang="en-US" dirty="0"/>
              <a:t>, </a:t>
            </a:r>
            <a:r>
              <a:rPr lang="cs-CZ" dirty="0"/>
              <a:t>vše v jednom jádru - </a:t>
            </a:r>
            <a:r>
              <a:rPr lang="cs-CZ" b="1" dirty="0"/>
              <a:t>T</a:t>
            </a:r>
            <a:r>
              <a:rPr lang="en-US" b="1" dirty="0" err="1"/>
              <a:t>uberomamillary</a:t>
            </a:r>
            <a:r>
              <a:rPr lang="en-US" b="1" dirty="0"/>
              <a:t> n</a:t>
            </a:r>
            <a:r>
              <a:rPr lang="cs-CZ" b="1" dirty="0"/>
              <a:t>c</a:t>
            </a:r>
            <a:r>
              <a:rPr lang="en-US" b="1" dirty="0"/>
              <a:t> </a:t>
            </a:r>
            <a:r>
              <a:rPr lang="cs-CZ" dirty="0"/>
              <a:t>– projekce do celého systému</a:t>
            </a:r>
            <a:r>
              <a:rPr lang="en-US" dirty="0"/>
              <a:t>.</a:t>
            </a:r>
          </a:p>
        </p:txBody>
      </p:sp>
    </p:spTree>
    <p:extLst>
      <p:ext uri="{BB962C8B-B14F-4D97-AF65-F5344CB8AC3E}">
        <p14:creationId xmlns:p14="http://schemas.microsoft.com/office/powerpoint/2010/main" val="414417046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78090" y="1"/>
            <a:ext cx="3089910" cy="1736529"/>
          </a:xfrm>
          <a:prstGeom prst="rect">
            <a:avLst/>
          </a:prstGeom>
        </p:spPr>
      </p:pic>
      <p:pic>
        <p:nvPicPr>
          <p:cNvPr id="7" name="Obrázek 6">
            <a:extLst>
              <a:ext uri="{FF2B5EF4-FFF2-40B4-BE49-F238E27FC236}">
                <a16:creationId xmlns:a16="http://schemas.microsoft.com/office/drawing/2014/main" id="{A74FFA1C-8F6C-4CAC-B732-3A7E9B64DE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1100" y="1664839"/>
            <a:ext cx="4224162" cy="2995941"/>
          </a:xfrm>
          <a:prstGeom prst="rect">
            <a:avLst/>
          </a:prstGeom>
        </p:spPr>
      </p:pic>
      <p:pic>
        <p:nvPicPr>
          <p:cNvPr id="8" name="Obrázek 7">
            <a:extLst>
              <a:ext uri="{FF2B5EF4-FFF2-40B4-BE49-F238E27FC236}">
                <a16:creationId xmlns:a16="http://schemas.microsoft.com/office/drawing/2014/main" id="{A626649B-8118-4909-94B9-F7DA3A5F45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4446" y="2825181"/>
            <a:ext cx="3213554" cy="4032819"/>
          </a:xfrm>
          <a:prstGeom prst="rect">
            <a:avLst/>
          </a:prstGeom>
        </p:spPr>
      </p:pic>
      <p:sp>
        <p:nvSpPr>
          <p:cNvPr id="10" name="TextovéPole 9">
            <a:extLst>
              <a:ext uri="{FF2B5EF4-FFF2-40B4-BE49-F238E27FC236}">
                <a16:creationId xmlns:a16="http://schemas.microsoft.com/office/drawing/2014/main" id="{41157920-4664-4702-8E76-CFBF9264D365}"/>
              </a:ext>
            </a:extLst>
          </p:cNvPr>
          <p:cNvSpPr txBox="1"/>
          <p:nvPr/>
        </p:nvSpPr>
        <p:spPr>
          <a:xfrm>
            <a:off x="0" y="0"/>
            <a:ext cx="8043169" cy="523220"/>
          </a:xfrm>
          <a:prstGeom prst="rect">
            <a:avLst/>
          </a:prstGeom>
          <a:noFill/>
        </p:spPr>
        <p:txBody>
          <a:bodyPr wrap="square" rtlCol="0">
            <a:spAutoFit/>
          </a:bodyPr>
          <a:lstStyle/>
          <a:p>
            <a:r>
              <a:rPr lang="cs-CZ" sz="2800" dirty="0"/>
              <a:t>ATP, adenosin – pro milovníky kávy</a:t>
            </a:r>
          </a:p>
        </p:txBody>
      </p:sp>
      <p:sp>
        <p:nvSpPr>
          <p:cNvPr id="11" name="TextovéPole 10">
            <a:extLst>
              <a:ext uri="{FF2B5EF4-FFF2-40B4-BE49-F238E27FC236}">
                <a16:creationId xmlns:a16="http://schemas.microsoft.com/office/drawing/2014/main" id="{0942C8DA-0473-4E0E-B314-25DB7EB41910}"/>
              </a:ext>
            </a:extLst>
          </p:cNvPr>
          <p:cNvSpPr txBox="1"/>
          <p:nvPr/>
        </p:nvSpPr>
        <p:spPr>
          <a:xfrm>
            <a:off x="73395" y="461203"/>
            <a:ext cx="5853126" cy="1200329"/>
          </a:xfrm>
          <a:prstGeom prst="rect">
            <a:avLst/>
          </a:prstGeom>
          <a:noFill/>
        </p:spPr>
        <p:txBody>
          <a:bodyPr wrap="square" rtlCol="0">
            <a:spAutoFit/>
          </a:bodyPr>
          <a:lstStyle/>
          <a:p>
            <a:r>
              <a:rPr lang="cs-CZ" dirty="0" err="1"/>
              <a:t>Purinergní</a:t>
            </a:r>
            <a:r>
              <a:rPr lang="cs-CZ" dirty="0"/>
              <a:t> receptory:</a:t>
            </a:r>
          </a:p>
          <a:p>
            <a:r>
              <a:rPr lang="pt-BR" dirty="0"/>
              <a:t>o P1 (A1-Gi, A2-Gs) //adenosin </a:t>
            </a:r>
          </a:p>
          <a:p>
            <a:r>
              <a:rPr lang="cs-CZ" dirty="0"/>
              <a:t>o P2Y (</a:t>
            </a:r>
            <a:r>
              <a:rPr lang="cs-CZ" dirty="0" err="1"/>
              <a:t>Gi</a:t>
            </a:r>
            <a:r>
              <a:rPr lang="cs-CZ" dirty="0"/>
              <a:t>/</a:t>
            </a:r>
            <a:r>
              <a:rPr lang="cs-CZ" dirty="0" err="1"/>
              <a:t>Gq</a:t>
            </a:r>
            <a:r>
              <a:rPr lang="cs-CZ" dirty="0"/>
              <a:t>) //ATP </a:t>
            </a:r>
          </a:p>
          <a:p>
            <a:endParaRPr lang="en-US" dirty="0"/>
          </a:p>
        </p:txBody>
      </p:sp>
    </p:spTree>
    <p:extLst>
      <p:ext uri="{BB962C8B-B14F-4D97-AF65-F5344CB8AC3E}">
        <p14:creationId xmlns:p14="http://schemas.microsoft.com/office/powerpoint/2010/main" val="327296346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43621" y="1493833"/>
            <a:ext cx="5194577" cy="5032246"/>
          </a:xfrm>
          <a:prstGeom prst="rect">
            <a:avLst/>
          </a:prstGeom>
        </p:spPr>
      </p:pic>
      <p:sp>
        <p:nvSpPr>
          <p:cNvPr id="10" name="TextovéPole 9">
            <a:extLst>
              <a:ext uri="{FF2B5EF4-FFF2-40B4-BE49-F238E27FC236}">
                <a16:creationId xmlns:a16="http://schemas.microsoft.com/office/drawing/2014/main" id="{6BE6E173-D4B5-464C-A5C6-72D69C5719D6}"/>
              </a:ext>
            </a:extLst>
          </p:cNvPr>
          <p:cNvSpPr txBox="1"/>
          <p:nvPr/>
        </p:nvSpPr>
        <p:spPr>
          <a:xfrm>
            <a:off x="0" y="0"/>
            <a:ext cx="8043169" cy="523220"/>
          </a:xfrm>
          <a:prstGeom prst="rect">
            <a:avLst/>
          </a:prstGeom>
          <a:noFill/>
        </p:spPr>
        <p:txBody>
          <a:bodyPr wrap="square" rtlCol="0">
            <a:spAutoFit/>
          </a:bodyPr>
          <a:lstStyle/>
          <a:p>
            <a:r>
              <a:rPr lang="cs-CZ" sz="2800" dirty="0"/>
              <a:t>NPY, Substance P</a:t>
            </a:r>
          </a:p>
        </p:txBody>
      </p:sp>
      <p:sp>
        <p:nvSpPr>
          <p:cNvPr id="12" name="Obdélník 11">
            <a:extLst>
              <a:ext uri="{FF2B5EF4-FFF2-40B4-BE49-F238E27FC236}">
                <a16:creationId xmlns:a16="http://schemas.microsoft.com/office/drawing/2014/main" id="{799ECDDD-F2D7-4FAF-8EAA-94AAE6EC6282}"/>
              </a:ext>
            </a:extLst>
          </p:cNvPr>
          <p:cNvSpPr/>
          <p:nvPr/>
        </p:nvSpPr>
        <p:spPr>
          <a:xfrm>
            <a:off x="0" y="570503"/>
            <a:ext cx="3051092" cy="923330"/>
          </a:xfrm>
          <a:prstGeom prst="rect">
            <a:avLst/>
          </a:prstGeom>
        </p:spPr>
        <p:txBody>
          <a:bodyPr wrap="none">
            <a:spAutoFit/>
          </a:bodyPr>
          <a:lstStyle/>
          <a:p>
            <a:r>
              <a:rPr lang="cs-CZ" dirty="0"/>
              <a:t>Receptory: Y1 (</a:t>
            </a:r>
            <a:r>
              <a:rPr lang="cs-CZ" dirty="0" err="1"/>
              <a:t>Gi</a:t>
            </a:r>
            <a:r>
              <a:rPr lang="cs-CZ" dirty="0"/>
              <a:t>), Y2(</a:t>
            </a:r>
            <a:r>
              <a:rPr lang="cs-CZ" dirty="0" err="1"/>
              <a:t>Gi</a:t>
            </a:r>
            <a:r>
              <a:rPr lang="cs-CZ" dirty="0"/>
              <a:t>), NK1</a:t>
            </a:r>
          </a:p>
          <a:p>
            <a:endParaRPr lang="cs-CZ" dirty="0"/>
          </a:p>
          <a:p>
            <a:endParaRPr lang="cs-CZ" dirty="0"/>
          </a:p>
        </p:txBody>
      </p:sp>
      <p:pic>
        <p:nvPicPr>
          <p:cNvPr id="13" name="Obrázek 12">
            <a:extLst>
              <a:ext uri="{FF2B5EF4-FFF2-40B4-BE49-F238E27FC236}">
                <a16:creationId xmlns:a16="http://schemas.microsoft.com/office/drawing/2014/main" id="{3667EA5E-E447-46B9-BF88-D0A3956E22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887" y="1702676"/>
            <a:ext cx="5439541" cy="3988997"/>
          </a:xfrm>
          <a:prstGeom prst="rect">
            <a:avLst/>
          </a:prstGeom>
        </p:spPr>
      </p:pic>
      <p:sp>
        <p:nvSpPr>
          <p:cNvPr id="14" name="TextovéPole 13">
            <a:extLst>
              <a:ext uri="{FF2B5EF4-FFF2-40B4-BE49-F238E27FC236}">
                <a16:creationId xmlns:a16="http://schemas.microsoft.com/office/drawing/2014/main" id="{4152E733-10EF-4B0A-8ED2-925506285F80}"/>
              </a:ext>
            </a:extLst>
          </p:cNvPr>
          <p:cNvSpPr txBox="1"/>
          <p:nvPr/>
        </p:nvSpPr>
        <p:spPr>
          <a:xfrm>
            <a:off x="5992827" y="-29662"/>
            <a:ext cx="4382814" cy="1200329"/>
          </a:xfrm>
          <a:prstGeom prst="rect">
            <a:avLst/>
          </a:prstGeom>
          <a:noFill/>
        </p:spPr>
        <p:txBody>
          <a:bodyPr wrap="square" rtlCol="0">
            <a:spAutoFit/>
          </a:bodyPr>
          <a:lstStyle/>
          <a:p>
            <a:r>
              <a:rPr lang="cs-CZ" dirty="0"/>
              <a:t>Substance P:</a:t>
            </a:r>
          </a:p>
          <a:p>
            <a:r>
              <a:rPr lang="cs-CZ" dirty="0"/>
              <a:t>- Periferně - bolest</a:t>
            </a:r>
            <a:endParaRPr lang="pt-BR" dirty="0"/>
          </a:p>
          <a:p>
            <a:r>
              <a:rPr lang="cs-CZ" dirty="0"/>
              <a:t>- Centrálně – vazodilatace, zánět, bolest</a:t>
            </a:r>
          </a:p>
          <a:p>
            <a:endParaRPr lang="en-US" dirty="0"/>
          </a:p>
        </p:txBody>
      </p:sp>
    </p:spTree>
    <p:extLst>
      <p:ext uri="{BB962C8B-B14F-4D97-AF65-F5344CB8AC3E}">
        <p14:creationId xmlns:p14="http://schemas.microsoft.com/office/powerpoint/2010/main" val="100247595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a:extLst>
              <a:ext uri="{FF2B5EF4-FFF2-40B4-BE49-F238E27FC236}">
                <a16:creationId xmlns:a16="http://schemas.microsoft.com/office/drawing/2014/main" id="{AA7B9BBC-F610-484E-A68C-DF2ABE1B4BD4}"/>
              </a:ext>
            </a:extLst>
          </p:cNvPr>
          <p:cNvPicPr>
            <a:picLocks noChangeAspect="1"/>
          </p:cNvPicPr>
          <p:nvPr/>
        </p:nvPicPr>
        <p:blipFill>
          <a:blip r:embed="rId2"/>
          <a:stretch>
            <a:fillRect/>
          </a:stretch>
        </p:blipFill>
        <p:spPr>
          <a:xfrm>
            <a:off x="1524000" y="4369902"/>
            <a:ext cx="3901210" cy="2488099"/>
          </a:xfrm>
          <a:prstGeom prst="rect">
            <a:avLst/>
          </a:prstGeom>
        </p:spPr>
      </p:pic>
      <p:pic>
        <p:nvPicPr>
          <p:cNvPr id="10" name="Obrázek 9">
            <a:extLst>
              <a:ext uri="{FF2B5EF4-FFF2-40B4-BE49-F238E27FC236}">
                <a16:creationId xmlns:a16="http://schemas.microsoft.com/office/drawing/2014/main" id="{AD2E90AF-E170-4276-A1EE-098A0FB6452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206880" y="4082272"/>
            <a:ext cx="4385445" cy="2775728"/>
          </a:xfrm>
          <a:prstGeom prst="rect">
            <a:avLst/>
          </a:prstGeom>
        </p:spPr>
      </p:pic>
      <p:sp>
        <p:nvSpPr>
          <p:cNvPr id="11" name="TextovéPole 10">
            <a:extLst>
              <a:ext uri="{FF2B5EF4-FFF2-40B4-BE49-F238E27FC236}">
                <a16:creationId xmlns:a16="http://schemas.microsoft.com/office/drawing/2014/main" id="{3DBFAC55-E239-41B7-BD39-8DAB48013D66}"/>
              </a:ext>
            </a:extLst>
          </p:cNvPr>
          <p:cNvSpPr txBox="1"/>
          <p:nvPr/>
        </p:nvSpPr>
        <p:spPr>
          <a:xfrm>
            <a:off x="0" y="0"/>
            <a:ext cx="8043169" cy="523220"/>
          </a:xfrm>
          <a:prstGeom prst="rect">
            <a:avLst/>
          </a:prstGeom>
          <a:noFill/>
        </p:spPr>
        <p:txBody>
          <a:bodyPr wrap="square" rtlCol="0">
            <a:spAutoFit/>
          </a:bodyPr>
          <a:lstStyle/>
          <a:p>
            <a:r>
              <a:rPr lang="cs-CZ" sz="2800" dirty="0" err="1"/>
              <a:t>Somatostatin</a:t>
            </a:r>
            <a:r>
              <a:rPr lang="cs-CZ" sz="2800" dirty="0"/>
              <a:t>, VIP, </a:t>
            </a:r>
            <a:r>
              <a:rPr lang="cs-CZ" sz="2800" dirty="0" err="1"/>
              <a:t>Orexin</a:t>
            </a:r>
            <a:endParaRPr lang="cs-CZ" sz="2800" dirty="0"/>
          </a:p>
        </p:txBody>
      </p:sp>
      <p:sp>
        <p:nvSpPr>
          <p:cNvPr id="12" name="TextovéPole 11">
            <a:extLst>
              <a:ext uri="{FF2B5EF4-FFF2-40B4-BE49-F238E27FC236}">
                <a16:creationId xmlns:a16="http://schemas.microsoft.com/office/drawing/2014/main" id="{1A5294F8-1AD9-42BD-BB2D-F36002715963}"/>
              </a:ext>
            </a:extLst>
          </p:cNvPr>
          <p:cNvSpPr txBox="1"/>
          <p:nvPr/>
        </p:nvSpPr>
        <p:spPr>
          <a:xfrm>
            <a:off x="102730" y="2442905"/>
            <a:ext cx="5993270" cy="1015663"/>
          </a:xfrm>
          <a:prstGeom prst="rect">
            <a:avLst/>
          </a:prstGeom>
          <a:noFill/>
        </p:spPr>
        <p:txBody>
          <a:bodyPr wrap="square" rtlCol="0">
            <a:spAutoFit/>
          </a:bodyPr>
          <a:lstStyle/>
          <a:p>
            <a:r>
              <a:rPr lang="cs-CZ" sz="2400" dirty="0" err="1"/>
              <a:t>Orexinový</a:t>
            </a:r>
            <a:r>
              <a:rPr lang="cs-CZ" sz="2400" dirty="0"/>
              <a:t> systém v hypotalamu vyhodnocuje:</a:t>
            </a:r>
          </a:p>
          <a:p>
            <a:pPr marL="342900" indent="-342900">
              <a:buFontTx/>
              <a:buChar char="-"/>
            </a:pPr>
            <a:r>
              <a:rPr lang="cs-CZ" dirty="0"/>
              <a:t>Spánkové a energetické potřeby organismu</a:t>
            </a:r>
          </a:p>
          <a:p>
            <a:pPr marL="342900" indent="-342900">
              <a:buFontTx/>
              <a:buChar char="-"/>
            </a:pPr>
            <a:r>
              <a:rPr lang="cs-CZ" dirty="0"/>
              <a:t>Hlad </a:t>
            </a:r>
            <a:r>
              <a:rPr lang="cs-CZ" dirty="0" err="1"/>
              <a:t>vs</a:t>
            </a:r>
            <a:r>
              <a:rPr lang="cs-CZ" dirty="0"/>
              <a:t> sytost; </a:t>
            </a:r>
            <a:r>
              <a:rPr lang="cs-CZ" dirty="0" err="1"/>
              <a:t>Ghrelin</a:t>
            </a:r>
            <a:r>
              <a:rPr lang="cs-CZ" dirty="0"/>
              <a:t> vs </a:t>
            </a:r>
            <a:r>
              <a:rPr lang="cs-CZ" dirty="0" err="1"/>
              <a:t>Leptin</a:t>
            </a:r>
            <a:endParaRPr lang="cs-CZ" dirty="0"/>
          </a:p>
        </p:txBody>
      </p:sp>
      <p:sp>
        <p:nvSpPr>
          <p:cNvPr id="13" name="TextovéPole 12">
            <a:extLst>
              <a:ext uri="{FF2B5EF4-FFF2-40B4-BE49-F238E27FC236}">
                <a16:creationId xmlns:a16="http://schemas.microsoft.com/office/drawing/2014/main" id="{83AEC0CF-3E25-43F9-B7F4-041F555902CB}"/>
              </a:ext>
            </a:extLst>
          </p:cNvPr>
          <p:cNvSpPr txBox="1"/>
          <p:nvPr/>
        </p:nvSpPr>
        <p:spPr>
          <a:xfrm>
            <a:off x="0" y="1015662"/>
            <a:ext cx="8043169" cy="738664"/>
          </a:xfrm>
          <a:prstGeom prst="rect">
            <a:avLst/>
          </a:prstGeom>
          <a:noFill/>
        </p:spPr>
        <p:txBody>
          <a:bodyPr wrap="square" rtlCol="0">
            <a:spAutoFit/>
          </a:bodyPr>
          <a:lstStyle/>
          <a:p>
            <a:r>
              <a:rPr lang="cs-CZ" sz="2400" dirty="0" err="1"/>
              <a:t>Somatostatin</a:t>
            </a:r>
            <a:r>
              <a:rPr lang="cs-CZ" sz="2400" dirty="0"/>
              <a:t> and VIP </a:t>
            </a:r>
            <a:r>
              <a:rPr lang="cs-CZ" dirty="0"/>
              <a:t>– </a:t>
            </a:r>
            <a:r>
              <a:rPr lang="cs-CZ" dirty="0" err="1"/>
              <a:t>neurovascular</a:t>
            </a:r>
            <a:r>
              <a:rPr lang="cs-CZ" dirty="0"/>
              <a:t> </a:t>
            </a:r>
            <a:r>
              <a:rPr lang="cs-CZ" dirty="0" err="1"/>
              <a:t>coupling</a:t>
            </a:r>
            <a:endParaRPr lang="cs-CZ" dirty="0"/>
          </a:p>
          <a:p>
            <a:r>
              <a:rPr lang="cs-CZ" dirty="0"/>
              <a:t>-vazokonstrikce x vazodilatace</a:t>
            </a:r>
          </a:p>
        </p:txBody>
      </p:sp>
      <p:pic>
        <p:nvPicPr>
          <p:cNvPr id="14" name="Obrázek 13">
            <a:extLst>
              <a:ext uri="{FF2B5EF4-FFF2-40B4-BE49-F238E27FC236}">
                <a16:creationId xmlns:a16="http://schemas.microsoft.com/office/drawing/2014/main" id="{F04040F7-B3A6-4ECA-9DC0-C6C1C5D279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1436" y="101467"/>
            <a:ext cx="2551804" cy="2749699"/>
          </a:xfrm>
          <a:prstGeom prst="rect">
            <a:avLst/>
          </a:prstGeom>
        </p:spPr>
      </p:pic>
    </p:spTree>
    <p:extLst>
      <p:ext uri="{BB962C8B-B14F-4D97-AF65-F5344CB8AC3E}">
        <p14:creationId xmlns:p14="http://schemas.microsoft.com/office/powerpoint/2010/main" val="321013387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6272" y="1073021"/>
            <a:ext cx="5296665" cy="4861248"/>
          </a:xfrm>
          <a:prstGeom prst="rect">
            <a:avLst/>
          </a:prstGeom>
        </p:spPr>
      </p:pic>
      <p:pic>
        <p:nvPicPr>
          <p:cNvPr id="3" name="Obrázek 2"/>
          <p:cNvPicPr>
            <a:picLocks noChangeAspect="1"/>
          </p:cNvPicPr>
          <p:nvPr/>
        </p:nvPicPr>
        <p:blipFill>
          <a:blip r:embed="rId3"/>
          <a:stretch>
            <a:fillRect/>
          </a:stretch>
        </p:blipFill>
        <p:spPr>
          <a:xfrm>
            <a:off x="1647826" y="594037"/>
            <a:ext cx="4652023" cy="2949264"/>
          </a:xfrm>
          <a:prstGeom prst="rect">
            <a:avLst/>
          </a:prstGeom>
        </p:spPr>
      </p:pic>
      <p:sp>
        <p:nvSpPr>
          <p:cNvPr id="7" name="TextovéPole 6">
            <a:extLst>
              <a:ext uri="{FF2B5EF4-FFF2-40B4-BE49-F238E27FC236}">
                <a16:creationId xmlns:a16="http://schemas.microsoft.com/office/drawing/2014/main" id="{60B6F3A7-3D57-4E97-B58C-E8718B586D09}"/>
              </a:ext>
            </a:extLst>
          </p:cNvPr>
          <p:cNvSpPr txBox="1"/>
          <p:nvPr/>
        </p:nvSpPr>
        <p:spPr>
          <a:xfrm>
            <a:off x="0" y="0"/>
            <a:ext cx="8043169" cy="523220"/>
          </a:xfrm>
          <a:prstGeom prst="rect">
            <a:avLst/>
          </a:prstGeom>
          <a:noFill/>
        </p:spPr>
        <p:txBody>
          <a:bodyPr wrap="square" rtlCol="0">
            <a:spAutoFit/>
          </a:bodyPr>
          <a:lstStyle/>
          <a:p>
            <a:r>
              <a:rPr lang="cs-CZ" sz="2800" dirty="0"/>
              <a:t>Opiáty</a:t>
            </a:r>
          </a:p>
        </p:txBody>
      </p:sp>
      <p:pic>
        <p:nvPicPr>
          <p:cNvPr id="8" name="Obrázek 7">
            <a:extLst>
              <a:ext uri="{FF2B5EF4-FFF2-40B4-BE49-F238E27FC236}">
                <a16:creationId xmlns:a16="http://schemas.microsoft.com/office/drawing/2014/main" id="{B25090F1-6F57-40DF-BEFC-F5E83B2E7568}"/>
              </a:ext>
            </a:extLst>
          </p:cNvPr>
          <p:cNvPicPr>
            <a:picLocks noChangeAspect="1"/>
          </p:cNvPicPr>
          <p:nvPr/>
        </p:nvPicPr>
        <p:blipFill>
          <a:blip r:embed="rId4"/>
          <a:stretch>
            <a:fillRect/>
          </a:stretch>
        </p:blipFill>
        <p:spPr>
          <a:xfrm>
            <a:off x="211644" y="4534679"/>
            <a:ext cx="5917277" cy="1208784"/>
          </a:xfrm>
          <a:prstGeom prst="rect">
            <a:avLst/>
          </a:prstGeom>
        </p:spPr>
      </p:pic>
    </p:spTree>
    <p:extLst>
      <p:ext uri="{BB962C8B-B14F-4D97-AF65-F5344CB8AC3E}">
        <p14:creationId xmlns:p14="http://schemas.microsoft.com/office/powerpoint/2010/main" val="165738737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57D2C4DB-3AA1-426A-B27B-729F45B2FEF7}"/>
              </a:ext>
            </a:extLst>
          </p:cNvPr>
          <p:cNvSpPr txBox="1"/>
          <p:nvPr/>
        </p:nvSpPr>
        <p:spPr>
          <a:xfrm>
            <a:off x="0" y="-1"/>
            <a:ext cx="8459126" cy="523220"/>
          </a:xfrm>
          <a:prstGeom prst="rect">
            <a:avLst/>
          </a:prstGeom>
          <a:noFill/>
        </p:spPr>
        <p:txBody>
          <a:bodyPr wrap="square" rtlCol="0">
            <a:spAutoFit/>
          </a:bodyPr>
          <a:lstStyle/>
          <a:p>
            <a:r>
              <a:rPr lang="cs-CZ" sz="2800" dirty="0"/>
              <a:t>Opiáty</a:t>
            </a:r>
          </a:p>
        </p:txBody>
      </p:sp>
      <p:pic>
        <p:nvPicPr>
          <p:cNvPr id="7" name="Obrázek 6">
            <a:extLst>
              <a:ext uri="{FF2B5EF4-FFF2-40B4-BE49-F238E27FC236}">
                <a16:creationId xmlns:a16="http://schemas.microsoft.com/office/drawing/2014/main" id="{E91564E0-D8C0-4995-9E77-C202750DAB86}"/>
              </a:ext>
            </a:extLst>
          </p:cNvPr>
          <p:cNvPicPr>
            <a:picLocks noChangeAspect="1"/>
          </p:cNvPicPr>
          <p:nvPr/>
        </p:nvPicPr>
        <p:blipFill>
          <a:blip r:embed="rId2"/>
          <a:stretch>
            <a:fillRect/>
          </a:stretch>
        </p:blipFill>
        <p:spPr>
          <a:xfrm>
            <a:off x="276225" y="686458"/>
            <a:ext cx="4846282" cy="1194507"/>
          </a:xfrm>
          <a:prstGeom prst="rect">
            <a:avLst/>
          </a:prstGeom>
        </p:spPr>
      </p:pic>
      <p:pic>
        <p:nvPicPr>
          <p:cNvPr id="10" name="Obrázek 9">
            <a:extLst>
              <a:ext uri="{FF2B5EF4-FFF2-40B4-BE49-F238E27FC236}">
                <a16:creationId xmlns:a16="http://schemas.microsoft.com/office/drawing/2014/main" id="{D2BFFC5E-3160-4F1C-96CC-1849659489A0}"/>
              </a:ext>
            </a:extLst>
          </p:cNvPr>
          <p:cNvPicPr>
            <a:picLocks noChangeAspect="1"/>
          </p:cNvPicPr>
          <p:nvPr/>
        </p:nvPicPr>
        <p:blipFill>
          <a:blip r:embed="rId3"/>
          <a:stretch>
            <a:fillRect/>
          </a:stretch>
        </p:blipFill>
        <p:spPr>
          <a:xfrm>
            <a:off x="381000" y="1880966"/>
            <a:ext cx="7833624" cy="2699141"/>
          </a:xfrm>
          <a:prstGeom prst="rect">
            <a:avLst/>
          </a:prstGeom>
        </p:spPr>
      </p:pic>
      <p:pic>
        <p:nvPicPr>
          <p:cNvPr id="11" name="Obrázek 10">
            <a:extLst>
              <a:ext uri="{FF2B5EF4-FFF2-40B4-BE49-F238E27FC236}">
                <a16:creationId xmlns:a16="http://schemas.microsoft.com/office/drawing/2014/main" id="{50A6AF16-C806-4C00-9298-441DABD48734}"/>
              </a:ext>
            </a:extLst>
          </p:cNvPr>
          <p:cNvPicPr>
            <a:picLocks noChangeAspect="1"/>
          </p:cNvPicPr>
          <p:nvPr/>
        </p:nvPicPr>
        <p:blipFill>
          <a:blip r:embed="rId4"/>
          <a:stretch>
            <a:fillRect/>
          </a:stretch>
        </p:blipFill>
        <p:spPr>
          <a:xfrm>
            <a:off x="1371599" y="4529906"/>
            <a:ext cx="6829869" cy="1992192"/>
          </a:xfrm>
          <a:prstGeom prst="rect">
            <a:avLst/>
          </a:prstGeom>
        </p:spPr>
      </p:pic>
    </p:spTree>
    <p:extLst>
      <p:ext uri="{BB962C8B-B14F-4D97-AF65-F5344CB8AC3E}">
        <p14:creationId xmlns:p14="http://schemas.microsoft.com/office/powerpoint/2010/main" val="9226385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9751ECFC-533D-4112-8813-1B4A0EA4B2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8300" y="523221"/>
            <a:ext cx="3438914" cy="2292609"/>
          </a:xfrm>
          <a:prstGeom prst="rect">
            <a:avLst/>
          </a:prstGeom>
        </p:spPr>
      </p:pic>
      <p:pic>
        <p:nvPicPr>
          <p:cNvPr id="5" name="Obrázek 4">
            <a:extLst>
              <a:ext uri="{FF2B5EF4-FFF2-40B4-BE49-F238E27FC236}">
                <a16:creationId xmlns:a16="http://schemas.microsoft.com/office/drawing/2014/main" id="{E6FA8329-1BD7-4418-9587-7F9013BA34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3188" y="1138335"/>
            <a:ext cx="4939004" cy="3704253"/>
          </a:xfrm>
          <a:prstGeom prst="rect">
            <a:avLst/>
          </a:prstGeom>
        </p:spPr>
      </p:pic>
      <p:sp>
        <p:nvSpPr>
          <p:cNvPr id="6" name="TextovéPole 5">
            <a:extLst>
              <a:ext uri="{FF2B5EF4-FFF2-40B4-BE49-F238E27FC236}">
                <a16:creationId xmlns:a16="http://schemas.microsoft.com/office/drawing/2014/main" id="{BAE66CFA-17C8-449E-8E1E-6BCA71351F22}"/>
              </a:ext>
            </a:extLst>
          </p:cNvPr>
          <p:cNvSpPr txBox="1"/>
          <p:nvPr/>
        </p:nvSpPr>
        <p:spPr>
          <a:xfrm>
            <a:off x="0" y="0"/>
            <a:ext cx="8043169" cy="523220"/>
          </a:xfrm>
          <a:prstGeom prst="rect">
            <a:avLst/>
          </a:prstGeom>
          <a:noFill/>
        </p:spPr>
        <p:txBody>
          <a:bodyPr wrap="square" rtlCol="0">
            <a:spAutoFit/>
          </a:bodyPr>
          <a:lstStyle/>
          <a:p>
            <a:r>
              <a:rPr lang="cs-CZ" sz="2800" dirty="0"/>
              <a:t>Krátké morfologické okénko</a:t>
            </a:r>
            <a:endParaRPr lang="en-US" sz="2800" dirty="0"/>
          </a:p>
        </p:txBody>
      </p:sp>
    </p:spTree>
    <p:extLst>
      <p:ext uri="{BB962C8B-B14F-4D97-AF65-F5344CB8AC3E}">
        <p14:creationId xmlns:p14="http://schemas.microsoft.com/office/powerpoint/2010/main" val="125357737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ovéPole 8">
            <a:extLst>
              <a:ext uri="{FF2B5EF4-FFF2-40B4-BE49-F238E27FC236}">
                <a16:creationId xmlns:a16="http://schemas.microsoft.com/office/drawing/2014/main" id="{EFB9DEB6-CBD3-4163-AC1F-0FCCD0E57D2C}"/>
              </a:ext>
            </a:extLst>
          </p:cNvPr>
          <p:cNvSpPr txBox="1"/>
          <p:nvPr/>
        </p:nvSpPr>
        <p:spPr>
          <a:xfrm>
            <a:off x="0" y="0"/>
            <a:ext cx="8043169" cy="523220"/>
          </a:xfrm>
          <a:prstGeom prst="rect">
            <a:avLst/>
          </a:prstGeom>
          <a:noFill/>
        </p:spPr>
        <p:txBody>
          <a:bodyPr wrap="square" rtlCol="0">
            <a:spAutoFit/>
          </a:bodyPr>
          <a:lstStyle/>
          <a:p>
            <a:r>
              <a:rPr lang="cs-CZ" sz="2800" dirty="0"/>
              <a:t>Opiáty</a:t>
            </a:r>
          </a:p>
        </p:txBody>
      </p:sp>
      <p:pic>
        <p:nvPicPr>
          <p:cNvPr id="11" name="Obrázek 10">
            <a:extLst>
              <a:ext uri="{FF2B5EF4-FFF2-40B4-BE49-F238E27FC236}">
                <a16:creationId xmlns:a16="http://schemas.microsoft.com/office/drawing/2014/main" id="{D34D7197-64D4-4E71-ABA5-5F8F3CF414DD}"/>
              </a:ext>
            </a:extLst>
          </p:cNvPr>
          <p:cNvPicPr>
            <a:picLocks noChangeAspect="1"/>
          </p:cNvPicPr>
          <p:nvPr/>
        </p:nvPicPr>
        <p:blipFill>
          <a:blip r:embed="rId2"/>
          <a:stretch>
            <a:fillRect/>
          </a:stretch>
        </p:blipFill>
        <p:spPr>
          <a:xfrm>
            <a:off x="356887" y="731352"/>
            <a:ext cx="6653513" cy="1224110"/>
          </a:xfrm>
          <a:prstGeom prst="rect">
            <a:avLst/>
          </a:prstGeom>
        </p:spPr>
      </p:pic>
      <p:pic>
        <p:nvPicPr>
          <p:cNvPr id="12" name="Obrázek 11">
            <a:extLst>
              <a:ext uri="{FF2B5EF4-FFF2-40B4-BE49-F238E27FC236}">
                <a16:creationId xmlns:a16="http://schemas.microsoft.com/office/drawing/2014/main" id="{19542D6B-9E08-4D13-9A48-FD13E08DE26F}"/>
              </a:ext>
            </a:extLst>
          </p:cNvPr>
          <p:cNvPicPr>
            <a:picLocks noChangeAspect="1"/>
          </p:cNvPicPr>
          <p:nvPr/>
        </p:nvPicPr>
        <p:blipFill>
          <a:blip r:embed="rId3"/>
          <a:stretch>
            <a:fillRect/>
          </a:stretch>
        </p:blipFill>
        <p:spPr>
          <a:xfrm>
            <a:off x="447674" y="2313469"/>
            <a:ext cx="8502687" cy="2155894"/>
          </a:xfrm>
          <a:prstGeom prst="rect">
            <a:avLst/>
          </a:prstGeom>
        </p:spPr>
      </p:pic>
      <p:pic>
        <p:nvPicPr>
          <p:cNvPr id="13" name="Obrázek 12">
            <a:extLst>
              <a:ext uri="{FF2B5EF4-FFF2-40B4-BE49-F238E27FC236}">
                <a16:creationId xmlns:a16="http://schemas.microsoft.com/office/drawing/2014/main" id="{7B0C54CE-60F7-4C2C-938D-13AD944A4633}"/>
              </a:ext>
            </a:extLst>
          </p:cNvPr>
          <p:cNvPicPr>
            <a:picLocks noChangeAspect="1"/>
          </p:cNvPicPr>
          <p:nvPr/>
        </p:nvPicPr>
        <p:blipFill>
          <a:blip r:embed="rId4"/>
          <a:stretch>
            <a:fillRect/>
          </a:stretch>
        </p:blipFill>
        <p:spPr>
          <a:xfrm>
            <a:off x="4724400" y="1708208"/>
            <a:ext cx="4223438" cy="247254"/>
          </a:xfrm>
          <a:prstGeom prst="rect">
            <a:avLst/>
          </a:prstGeom>
        </p:spPr>
      </p:pic>
    </p:spTree>
    <p:extLst>
      <p:ext uri="{BB962C8B-B14F-4D97-AF65-F5344CB8AC3E}">
        <p14:creationId xmlns:p14="http://schemas.microsoft.com/office/powerpoint/2010/main" val="24745553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A5088884-20D2-461F-AC1D-47E602D78D74}"/>
              </a:ext>
            </a:extLst>
          </p:cNvPr>
          <p:cNvSpPr txBox="1"/>
          <p:nvPr/>
        </p:nvSpPr>
        <p:spPr>
          <a:xfrm>
            <a:off x="0" y="0"/>
            <a:ext cx="8043169" cy="523220"/>
          </a:xfrm>
          <a:prstGeom prst="rect">
            <a:avLst/>
          </a:prstGeom>
          <a:noFill/>
        </p:spPr>
        <p:txBody>
          <a:bodyPr wrap="square" rtlCol="0">
            <a:spAutoFit/>
          </a:bodyPr>
          <a:lstStyle/>
          <a:p>
            <a:r>
              <a:rPr lang="cs-CZ" sz="2800" dirty="0"/>
              <a:t>Opiáty</a:t>
            </a:r>
          </a:p>
        </p:txBody>
      </p:sp>
      <p:pic>
        <p:nvPicPr>
          <p:cNvPr id="7" name="Obrázek 6">
            <a:extLst>
              <a:ext uri="{FF2B5EF4-FFF2-40B4-BE49-F238E27FC236}">
                <a16:creationId xmlns:a16="http://schemas.microsoft.com/office/drawing/2014/main" id="{C219BD57-7E69-4E79-9E89-E489211389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5245" y="2258009"/>
            <a:ext cx="5706756" cy="4599992"/>
          </a:xfrm>
          <a:prstGeom prst="rect">
            <a:avLst/>
          </a:prstGeom>
        </p:spPr>
      </p:pic>
      <p:pic>
        <p:nvPicPr>
          <p:cNvPr id="11" name="Obrázek 10">
            <a:extLst>
              <a:ext uri="{FF2B5EF4-FFF2-40B4-BE49-F238E27FC236}">
                <a16:creationId xmlns:a16="http://schemas.microsoft.com/office/drawing/2014/main" id="{FB119BE1-2699-4D05-A8F0-6EC7F7E4C2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37551"/>
            <a:ext cx="6528408" cy="3587363"/>
          </a:xfrm>
          <a:prstGeom prst="rect">
            <a:avLst/>
          </a:prstGeom>
        </p:spPr>
      </p:pic>
    </p:spTree>
    <p:extLst>
      <p:ext uri="{BB962C8B-B14F-4D97-AF65-F5344CB8AC3E}">
        <p14:creationId xmlns:p14="http://schemas.microsoft.com/office/powerpoint/2010/main" val="38617589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9751ECFC-533D-4112-8813-1B4A0EA4B2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8300" y="523221"/>
            <a:ext cx="3438914" cy="2292609"/>
          </a:xfrm>
          <a:prstGeom prst="rect">
            <a:avLst/>
          </a:prstGeom>
        </p:spPr>
      </p:pic>
      <p:pic>
        <p:nvPicPr>
          <p:cNvPr id="5" name="Obrázek 4">
            <a:extLst>
              <a:ext uri="{FF2B5EF4-FFF2-40B4-BE49-F238E27FC236}">
                <a16:creationId xmlns:a16="http://schemas.microsoft.com/office/drawing/2014/main" id="{E6FA8329-1BD7-4418-9587-7F9013BA34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3188" y="1138335"/>
            <a:ext cx="4939004" cy="3704253"/>
          </a:xfrm>
          <a:prstGeom prst="rect">
            <a:avLst/>
          </a:prstGeom>
        </p:spPr>
      </p:pic>
      <p:sp>
        <p:nvSpPr>
          <p:cNvPr id="6" name="TextovéPole 5">
            <a:extLst>
              <a:ext uri="{FF2B5EF4-FFF2-40B4-BE49-F238E27FC236}">
                <a16:creationId xmlns:a16="http://schemas.microsoft.com/office/drawing/2014/main" id="{594CC91C-8FC7-4A14-8E26-4157C58454EC}"/>
              </a:ext>
            </a:extLst>
          </p:cNvPr>
          <p:cNvSpPr txBox="1"/>
          <p:nvPr/>
        </p:nvSpPr>
        <p:spPr>
          <a:xfrm>
            <a:off x="0" y="0"/>
            <a:ext cx="8043169" cy="523220"/>
          </a:xfrm>
          <a:prstGeom prst="rect">
            <a:avLst/>
          </a:prstGeom>
          <a:noFill/>
        </p:spPr>
        <p:txBody>
          <a:bodyPr wrap="square" rtlCol="0">
            <a:spAutoFit/>
          </a:bodyPr>
          <a:lstStyle/>
          <a:p>
            <a:r>
              <a:rPr lang="cs-CZ" sz="2800" dirty="0"/>
              <a:t>Krátké morfologické okénko</a:t>
            </a:r>
            <a:endParaRPr lang="en-US" sz="2800" dirty="0"/>
          </a:p>
        </p:txBody>
      </p:sp>
      <p:sp>
        <p:nvSpPr>
          <p:cNvPr id="7" name="TextovéPole 6">
            <a:extLst>
              <a:ext uri="{FF2B5EF4-FFF2-40B4-BE49-F238E27FC236}">
                <a16:creationId xmlns:a16="http://schemas.microsoft.com/office/drawing/2014/main" id="{4948FE52-036F-4269-8123-9DDFF7C312AE}"/>
              </a:ext>
            </a:extLst>
          </p:cNvPr>
          <p:cNvSpPr txBox="1"/>
          <p:nvPr/>
        </p:nvSpPr>
        <p:spPr>
          <a:xfrm>
            <a:off x="4021584" y="5374433"/>
            <a:ext cx="7296720" cy="1077218"/>
          </a:xfrm>
          <a:prstGeom prst="rect">
            <a:avLst/>
          </a:prstGeom>
          <a:noFill/>
        </p:spPr>
        <p:txBody>
          <a:bodyPr wrap="square" rtlCol="0">
            <a:spAutoFit/>
          </a:bodyPr>
          <a:lstStyle/>
          <a:p>
            <a:r>
              <a:rPr lang="cs-CZ" sz="4400" dirty="0"/>
              <a:t>FAKE obraz synapse !!! </a:t>
            </a:r>
          </a:p>
          <a:p>
            <a:r>
              <a:rPr lang="cs-CZ" sz="2000" dirty="0"/>
              <a:t>(berte pouze jako diagramy)</a:t>
            </a:r>
            <a:endParaRPr lang="en-US" sz="2000" dirty="0"/>
          </a:p>
        </p:txBody>
      </p:sp>
    </p:spTree>
    <p:extLst>
      <p:ext uri="{BB962C8B-B14F-4D97-AF65-F5344CB8AC3E}">
        <p14:creationId xmlns:p14="http://schemas.microsoft.com/office/powerpoint/2010/main" val="40311931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9751ECFC-533D-4112-8813-1B4A0EA4B2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8300" y="523221"/>
            <a:ext cx="3438914" cy="2292609"/>
          </a:xfrm>
          <a:prstGeom prst="rect">
            <a:avLst/>
          </a:prstGeom>
        </p:spPr>
      </p:pic>
      <p:pic>
        <p:nvPicPr>
          <p:cNvPr id="5" name="Obrázek 4">
            <a:extLst>
              <a:ext uri="{FF2B5EF4-FFF2-40B4-BE49-F238E27FC236}">
                <a16:creationId xmlns:a16="http://schemas.microsoft.com/office/drawing/2014/main" id="{F6779807-EE52-4AFF-AE60-44388AA0E9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118" y="523220"/>
            <a:ext cx="4243096" cy="4154491"/>
          </a:xfrm>
          <a:prstGeom prst="rect">
            <a:avLst/>
          </a:prstGeom>
        </p:spPr>
      </p:pic>
      <p:sp>
        <p:nvSpPr>
          <p:cNvPr id="6" name="TextovéPole 5">
            <a:extLst>
              <a:ext uri="{FF2B5EF4-FFF2-40B4-BE49-F238E27FC236}">
                <a16:creationId xmlns:a16="http://schemas.microsoft.com/office/drawing/2014/main" id="{ADDF845A-7E22-4482-9514-5AEDCE1CD9BC}"/>
              </a:ext>
            </a:extLst>
          </p:cNvPr>
          <p:cNvSpPr txBox="1"/>
          <p:nvPr/>
        </p:nvSpPr>
        <p:spPr>
          <a:xfrm>
            <a:off x="0" y="0"/>
            <a:ext cx="8043169" cy="523220"/>
          </a:xfrm>
          <a:prstGeom prst="rect">
            <a:avLst/>
          </a:prstGeom>
          <a:noFill/>
        </p:spPr>
        <p:txBody>
          <a:bodyPr wrap="square" rtlCol="0">
            <a:spAutoFit/>
          </a:bodyPr>
          <a:lstStyle/>
          <a:p>
            <a:r>
              <a:rPr lang="cs-CZ" sz="2800" dirty="0"/>
              <a:t>Krátké morfologické okénko</a:t>
            </a:r>
            <a:endParaRPr lang="en-US" sz="2800" dirty="0"/>
          </a:p>
        </p:txBody>
      </p:sp>
    </p:spTree>
    <p:extLst>
      <p:ext uri="{BB962C8B-B14F-4D97-AF65-F5344CB8AC3E}">
        <p14:creationId xmlns:p14="http://schemas.microsoft.com/office/powerpoint/2010/main" val="134491060"/>
      </p:ext>
    </p:extLst>
  </p:cSld>
  <p:clrMapOvr>
    <a:masterClrMapping/>
  </p:clrMapOvr>
</p:sld>
</file>

<file path=ppt/theme/theme1.xml><?xml version="1.0" encoding="utf-8"?>
<a:theme xmlns:a="http://schemas.openxmlformats.org/drawingml/2006/main" name="Motiv Office">
  <a:themeElements>
    <a:clrScheme name="Motiv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Motiv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895</TotalTime>
  <Words>2040</Words>
  <Application>Microsoft Office PowerPoint</Application>
  <PresentationFormat>Širokoúhlá obrazovka</PresentationFormat>
  <Paragraphs>311</Paragraphs>
  <Slides>71</Slides>
  <Notes>3</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71</vt:i4>
      </vt:variant>
    </vt:vector>
  </HeadingPairs>
  <TitlesOfParts>
    <vt:vector size="75" baseType="lpstr">
      <vt:lpstr>Arial</vt:lpstr>
      <vt:lpstr>Calibri</vt:lpstr>
      <vt:lpstr>Calibri Light</vt:lpstr>
      <vt:lpstr>Motiv Office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Ondrej</dc:creator>
  <cp:lastModifiedBy>Ondrej</cp:lastModifiedBy>
  <cp:revision>106</cp:revision>
  <dcterms:created xsi:type="dcterms:W3CDTF">2020-02-25T15:55:52Z</dcterms:created>
  <dcterms:modified xsi:type="dcterms:W3CDTF">2022-04-11T09:53:56Z</dcterms:modified>
</cp:coreProperties>
</file>