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5" r:id="rId2"/>
    <p:sldId id="266" r:id="rId3"/>
    <p:sldId id="269" r:id="rId4"/>
    <p:sldId id="272" r:id="rId5"/>
    <p:sldId id="267" r:id="rId6"/>
    <p:sldId id="270" r:id="rId7"/>
    <p:sldId id="271" r:id="rId8"/>
    <p:sldId id="278" r:id="rId9"/>
    <p:sldId id="277" r:id="rId10"/>
    <p:sldId id="273" r:id="rId11"/>
    <p:sldId id="274" r:id="rId12"/>
    <p:sldId id="275" r:id="rId13"/>
    <p:sldId id="276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C76D7-6439-4A0B-BBC0-477502F84E8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082B0-2E5A-4E26-ADD4-50AEFC9A8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94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4C851-8051-4CEB-8E05-64964D04DA8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1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4C851-8051-4CEB-8E05-64964D04DA8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8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4C851-8051-4CEB-8E05-64964D04DA8C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81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96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93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1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6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8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9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7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2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6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74A0-85D7-4807-A112-7512A9FE72D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Pregnancy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and sex </a:t>
            </a:r>
            <a:r>
              <a:rPr lang="cs-CZ" b="1" dirty="0" err="1" smtClean="0">
                <a:solidFill>
                  <a:srgbClr val="C00000"/>
                </a:solidFill>
              </a:rPr>
              <a:t>hormones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MUDr. Tereza </a:t>
            </a:r>
            <a:r>
              <a:rPr lang="cs-CZ" sz="2000" dirty="0" err="1" smtClean="0"/>
              <a:t>Kratzerová</a:t>
            </a:r>
            <a:r>
              <a:rPr lang="cs-CZ" sz="2000" dirty="0" smtClean="0"/>
              <a:t>, Ph.D.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380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 err="1">
                <a:solidFill>
                  <a:srgbClr val="C00000"/>
                </a:solidFill>
              </a:rPr>
              <a:t>Pregnancy</a:t>
            </a:r>
            <a:endParaRPr lang="cs-CZ" sz="66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Changes</a:t>
            </a:r>
            <a:r>
              <a:rPr lang="cs-CZ" dirty="0" smtClean="0"/>
              <a:t> not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endocrine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4010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147248" cy="404664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Pregnancy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hormones</a:t>
            </a:r>
            <a:endParaRPr lang="cs-CZ" b="1" dirty="0"/>
          </a:p>
        </p:txBody>
      </p:sp>
      <p:pic>
        <p:nvPicPr>
          <p:cNvPr id="5" name="Zástupný symbol pro obsah 4" descr="Parturition_html_3a9c608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9740" y="756134"/>
            <a:ext cx="7606701" cy="5262170"/>
          </a:xfrm>
        </p:spPr>
      </p:pic>
      <p:sp>
        <p:nvSpPr>
          <p:cNvPr id="4" name="TextovéPole 3"/>
          <p:cNvSpPr txBox="1"/>
          <p:nvPr/>
        </p:nvSpPr>
        <p:spPr>
          <a:xfrm>
            <a:off x="5231904" y="6237313"/>
            <a:ext cx="590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http://medquarterly.com/mq88/MQIMAGES/Notes/Biochemistry/Parturition_html_3a9c608a.png</a:t>
            </a:r>
          </a:p>
        </p:txBody>
      </p:sp>
    </p:spTree>
    <p:extLst>
      <p:ext uri="{BB962C8B-B14F-4D97-AF65-F5344CB8AC3E}">
        <p14:creationId xmlns:p14="http://schemas.microsoft.com/office/powerpoint/2010/main" val="185654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Placenta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endocrine</a:t>
            </a:r>
            <a:r>
              <a:rPr lang="cs-CZ" b="1" dirty="0" smtClean="0"/>
              <a:t> organ </a:t>
            </a:r>
            <a:r>
              <a:rPr lang="cs-CZ" dirty="0" smtClean="0"/>
              <a:t>-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chorionic</a:t>
            </a:r>
            <a:r>
              <a:rPr lang="cs-CZ" dirty="0" smtClean="0"/>
              <a:t> gonadotropin (</a:t>
            </a:r>
            <a:r>
              <a:rPr lang="cs-CZ" dirty="0" err="1" smtClean="0"/>
              <a:t>hCG</a:t>
            </a:r>
            <a:r>
              <a:rPr lang="cs-CZ" dirty="0" smtClean="0"/>
              <a:t>),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placental</a:t>
            </a:r>
            <a:r>
              <a:rPr lang="cs-CZ" dirty="0" smtClean="0"/>
              <a:t> </a:t>
            </a:r>
            <a:r>
              <a:rPr lang="cs-CZ" dirty="0" err="1" smtClean="0"/>
              <a:t>lactogen</a:t>
            </a:r>
            <a:r>
              <a:rPr lang="cs-CZ" dirty="0" smtClean="0"/>
              <a:t> (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chorionsomatomamotropin</a:t>
            </a:r>
            <a:r>
              <a:rPr lang="cs-CZ" dirty="0" smtClean="0"/>
              <a:t>, HCS), progesterone, estrogen </a:t>
            </a:r>
            <a:r>
              <a:rPr lang="cs-CZ" dirty="0" err="1" smtClean="0"/>
              <a:t>and</a:t>
            </a:r>
            <a:r>
              <a:rPr lang="cs-CZ" dirty="0" smtClean="0"/>
              <a:t> relaxin.</a:t>
            </a:r>
          </a:p>
          <a:p>
            <a:endParaRPr lang="cs-CZ" dirty="0" smtClean="0"/>
          </a:p>
          <a:p>
            <a:r>
              <a:rPr lang="cs-CZ" dirty="0" smtClean="0"/>
              <a:t>corpus </a:t>
            </a:r>
            <a:r>
              <a:rPr lang="cs-CZ" dirty="0" err="1" smtClean="0"/>
              <a:t>luteum</a:t>
            </a:r>
            <a:r>
              <a:rPr lang="cs-CZ" dirty="0" smtClean="0"/>
              <a:t> </a:t>
            </a:r>
            <a:r>
              <a:rPr lang="cs-CZ" dirty="0" err="1" smtClean="0"/>
              <a:t>graviditatis</a:t>
            </a:r>
            <a:r>
              <a:rPr lang="cs-CZ" dirty="0" smtClean="0"/>
              <a:t> - </a:t>
            </a:r>
            <a:r>
              <a:rPr lang="en-US" dirty="0" smtClean="0"/>
              <a:t>secreting estrogen, progesterone and </a:t>
            </a:r>
            <a:r>
              <a:rPr lang="en-US" dirty="0" err="1" smtClean="0"/>
              <a:t>relaxin</a:t>
            </a:r>
            <a:r>
              <a:rPr lang="en-US" dirty="0" smtClean="0"/>
              <a:t> - especially in early pregnancy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en-US" dirty="0" smtClean="0"/>
              <a:t>After 6 weeks of pregnancy - sufficient estrogen and progesterone synthesis of maternal and fetal precursors in the placenta (takes over the function of the ovaries - luteal function begins to diminish after the 8th week of pregnancy. </a:t>
            </a:r>
            <a:endParaRPr lang="cs-CZ" dirty="0" smtClean="0"/>
          </a:p>
          <a:p>
            <a:r>
              <a:rPr lang="en-US" sz="2200" dirty="0" err="1" smtClean="0"/>
              <a:t>Ovariectomy</a:t>
            </a:r>
            <a:r>
              <a:rPr lang="en-US" sz="2200" dirty="0" smtClean="0"/>
              <a:t> before the sixth week of pregnancy leads to abortion, but after the sixth week of pregnancy has no effect on</a:t>
            </a:r>
            <a:r>
              <a:rPr lang="cs-CZ" sz="2200" dirty="0" smtClean="0"/>
              <a:t> </a:t>
            </a:r>
            <a:r>
              <a:rPr lang="cs-CZ" sz="2200" dirty="0" err="1" smtClean="0"/>
              <a:t>pregnancy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3766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interplay of hormonal production of fetal, maternal and placental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23792" y="2564904"/>
            <a:ext cx="2232248" cy="2523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Cholesterol</a:t>
            </a:r>
          </a:p>
          <a:p>
            <a:endParaRPr lang="cs-CZ" dirty="0"/>
          </a:p>
          <a:p>
            <a:r>
              <a:rPr lang="cs-CZ" sz="2000" dirty="0" err="1"/>
              <a:t>Pregnenolone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Progesterone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95800" y="206084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Placenta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223792" y="5301209"/>
            <a:ext cx="223224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Estradiol</a:t>
            </a:r>
          </a:p>
          <a:p>
            <a:endParaRPr lang="cs-CZ" sz="2000" dirty="0"/>
          </a:p>
          <a:p>
            <a:r>
              <a:rPr lang="cs-CZ" sz="2000" dirty="0"/>
              <a:t>Estriol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680176" y="2564904"/>
            <a:ext cx="2448272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DHEAS</a:t>
            </a:r>
          </a:p>
          <a:p>
            <a:endParaRPr lang="cs-CZ" sz="2000" dirty="0"/>
          </a:p>
          <a:p>
            <a:r>
              <a:rPr lang="cs-CZ" sz="2000" dirty="0"/>
              <a:t>16-OHDHEAS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Cortisol</a:t>
            </a:r>
            <a:r>
              <a:rPr lang="cs-CZ" sz="2000" dirty="0"/>
              <a:t>, </a:t>
            </a:r>
            <a:r>
              <a:rPr lang="cs-CZ" sz="2000" dirty="0" err="1"/>
              <a:t>corticosterone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80176" y="5301209"/>
            <a:ext cx="259228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DHEAS</a:t>
            </a:r>
          </a:p>
          <a:p>
            <a:endParaRPr lang="cs-CZ" sz="2000" dirty="0"/>
          </a:p>
          <a:p>
            <a:r>
              <a:rPr lang="cs-CZ" sz="2000" dirty="0"/>
              <a:t>16-OHDHEAS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608169" y="1988841"/>
            <a:ext cx="2619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</a:rPr>
              <a:t>Fetal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</a:rPr>
              <a:t>adrenal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</a:rPr>
              <a:t>gland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4871864" y="292494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871864" y="3573016"/>
            <a:ext cx="0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5807968" y="3429000"/>
            <a:ext cx="194421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5807968" y="4869160"/>
            <a:ext cx="187220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8112224" y="3501008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H="1">
            <a:off x="5303912" y="5517232"/>
            <a:ext cx="23762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5303912" y="6165304"/>
            <a:ext cx="23762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703512" y="206084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Mother</a:t>
            </a:r>
            <a:r>
              <a:rPr lang="cs-CZ" sz="2400" b="1" dirty="0">
                <a:solidFill>
                  <a:srgbClr val="FF0000"/>
                </a:solidFill>
              </a:rPr>
              <a:t> - </a:t>
            </a:r>
            <a:r>
              <a:rPr lang="cs-CZ" sz="2400" b="1" dirty="0" err="1">
                <a:solidFill>
                  <a:srgbClr val="FF0000"/>
                </a:solidFill>
              </a:rPr>
              <a:t>Blood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03512" y="2564904"/>
            <a:ext cx="1728192" cy="2523768"/>
          </a:xfrm>
          <a:prstGeom prst="rect">
            <a:avLst/>
          </a:prstGeom>
          <a:solidFill>
            <a:srgbClr val="E6291A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Cholesterol</a:t>
            </a:r>
          </a:p>
          <a:p>
            <a:endParaRPr lang="cs-CZ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Progesterone</a:t>
            </a: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2999656" y="2780928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flipH="1">
            <a:off x="3215680" y="4869160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703512" y="5877272"/>
            <a:ext cx="1512168" cy="400110"/>
          </a:xfrm>
          <a:prstGeom prst="rect">
            <a:avLst/>
          </a:prstGeom>
          <a:solidFill>
            <a:srgbClr val="E6291A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Estriol</a:t>
            </a:r>
          </a:p>
        </p:txBody>
      </p:sp>
      <p:cxnSp>
        <p:nvCxnSpPr>
          <p:cNvPr id="38" name="Přímá spojovací šipka 37"/>
          <p:cNvCxnSpPr/>
          <p:nvPr/>
        </p:nvCxnSpPr>
        <p:spPr>
          <a:xfrm flipH="1">
            <a:off x="2495600" y="6093296"/>
            <a:ext cx="18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3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Human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chorionic</a:t>
            </a:r>
            <a:r>
              <a:rPr lang="cs-CZ" dirty="0" smtClean="0">
                <a:solidFill>
                  <a:srgbClr val="C00000"/>
                </a:solidFill>
              </a:rPr>
              <a:t> gonadotropin (</a:t>
            </a:r>
            <a:r>
              <a:rPr lang="cs-CZ" dirty="0" err="1" smtClean="0">
                <a:solidFill>
                  <a:srgbClr val="C00000"/>
                </a:solidFill>
              </a:rPr>
              <a:t>hCG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Syncytiotrophoblast</a:t>
            </a:r>
            <a:endParaRPr lang="cs-CZ" dirty="0" smtClean="0"/>
          </a:p>
          <a:p>
            <a:r>
              <a:rPr lang="en-US" dirty="0" smtClean="0"/>
              <a:t>Produced since fertilization</a:t>
            </a:r>
            <a:endParaRPr lang="cs-CZ" dirty="0" smtClean="0"/>
          </a:p>
          <a:p>
            <a:r>
              <a:rPr lang="en-US" dirty="0" smtClean="0"/>
              <a:t>The signal for the corpus </a:t>
            </a:r>
            <a:r>
              <a:rPr lang="en-US" dirty="0" err="1" smtClean="0"/>
              <a:t>luteum</a:t>
            </a:r>
            <a:r>
              <a:rPr lang="en-US" dirty="0" smtClean="0"/>
              <a:t>, that fertilization occurred - forces him to maintain the production of estrogen and progesterone ... later production of estrogen and progesterone in the placenta</a:t>
            </a:r>
            <a:endParaRPr lang="cs-CZ" dirty="0" smtClean="0"/>
          </a:p>
          <a:p>
            <a:r>
              <a:rPr lang="en-US" dirty="0" smtClean="0"/>
              <a:t>prevents menstruation</a:t>
            </a:r>
            <a:endParaRPr lang="cs-CZ" dirty="0" smtClean="0"/>
          </a:p>
          <a:p>
            <a:r>
              <a:rPr lang="en-US" dirty="0" err="1" smtClean="0"/>
              <a:t>hCG</a:t>
            </a:r>
            <a:r>
              <a:rPr lang="en-US" dirty="0" smtClean="0"/>
              <a:t> is a glycoprotein - a and b subunits.</a:t>
            </a:r>
            <a:endParaRPr lang="cs-CZ" dirty="0" smtClean="0"/>
          </a:p>
          <a:p>
            <a:r>
              <a:rPr lang="en-US" dirty="0" smtClean="0"/>
              <a:t>a </a:t>
            </a:r>
            <a:r>
              <a:rPr lang="cs-CZ" dirty="0" err="1" smtClean="0"/>
              <a:t>subunit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err="1" smtClean="0"/>
              <a:t>hCG</a:t>
            </a:r>
            <a:r>
              <a:rPr lang="en-US" dirty="0" smtClean="0"/>
              <a:t> is identical to a subunit of LH, FSH and TSH</a:t>
            </a:r>
            <a:r>
              <a:rPr lang="cs-CZ" dirty="0" smtClean="0"/>
              <a:t> </a:t>
            </a:r>
          </a:p>
          <a:p>
            <a:r>
              <a:rPr lang="en-US" dirty="0" smtClean="0"/>
              <a:t>primarily the effect of LH</a:t>
            </a:r>
            <a:endParaRPr lang="cs-CZ" dirty="0" smtClean="0"/>
          </a:p>
          <a:p>
            <a:r>
              <a:rPr lang="en-US" dirty="0" smtClean="0"/>
              <a:t>The liver and kidneys of the fetus - a small amount of </a:t>
            </a:r>
            <a:r>
              <a:rPr lang="en-US" dirty="0" err="1" smtClean="0"/>
              <a:t>hCG</a:t>
            </a:r>
            <a:endParaRPr lang="cs-CZ" dirty="0" smtClean="0"/>
          </a:p>
          <a:p>
            <a:r>
              <a:rPr lang="en-US" dirty="0" smtClean="0"/>
              <a:t>Use in pregnancy tests</a:t>
            </a:r>
            <a:endParaRPr lang="cs-CZ" dirty="0" smtClean="0"/>
          </a:p>
          <a:p>
            <a:r>
              <a:rPr lang="en-US" dirty="0" smtClean="0"/>
              <a:t>tumor marker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7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Human chorionic </a:t>
            </a:r>
            <a:r>
              <a:rPr lang="en-US" dirty="0" err="1" smtClean="0">
                <a:solidFill>
                  <a:srgbClr val="C00000"/>
                </a:solidFill>
              </a:rPr>
              <a:t>somatomamotropin</a:t>
            </a:r>
            <a:r>
              <a:rPr lang="en-US" dirty="0" smtClean="0">
                <a:solidFill>
                  <a:srgbClr val="C00000"/>
                </a:solidFill>
              </a:rPr>
              <a:t>, human placental </a:t>
            </a:r>
            <a:r>
              <a:rPr lang="en-US" dirty="0" err="1" smtClean="0">
                <a:solidFill>
                  <a:srgbClr val="C00000"/>
                </a:solidFill>
              </a:rPr>
              <a:t>lactogen</a:t>
            </a:r>
            <a:r>
              <a:rPr lang="cs-CZ" dirty="0" smtClean="0">
                <a:solidFill>
                  <a:srgbClr val="C00000"/>
                </a:solidFill>
              </a:rPr>
              <a:t>(</a:t>
            </a:r>
            <a:r>
              <a:rPr lang="cs-CZ" dirty="0" err="1" smtClean="0">
                <a:solidFill>
                  <a:srgbClr val="C00000"/>
                </a:solidFill>
              </a:rPr>
              <a:t>hCS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lactogenic</a:t>
            </a:r>
            <a:r>
              <a:rPr lang="en-US" dirty="0" smtClean="0"/>
              <a:t> and growth-stimulating effect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HCS structure is similar to the structure of human growth hormone (STH) - similar effects STH - maternal gestational growth hormone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retention of nitrogen, potassium and calcium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err="1" smtClean="0"/>
              <a:t>lipolysis</a:t>
            </a:r>
            <a:r>
              <a:rPr lang="en-US" dirty="0" smtClean="0"/>
              <a:t> and decrease glucose utilization in pregnancy - fetal glucose supply – </a:t>
            </a:r>
            <a:r>
              <a:rPr lang="cs-CZ" dirty="0" err="1" smtClean="0"/>
              <a:t>gestational</a:t>
            </a:r>
            <a:r>
              <a:rPr lang="cs-CZ" dirty="0" smtClean="0"/>
              <a:t> diabetes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HCS amount produced is proportional to the placenta, which normally weighs 1/6 fetal weight - low level </a:t>
            </a:r>
            <a:r>
              <a:rPr lang="en-US" dirty="0" err="1" smtClean="0"/>
              <a:t>hCS</a:t>
            </a:r>
            <a:r>
              <a:rPr lang="en-US" dirty="0" smtClean="0"/>
              <a:t> - placental insufficiency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62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Relaxin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maintain pregnancy - inhibition of contractions of the </a:t>
            </a:r>
            <a:r>
              <a:rPr lang="en-US" dirty="0" err="1" smtClean="0"/>
              <a:t>myometrium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facilitates childbirth - induces relaxation of the pelvic ligaments and soften the cervix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Corpus </a:t>
            </a:r>
            <a:r>
              <a:rPr lang="en-US" dirty="0" err="1" smtClean="0"/>
              <a:t>luteum</a:t>
            </a:r>
            <a:r>
              <a:rPr lang="en-US" dirty="0" smtClean="0"/>
              <a:t> and placenta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38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Other hormonal changes during pregnancy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– </a:t>
            </a:r>
            <a:r>
              <a:rPr lang="cs-CZ" dirty="0" err="1"/>
              <a:t>enlargment</a:t>
            </a:r>
            <a:r>
              <a:rPr lang="cs-CZ" dirty="0"/>
              <a:t> - </a:t>
            </a:r>
            <a:r>
              <a:rPr lang="cs-CZ" dirty="0" err="1"/>
              <a:t>approximately</a:t>
            </a:r>
            <a:r>
              <a:rPr lang="cs-CZ" dirty="0"/>
              <a:t> 50% ↑ </a:t>
            </a:r>
            <a:r>
              <a:rPr lang="cs-CZ" dirty="0" err="1"/>
              <a:t>corticotropin</a:t>
            </a:r>
            <a:r>
              <a:rPr lang="cs-CZ" dirty="0"/>
              <a:t>, </a:t>
            </a:r>
            <a:r>
              <a:rPr lang="cs-CZ" dirty="0" err="1"/>
              <a:t>thyrotropin</a:t>
            </a:r>
            <a:r>
              <a:rPr lang="cs-CZ" dirty="0"/>
              <a:t> ↑, ↑ </a:t>
            </a:r>
            <a:r>
              <a:rPr lang="cs-CZ" dirty="0" err="1"/>
              <a:t>prolactin</a:t>
            </a:r>
            <a:r>
              <a:rPr lang="cs-CZ" dirty="0"/>
              <a:t>, LH </a:t>
            </a:r>
            <a:r>
              <a:rPr lang="cs-CZ" dirty="0" err="1"/>
              <a:t>and</a:t>
            </a:r>
            <a:r>
              <a:rPr lang="cs-CZ" dirty="0"/>
              <a:t> FSH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inhibited</a:t>
            </a:r>
            <a:r>
              <a:rPr lang="cs-CZ" dirty="0"/>
              <a:t> by estrogen </a:t>
            </a:r>
            <a:r>
              <a:rPr lang="cs-CZ" dirty="0" err="1"/>
              <a:t>and</a:t>
            </a:r>
            <a:r>
              <a:rPr lang="cs-CZ" dirty="0"/>
              <a:t> progesterone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placenta</a:t>
            </a:r>
          </a:p>
          <a:p>
            <a:endParaRPr lang="cs-CZ" dirty="0"/>
          </a:p>
          <a:p>
            <a:r>
              <a:rPr lang="cs-CZ" dirty="0"/>
              <a:t>↑ </a:t>
            </a:r>
            <a:r>
              <a:rPr lang="cs-CZ" dirty="0" err="1"/>
              <a:t>glucocorticoids</a:t>
            </a:r>
            <a:r>
              <a:rPr lang="cs-CZ" dirty="0"/>
              <a:t> – AMA </a:t>
            </a:r>
            <a:r>
              <a:rPr lang="cs-CZ" dirty="0" err="1"/>
              <a:t>for</a:t>
            </a:r>
            <a:r>
              <a:rPr lang="cs-CZ" dirty="0"/>
              <a:t> fetus?</a:t>
            </a:r>
          </a:p>
          <a:p>
            <a:endParaRPr lang="cs-CZ" dirty="0"/>
          </a:p>
          <a:p>
            <a:r>
              <a:rPr lang="cs-CZ" dirty="0"/>
              <a:t>↑ Aldosterone - </a:t>
            </a:r>
            <a:r>
              <a:rPr lang="cs-CZ" dirty="0" err="1"/>
              <a:t>sodium</a:t>
            </a:r>
            <a:r>
              <a:rPr lang="cs-CZ" dirty="0"/>
              <a:t> </a:t>
            </a:r>
            <a:r>
              <a:rPr lang="cs-CZ" dirty="0" err="1"/>
              <a:t>resorption</a:t>
            </a:r>
            <a:r>
              <a:rPr lang="cs-CZ" dirty="0"/>
              <a:t> - </a:t>
            </a:r>
            <a:r>
              <a:rPr lang="cs-CZ" dirty="0" err="1"/>
              <a:t>hypertension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↑</a:t>
            </a:r>
            <a:r>
              <a:rPr lang="en-US" dirty="0"/>
              <a:t> thyroxin - thyroid enlargement - Thyroid effect of </a:t>
            </a:r>
            <a:r>
              <a:rPr lang="en-US" dirty="0" err="1"/>
              <a:t>hCG</a:t>
            </a:r>
            <a:r>
              <a:rPr lang="en-US" dirty="0"/>
              <a:t> (human chorionic </a:t>
            </a:r>
            <a:r>
              <a:rPr lang="en-US" dirty="0" err="1"/>
              <a:t>thyrotropin</a:t>
            </a:r>
            <a:r>
              <a:rPr lang="en-US" dirty="0"/>
              <a:t> +)</a:t>
            </a:r>
            <a:endParaRPr lang="cs-CZ" dirty="0"/>
          </a:p>
          <a:p>
            <a:endParaRPr lang="cs-CZ" dirty="0"/>
          </a:p>
          <a:p>
            <a:r>
              <a:rPr lang="cs-CZ" dirty="0"/>
              <a:t>↑parathormon - </a:t>
            </a:r>
            <a:r>
              <a:rPr lang="en-US" dirty="0"/>
              <a:t>especially the lack of calcium during lactation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6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Blood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circulation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1"/>
            <a:ext cx="8291264" cy="237626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increased heart rate</a:t>
            </a:r>
            <a:endParaRPr lang="cs-CZ" dirty="0" smtClean="0"/>
          </a:p>
          <a:p>
            <a:r>
              <a:rPr lang="en-US" dirty="0" smtClean="0"/>
              <a:t>increased cardiac output (up to 30-50%)</a:t>
            </a:r>
            <a:endParaRPr lang="cs-CZ" dirty="0" smtClean="0"/>
          </a:p>
          <a:p>
            <a:r>
              <a:rPr lang="en-US" dirty="0" smtClean="0"/>
              <a:t>increase in volume of fluids - higher plasma volume (50%), increased </a:t>
            </a:r>
            <a:r>
              <a:rPr lang="en-US" dirty="0" err="1" smtClean="0"/>
              <a:t>erythropoiesis</a:t>
            </a:r>
            <a:r>
              <a:rPr lang="en-US" dirty="0" smtClean="0"/>
              <a:t> (25%) → decrease in </a:t>
            </a:r>
            <a:r>
              <a:rPr lang="en-US" dirty="0" err="1" smtClean="0"/>
              <a:t>Hb</a:t>
            </a:r>
            <a:r>
              <a:rPr lang="en-US" dirty="0" smtClean="0"/>
              <a:t> and </a:t>
            </a:r>
            <a:r>
              <a:rPr lang="en-US" dirty="0" err="1" smtClean="0"/>
              <a:t>hematocrit</a:t>
            </a:r>
            <a:endParaRPr lang="cs-CZ" dirty="0" smtClean="0"/>
          </a:p>
          <a:p>
            <a:r>
              <a:rPr lang="en-US" dirty="0" smtClean="0"/>
              <a:t>oppression of the pelvic veins </a:t>
            </a:r>
            <a:r>
              <a:rPr lang="cs-CZ" dirty="0" smtClean="0"/>
              <a:t>by </a:t>
            </a:r>
            <a:r>
              <a:rPr lang="en-US" dirty="0" smtClean="0"/>
              <a:t>growing uterus, the deterioration of the flow of blood from the lower extremities</a:t>
            </a:r>
            <a:endParaRPr lang="cs-CZ" dirty="0" smtClean="0"/>
          </a:p>
          <a:p>
            <a:r>
              <a:rPr lang="en-US" dirty="0" smtClean="0"/>
              <a:t>Anemia</a:t>
            </a:r>
            <a:endParaRPr lang="cs-CZ" dirty="0" smtClean="0"/>
          </a:p>
          <a:p>
            <a:r>
              <a:rPr lang="en-US" dirty="0" err="1" smtClean="0"/>
              <a:t>thrombophilia</a:t>
            </a:r>
            <a:endParaRPr lang="en-US" dirty="0"/>
          </a:p>
        </p:txBody>
      </p:sp>
      <p:pic>
        <p:nvPicPr>
          <p:cNvPr id="4" name="Picture 27" descr="S02401-082-f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3789363"/>
            <a:ext cx="6375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7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Pregnancy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and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blood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clotting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risk of bleeding during childbirth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Normal blood loss during childbirth approx 0.5 liters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Increase blood volume during pregnancy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Increase blood clotting (→ risk of blood clots in users of hormonal contraception)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22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418" y="1"/>
            <a:ext cx="10104582" cy="80356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Regulation of sex hormones - male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72508" y="1117600"/>
            <a:ext cx="277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GnRH</a:t>
            </a:r>
            <a:r>
              <a:rPr lang="cs-CZ" dirty="0" smtClean="0"/>
              <a:t> </a:t>
            </a:r>
            <a:r>
              <a:rPr lang="cs-CZ" sz="1200" dirty="0"/>
              <a:t>(</a:t>
            </a:r>
            <a:r>
              <a:rPr lang="cs-CZ" sz="1200" dirty="0" err="1"/>
              <a:t>pulsative</a:t>
            </a:r>
            <a:r>
              <a:rPr lang="cs-CZ" sz="1200" dirty="0"/>
              <a:t> </a:t>
            </a:r>
            <a:r>
              <a:rPr lang="cs-CZ" sz="1200" dirty="0" err="1"/>
              <a:t>delivery</a:t>
            </a:r>
            <a:r>
              <a:rPr lang="cs-CZ" sz="1200" dirty="0"/>
              <a:t> 1-3 </a:t>
            </a:r>
            <a:r>
              <a:rPr lang="cs-CZ" sz="1200" dirty="0" err="1"/>
              <a:t>hours</a:t>
            </a:r>
            <a:r>
              <a:rPr lang="cs-CZ" sz="12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06253" y="1825485"/>
            <a:ext cx="43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Gonadotropes</a:t>
            </a:r>
            <a:r>
              <a:rPr lang="en-US" dirty="0"/>
              <a:t> of the anterior pituitary lobe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2908" y="2690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FSH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05745" y="2667106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LH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8545" y="3485609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Leydig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8727" y="4285827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testosteron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66508" y="5147133"/>
            <a:ext cx="262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Sertoli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seminiferous</a:t>
            </a:r>
            <a:r>
              <a:rPr lang="cs-CZ" dirty="0"/>
              <a:t> </a:t>
            </a:r>
            <a:r>
              <a:rPr lang="cs-CZ" dirty="0" err="1"/>
              <a:t>tubules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13054" y="6149368"/>
            <a:ext cx="321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Spermatogenesis</a:t>
            </a:r>
            <a:r>
              <a:rPr lang="cs-CZ" b="1" dirty="0"/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35528" y="4566408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Inhibin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343564" y="150786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2108" y="2194817"/>
            <a:ext cx="775854" cy="4952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632364" y="2255446"/>
            <a:ext cx="595745" cy="434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659746" y="3059420"/>
            <a:ext cx="858981" cy="449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777346" y="3854941"/>
            <a:ext cx="369453" cy="430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6114472" y="4597401"/>
            <a:ext cx="434110" cy="621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6627091" y="5793464"/>
            <a:ext cx="350980" cy="468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516909" y="3036438"/>
            <a:ext cx="3260437" cy="2182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11" idx="2"/>
          </p:cNvCxnSpPr>
          <p:nvPr/>
        </p:nvCxnSpPr>
        <p:spPr>
          <a:xfrm flipH="1" flipV="1">
            <a:off x="891310" y="4935740"/>
            <a:ext cx="4886037" cy="794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512619" y="2595418"/>
            <a:ext cx="1835727" cy="19305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973859" y="3305083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  <p:cxnSp>
        <p:nvCxnSpPr>
          <p:cNvPr id="41" name="Přímá spojnice 40"/>
          <p:cNvCxnSpPr/>
          <p:nvPr/>
        </p:nvCxnSpPr>
        <p:spPr>
          <a:xfrm>
            <a:off x="6890327" y="4525999"/>
            <a:ext cx="16348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V="1">
            <a:off x="8525164" y="1200727"/>
            <a:ext cx="0" cy="33252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>
            <a:off x="6627091" y="1188911"/>
            <a:ext cx="1898073" cy="118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 flipV="1">
            <a:off x="6996543" y="2035954"/>
            <a:ext cx="1547094" cy="58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7351568" y="1442789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366576" y="665065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3976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Distribution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cardiac</a:t>
            </a:r>
            <a:r>
              <a:rPr lang="cs-CZ" sz="4000" b="1" dirty="0"/>
              <a:t> </a:t>
            </a:r>
            <a:r>
              <a:rPr lang="cs-CZ" sz="4000" b="1" dirty="0" err="1"/>
              <a:t>output</a:t>
            </a:r>
            <a:r>
              <a:rPr lang="cs-CZ" sz="4000" b="1" dirty="0"/>
              <a:t> (%)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135560" y="1628800"/>
          <a:ext cx="7787208" cy="427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634">
                <a:tc>
                  <a:txBody>
                    <a:bodyPr/>
                    <a:lstStyle/>
                    <a:p>
                      <a:r>
                        <a:rPr lang="cs-CZ" dirty="0" smtClean="0"/>
                        <a:t>Organ </a:t>
                      </a:r>
                      <a:r>
                        <a:rPr lang="cs-CZ" dirty="0" err="1" smtClean="0"/>
                        <a:t>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Fetus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Adult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Lung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Heart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Kidneys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Brain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Musculoskeletal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sys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Splanchnic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sys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r>
                        <a:rPr lang="cs-CZ" dirty="0" smtClean="0"/>
                        <a:t>Placenta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752184" y="6237313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Dle </a:t>
            </a:r>
            <a:r>
              <a:rPr lang="cs-CZ" sz="1000" dirty="0" err="1"/>
              <a:t>Preston</a:t>
            </a:r>
            <a:r>
              <a:rPr lang="cs-CZ" sz="1000" dirty="0"/>
              <a:t> a Wilson 2013</a:t>
            </a:r>
          </a:p>
        </p:txBody>
      </p:sp>
    </p:spTree>
    <p:extLst>
      <p:ext uri="{BB962C8B-B14F-4D97-AF65-F5344CB8AC3E}">
        <p14:creationId xmlns:p14="http://schemas.microsoft.com/office/powerpoint/2010/main" val="596375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Transport of oxygen through the placenta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•"/>
            </a:pPr>
            <a:r>
              <a:rPr lang="en-US" dirty="0" smtClean="0"/>
              <a:t>Placenta - functionally serves among other things as "the lungs of the fetus" (resemblance including hypoxic vasoconstriction)</a:t>
            </a:r>
            <a:r>
              <a:rPr lang="cs-CZ" dirty="0" smtClean="0"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cs-CZ" dirty="0" smtClean="0"/>
              <a:t>Oxygen transport -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diffusion</a:t>
            </a:r>
            <a:endParaRPr lang="cs-CZ" dirty="0" smtClean="0"/>
          </a:p>
          <a:p>
            <a:pPr>
              <a:buFontTx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r>
              <a:rPr lang="cs-CZ" b="1" dirty="0" err="1" smtClean="0"/>
              <a:t>Lung</a:t>
            </a:r>
            <a:endParaRPr lang="cs-CZ" b="1" dirty="0" smtClean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cs-CZ" i="1" dirty="0" smtClean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pO</a:t>
            </a:r>
            <a:r>
              <a:rPr lang="cs-CZ" baseline="-25000" dirty="0" smtClean="0">
                <a:latin typeface="Calibri" pitchFamily="34" charset="0"/>
              </a:rPr>
              <a:t>2</a:t>
            </a:r>
            <a:r>
              <a:rPr lang="cs-CZ" dirty="0" smtClean="0">
                <a:latin typeface="Calibri" pitchFamily="34" charset="0"/>
              </a:rPr>
              <a:t> – </a:t>
            </a:r>
            <a:r>
              <a:rPr lang="cs-CZ" dirty="0" err="1" smtClean="0">
                <a:latin typeface="Calibri" pitchFamily="34" charset="0"/>
              </a:rPr>
              <a:t>alveoli</a:t>
            </a:r>
            <a:r>
              <a:rPr lang="cs-CZ" dirty="0" smtClean="0">
                <a:latin typeface="Calibri" pitchFamily="34" charset="0"/>
              </a:rPr>
              <a:t>                       100mmHg</a:t>
            </a:r>
          </a:p>
          <a:p>
            <a:pPr>
              <a:buFontTx/>
              <a:buChar char="•"/>
            </a:pPr>
            <a:r>
              <a:rPr lang="cs-CZ" dirty="0" smtClean="0">
                <a:latin typeface="Calibri" pitchFamily="34" charset="0"/>
              </a:rPr>
              <a:t> pO</a:t>
            </a:r>
            <a:r>
              <a:rPr lang="cs-CZ" baseline="-25000" dirty="0" smtClean="0">
                <a:latin typeface="Calibri" pitchFamily="34" charset="0"/>
              </a:rPr>
              <a:t>2</a:t>
            </a:r>
            <a:r>
              <a:rPr lang="cs-CZ" dirty="0" smtClean="0">
                <a:latin typeface="Calibri" pitchFamily="34" charset="0"/>
              </a:rPr>
              <a:t> - </a:t>
            </a:r>
            <a:r>
              <a:rPr lang="cs-CZ" dirty="0" err="1" smtClean="0"/>
              <a:t>venous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>
                <a:latin typeface="Calibri" pitchFamily="34" charset="0"/>
              </a:rPr>
              <a:t>              40mmHg</a:t>
            </a:r>
          </a:p>
          <a:p>
            <a:pPr>
              <a:buFontTx/>
              <a:buChar char="•"/>
            </a:pPr>
            <a:r>
              <a:rPr lang="cs-CZ" dirty="0" smtClean="0">
                <a:latin typeface="Calibri" pitchFamily="34" charset="0"/>
              </a:rPr>
              <a:t> dO</a:t>
            </a:r>
            <a:r>
              <a:rPr lang="cs-CZ" baseline="-25000" dirty="0" smtClean="0">
                <a:latin typeface="Calibri" pitchFamily="34" charset="0"/>
              </a:rPr>
              <a:t>2</a:t>
            </a:r>
            <a:r>
              <a:rPr lang="cs-CZ" dirty="0" smtClean="0">
                <a:latin typeface="Calibri" pitchFamily="34" charset="0"/>
              </a:rPr>
              <a:t> - </a:t>
            </a:r>
            <a:r>
              <a:rPr lang="cs-CZ" dirty="0" err="1" smtClean="0"/>
              <a:t>pressure</a:t>
            </a:r>
            <a:r>
              <a:rPr lang="cs-CZ" dirty="0" smtClean="0"/>
              <a:t> gradient</a:t>
            </a:r>
            <a:r>
              <a:rPr lang="cs-CZ" dirty="0" smtClean="0">
                <a:latin typeface="Calibri" pitchFamily="34" charset="0"/>
              </a:rPr>
              <a:t>       60mmHg</a:t>
            </a:r>
          </a:p>
          <a:p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r>
              <a:rPr lang="cs-CZ" b="1" dirty="0" smtClean="0">
                <a:latin typeface="Calibri" pitchFamily="34" charset="0"/>
              </a:rPr>
              <a:t>Placenta:</a:t>
            </a:r>
          </a:p>
          <a:p>
            <a:pPr>
              <a:buFontTx/>
              <a:buChar char="•"/>
            </a:pPr>
            <a:r>
              <a:rPr lang="cs-CZ" dirty="0" smtClean="0">
                <a:latin typeface="Calibri" pitchFamily="34" charset="0"/>
              </a:rPr>
              <a:t> pO</a:t>
            </a:r>
            <a:r>
              <a:rPr lang="cs-CZ" baseline="-25000" dirty="0" smtClean="0">
                <a:latin typeface="Calibri" pitchFamily="34" charset="0"/>
              </a:rPr>
              <a:t>2</a:t>
            </a:r>
            <a:r>
              <a:rPr lang="cs-CZ" dirty="0" smtClean="0">
                <a:latin typeface="Calibri" pitchFamily="34" charset="0"/>
              </a:rPr>
              <a:t> - </a:t>
            </a:r>
            <a:r>
              <a:rPr lang="cs-CZ" dirty="0" err="1" smtClean="0"/>
              <a:t>placental</a:t>
            </a:r>
            <a:r>
              <a:rPr lang="cs-CZ" dirty="0" smtClean="0"/>
              <a:t> </a:t>
            </a:r>
            <a:r>
              <a:rPr lang="cs-CZ" dirty="0" err="1" smtClean="0"/>
              <a:t>sinuses</a:t>
            </a:r>
            <a:r>
              <a:rPr lang="cs-CZ" dirty="0" smtClean="0"/>
              <a:t>       </a:t>
            </a:r>
            <a:r>
              <a:rPr lang="cs-CZ" dirty="0" smtClean="0">
                <a:latin typeface="Calibri" pitchFamily="34" charset="0"/>
              </a:rPr>
              <a:t>50mmHg</a:t>
            </a:r>
          </a:p>
          <a:p>
            <a:pPr>
              <a:buFontTx/>
              <a:buChar char="•"/>
            </a:pPr>
            <a:r>
              <a:rPr lang="cs-CZ" dirty="0" smtClean="0">
                <a:latin typeface="Calibri" pitchFamily="34" charset="0"/>
              </a:rPr>
              <a:t> pO</a:t>
            </a:r>
            <a:r>
              <a:rPr lang="cs-CZ" baseline="-25000" dirty="0" smtClean="0">
                <a:latin typeface="Calibri" pitchFamily="34" charset="0"/>
              </a:rPr>
              <a:t>2</a:t>
            </a:r>
            <a:r>
              <a:rPr lang="cs-CZ" dirty="0" smtClean="0">
                <a:latin typeface="Calibri" pitchFamily="34" charset="0"/>
              </a:rPr>
              <a:t> - </a:t>
            </a:r>
            <a:r>
              <a:rPr lang="cs-CZ" dirty="0" err="1" smtClean="0"/>
              <a:t>Fetal</a:t>
            </a:r>
            <a:r>
              <a:rPr lang="cs-CZ" dirty="0" smtClean="0"/>
              <a:t> </a:t>
            </a:r>
            <a:r>
              <a:rPr lang="cs-CZ" dirty="0" err="1" smtClean="0"/>
              <a:t>venous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   </a:t>
            </a:r>
            <a:r>
              <a:rPr lang="cs-CZ" dirty="0" smtClean="0">
                <a:latin typeface="Calibri" pitchFamily="34" charset="0"/>
              </a:rPr>
              <a:t>30mmHg</a:t>
            </a:r>
          </a:p>
          <a:p>
            <a:pPr>
              <a:buFontTx/>
              <a:buChar char="•"/>
            </a:pPr>
            <a:r>
              <a:rPr lang="cs-CZ" dirty="0" smtClean="0">
                <a:latin typeface="Calibri" pitchFamily="34" charset="0"/>
              </a:rPr>
              <a:t> dO</a:t>
            </a:r>
            <a:r>
              <a:rPr lang="cs-CZ" baseline="-25000" dirty="0" smtClean="0">
                <a:latin typeface="Calibri" pitchFamily="34" charset="0"/>
              </a:rPr>
              <a:t>2</a:t>
            </a:r>
            <a:r>
              <a:rPr lang="cs-CZ" dirty="0" smtClean="0">
                <a:latin typeface="Calibri" pitchFamily="34" charset="0"/>
              </a:rPr>
              <a:t> - </a:t>
            </a:r>
            <a:r>
              <a:rPr lang="cs-CZ" dirty="0" err="1" smtClean="0"/>
              <a:t>pressure</a:t>
            </a:r>
            <a:r>
              <a:rPr lang="cs-CZ" dirty="0" smtClean="0"/>
              <a:t> gradient</a:t>
            </a:r>
            <a:r>
              <a:rPr lang="cs-CZ" dirty="0" smtClean="0">
                <a:latin typeface="Calibri" pitchFamily="34" charset="0"/>
              </a:rPr>
              <a:t>      20mmHg</a:t>
            </a:r>
            <a:endParaRPr lang="en-US" dirty="0" smtClean="0">
              <a:latin typeface="Calibri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08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Ensuring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fetal</a:t>
            </a:r>
            <a:r>
              <a:rPr lang="cs-CZ" dirty="0" smtClean="0">
                <a:solidFill>
                  <a:srgbClr val="C00000"/>
                </a:solidFill>
              </a:rPr>
              <a:t> oxygen </a:t>
            </a:r>
            <a:r>
              <a:rPr lang="cs-CZ" dirty="0" err="1" smtClean="0">
                <a:solidFill>
                  <a:srgbClr val="C00000"/>
                </a:solidFill>
              </a:rPr>
              <a:t>saturation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1. </a:t>
            </a:r>
            <a:r>
              <a:rPr lang="cs-CZ" b="1" dirty="0" err="1" smtClean="0">
                <a:latin typeface="Calibri" pitchFamily="34" charset="0"/>
              </a:rPr>
              <a:t>Fetal</a:t>
            </a:r>
            <a:r>
              <a:rPr lang="cs-CZ" b="1" dirty="0" smtClean="0">
                <a:latin typeface="Calibri" pitchFamily="34" charset="0"/>
              </a:rPr>
              <a:t> hemoglobin</a:t>
            </a:r>
          </a:p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2. </a:t>
            </a:r>
            <a:r>
              <a:rPr lang="en-US" b="1" dirty="0" smtClean="0"/>
              <a:t>Higher concentration of </a:t>
            </a:r>
            <a:r>
              <a:rPr lang="en-US" b="1" dirty="0" err="1" smtClean="0"/>
              <a:t>Hb</a:t>
            </a:r>
            <a:r>
              <a:rPr lang="en-US" b="1" dirty="0" smtClean="0"/>
              <a:t> in the fetal blood </a:t>
            </a:r>
            <a:r>
              <a:rPr lang="en-US" dirty="0" smtClean="0"/>
              <a:t>(50% more than for an adult)</a:t>
            </a:r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3. </a:t>
            </a:r>
            <a:r>
              <a:rPr lang="cs-CZ" b="1" dirty="0" smtClean="0"/>
              <a:t>Double </a:t>
            </a:r>
            <a:r>
              <a:rPr lang="cs-CZ" b="1" dirty="0" err="1" smtClean="0"/>
              <a:t>Bohr</a:t>
            </a:r>
            <a:r>
              <a:rPr lang="cs-CZ" b="1" dirty="0" smtClean="0"/>
              <a:t> </a:t>
            </a:r>
            <a:r>
              <a:rPr lang="cs-CZ" b="1" dirty="0" err="1" smtClean="0"/>
              <a:t>effect</a:t>
            </a:r>
            <a:r>
              <a:rPr lang="cs-CZ" b="1" dirty="0" smtClean="0"/>
              <a:t> </a:t>
            </a:r>
            <a:r>
              <a:rPr lang="cs-CZ" dirty="0" smtClean="0">
                <a:latin typeface="Calibri" pitchFamily="34" charset="0"/>
              </a:rPr>
              <a:t>- </a:t>
            </a:r>
            <a:r>
              <a:rPr lang="en-US" dirty="0" err="1" smtClean="0"/>
              <a:t>Hb</a:t>
            </a:r>
            <a:r>
              <a:rPr lang="en-US" dirty="0" smtClean="0"/>
              <a:t> transports more oxygen at lower</a:t>
            </a:r>
            <a:r>
              <a:rPr lang="cs-CZ" dirty="0" smtClean="0"/>
              <a:t> pCO2</a:t>
            </a:r>
            <a:r>
              <a:rPr lang="en-US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en-US" dirty="0" smtClean="0"/>
              <a:t> higher pCO2 </a:t>
            </a:r>
            <a:endParaRPr lang="cs-CZ" i="1" baseline="-25000" dirty="0" smtClean="0">
              <a:latin typeface="Calibri" pitchFamily="34" charset="0"/>
            </a:endParaRPr>
          </a:p>
          <a:p>
            <a:pPr>
              <a:buNone/>
            </a:pPr>
            <a:r>
              <a:rPr lang="cs-CZ" sz="2000" dirty="0"/>
              <a:t>(</a:t>
            </a:r>
            <a:r>
              <a:rPr lang="en-US" sz="2000" dirty="0"/>
              <a:t>The fetus gives mother </a:t>
            </a:r>
            <a:r>
              <a:rPr lang="cs-CZ" sz="2000" dirty="0"/>
              <a:t>CO2</a:t>
            </a:r>
            <a:r>
              <a:rPr lang="en-US" sz="2000" dirty="0"/>
              <a:t>→ </a:t>
            </a:r>
            <a:r>
              <a:rPr lang="cs-CZ" sz="2000" dirty="0"/>
              <a:t>p</a:t>
            </a:r>
            <a:r>
              <a:rPr lang="en-US" sz="2000" dirty="0"/>
              <a:t>CO2 in the fetal blood decrease  and </a:t>
            </a:r>
            <a:r>
              <a:rPr lang="cs-CZ" sz="2000" dirty="0"/>
              <a:t>pCO2 </a:t>
            </a:r>
            <a:r>
              <a:rPr lang="en-US" sz="2000" dirty="0"/>
              <a:t>in maternal blood increases)</a:t>
            </a:r>
            <a:endParaRPr lang="en-US" sz="2000" i="1" dirty="0">
              <a:latin typeface="Calibri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31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Dissociation curve - fetal and adult hemoglobin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072" y="6525345"/>
            <a:ext cx="3826768" cy="24462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dirty="0" smtClean="0"/>
              <a:t>http://upload.wikimedia.org/wikipedia/en/f/fb/HbA_vs_HbF_saturation_curve.png</a:t>
            </a:r>
            <a:endParaRPr lang="cs-CZ" dirty="0"/>
          </a:p>
        </p:txBody>
      </p:sp>
      <p:pic>
        <p:nvPicPr>
          <p:cNvPr id="4" name="Obrázek 3" descr="HbA_vs_HbF_saturation_cur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585" y="1412777"/>
            <a:ext cx="60864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04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Gestational</a:t>
            </a:r>
            <a:r>
              <a:rPr lang="cs-CZ" b="1" dirty="0" smtClean="0">
                <a:solidFill>
                  <a:srgbClr val="C00000"/>
                </a:solidFill>
              </a:rPr>
              <a:t> Diabetes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Insulin resistance caused by HCS, </a:t>
            </a:r>
            <a:r>
              <a:rPr lang="en-US" dirty="0" err="1" smtClean="0"/>
              <a:t>cortisol</a:t>
            </a:r>
            <a:r>
              <a:rPr lang="en-US" dirty="0" smtClean="0"/>
              <a:t> and growth hormone</a:t>
            </a:r>
            <a:endParaRPr lang="cs-CZ" dirty="0" smtClean="0"/>
          </a:p>
          <a:p>
            <a:r>
              <a:rPr lang="en-US" dirty="0" smtClean="0"/>
              <a:t>Approximately 5% of pregnancies (15%)</a:t>
            </a:r>
            <a:endParaRPr lang="cs-CZ" dirty="0" smtClean="0"/>
          </a:p>
          <a:p>
            <a:r>
              <a:rPr lang="en-US" dirty="0" smtClean="0"/>
              <a:t>Excess glucose - increased production of </a:t>
            </a:r>
            <a:r>
              <a:rPr lang="cs-CZ" dirty="0" err="1" smtClean="0"/>
              <a:t>fetal</a:t>
            </a:r>
            <a:r>
              <a:rPr lang="cs-CZ" dirty="0" smtClean="0"/>
              <a:t> </a:t>
            </a:r>
            <a:r>
              <a:rPr lang="en-US" dirty="0" smtClean="0"/>
              <a:t>insulin - hyperplasia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β cells of the fetus - threatening hypoglycemia after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birth and brain damage</a:t>
            </a:r>
            <a:endParaRPr lang="cs-CZ" dirty="0" smtClean="0"/>
          </a:p>
          <a:p>
            <a:r>
              <a:rPr lang="en-US" dirty="0" smtClean="0"/>
              <a:t>Newborns are often </a:t>
            </a:r>
            <a:r>
              <a:rPr lang="en-US" dirty="0" err="1" smtClean="0"/>
              <a:t>makrosom</a:t>
            </a:r>
            <a:r>
              <a:rPr lang="cs-CZ" dirty="0" err="1" smtClean="0"/>
              <a:t>ic</a:t>
            </a:r>
            <a:r>
              <a:rPr lang="en-US" dirty="0" smtClean="0"/>
              <a:t> (insulin promotes the growth of the fetus) - placenta may not cope with large demands - threatening fetal death</a:t>
            </a:r>
            <a:endParaRPr lang="en-US" dirty="0" smtClean="0">
              <a:latin typeface="Calibri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6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Parturition</a:t>
            </a:r>
            <a:r>
              <a:rPr lang="cs-CZ" dirty="0" smtClean="0"/>
              <a:t> = start </a:t>
            </a:r>
            <a:r>
              <a:rPr lang="cs-CZ" dirty="0" err="1" smtClean="0"/>
              <a:t>of</a:t>
            </a:r>
            <a:r>
              <a:rPr lang="cs-CZ" dirty="0" smtClean="0"/>
              <a:t> "single" </a:t>
            </a:r>
            <a:r>
              <a:rPr lang="cs-CZ" dirty="0" err="1" smtClean="0"/>
              <a:t>life</a:t>
            </a:r>
            <a:endParaRPr lang="cs-CZ" dirty="0"/>
          </a:p>
        </p:txBody>
      </p:sp>
      <p:pic>
        <p:nvPicPr>
          <p:cNvPr id="4" name="Zástupný symbol pro obsah 3" descr="DSCN47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769" r="30393"/>
          <a:stretch>
            <a:fillRect/>
          </a:stretch>
        </p:blipFill>
        <p:spPr>
          <a:xfrm>
            <a:off x="3071664" y="1124744"/>
            <a:ext cx="6357276" cy="5517232"/>
          </a:xfrm>
        </p:spPr>
      </p:pic>
    </p:spTree>
    <p:extLst>
      <p:ext uri="{BB962C8B-B14F-4D97-AF65-F5344CB8AC3E}">
        <p14:creationId xmlns:p14="http://schemas.microsoft.com/office/powerpoint/2010/main" val="90871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Parturition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oxytocin </a:t>
            </a:r>
            <a:r>
              <a:rPr lang="cs-CZ" sz="2400" dirty="0" err="1"/>
              <a:t>receptors</a:t>
            </a:r>
            <a:r>
              <a:rPr lang="cs-CZ" sz="2400" dirty="0"/>
              <a:t> (estrogen…) + oxytocin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1991544" y="1628800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2567608" y="3501008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7032104" y="1988840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240016" y="25649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prostaglandins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91744" y="33569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uterine</a:t>
            </a:r>
            <a:r>
              <a:rPr lang="cs-CZ" dirty="0"/>
              <a:t> </a:t>
            </a:r>
            <a:r>
              <a:rPr lang="cs-CZ" dirty="0" err="1"/>
              <a:t>contractions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4943872" y="2924944"/>
            <a:ext cx="158417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439816" y="3717032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143672" y="42210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Dilation of the cervix and vagina distension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215680" y="48691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Impulses from the cervix and vagina 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007768" y="56612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oxytocin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 flipV="1">
            <a:off x="4007768" y="5733256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439816" y="4509120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439816" y="5229200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flipH="1">
            <a:off x="2567608" y="5877272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2567608" y="3501008"/>
            <a:ext cx="0" cy="23762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>
            <a:off x="4439816" y="2204864"/>
            <a:ext cx="0" cy="10801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22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Hormonal</a:t>
            </a:r>
            <a:r>
              <a:rPr lang="cs-CZ" sz="3600" b="1" dirty="0"/>
              <a:t> </a:t>
            </a:r>
            <a:r>
              <a:rPr lang="cs-CZ" sz="3600" b="1" dirty="0" err="1"/>
              <a:t>birth</a:t>
            </a:r>
            <a:r>
              <a:rPr lang="cs-CZ" sz="3600" b="1" dirty="0"/>
              <a:t> </a:t>
            </a:r>
            <a:r>
              <a:rPr lang="cs-CZ" sz="3600" b="1" dirty="0" err="1"/>
              <a:t>control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79976" y="6453336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https://humanphysiology2011.wikispaces.com/15.+Reproductive+Physiology</a:t>
            </a:r>
          </a:p>
        </p:txBody>
      </p:sp>
      <p:pic>
        <p:nvPicPr>
          <p:cNvPr id="7" name="Zástupný symbol pro obsah 6" descr="Labor_in_hum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720" y="692696"/>
            <a:ext cx="5688632" cy="5669282"/>
          </a:xfrm>
        </p:spPr>
      </p:pic>
    </p:spTree>
    <p:extLst>
      <p:ext uri="{BB962C8B-B14F-4D97-AF65-F5344CB8AC3E}">
        <p14:creationId xmlns:p14="http://schemas.microsoft.com/office/powerpoint/2010/main" val="398728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Oxytocin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919536" y="2420888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Love hormone, child care, relationship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err="1" smtClean="0"/>
              <a:t>neurohypophysis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Parturition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Ejection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milk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Positive feedback</a:t>
            </a:r>
            <a:endParaRPr lang="cs-CZ" dirty="0"/>
          </a:p>
        </p:txBody>
      </p:sp>
      <p:pic>
        <p:nvPicPr>
          <p:cNvPr id="7" name="Zástupný symbol pro obsah 6" descr="DSCN56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6096000" y="2420888"/>
            <a:ext cx="4376898" cy="3168352"/>
          </a:xfrm>
        </p:spPr>
      </p:pic>
    </p:spTree>
    <p:extLst>
      <p:ext uri="{BB962C8B-B14F-4D97-AF65-F5344CB8AC3E}">
        <p14:creationId xmlns:p14="http://schemas.microsoft.com/office/powerpoint/2010/main" val="2319002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C00000"/>
                </a:solidFill>
              </a:rPr>
              <a:t>Lactation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Zástupný symbol pro obsah 3" descr="DSCN5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3592" y="1412777"/>
            <a:ext cx="6905740" cy="5179305"/>
          </a:xfrm>
        </p:spPr>
      </p:pic>
    </p:spTree>
    <p:extLst>
      <p:ext uri="{BB962C8B-B14F-4D97-AF65-F5344CB8AC3E}">
        <p14:creationId xmlns:p14="http://schemas.microsoft.com/office/powerpoint/2010/main" val="292353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79272" y="365125"/>
            <a:ext cx="7474527" cy="1325563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Testosterone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endParaRPr lang="cs-CZ" dirty="0"/>
          </a:p>
          <a:p>
            <a:r>
              <a:rPr lang="cs-CZ" dirty="0" err="1"/>
              <a:t>Balding</a:t>
            </a:r>
            <a:endParaRPr lang="cs-CZ" dirty="0"/>
          </a:p>
          <a:p>
            <a:r>
              <a:rPr lang="cs-CZ" dirty="0" err="1"/>
              <a:t>Voice</a:t>
            </a:r>
            <a:endParaRPr lang="cs-CZ" dirty="0"/>
          </a:p>
          <a:p>
            <a:r>
              <a:rPr lang="cs-CZ" dirty="0"/>
              <a:t>Skin and </a:t>
            </a:r>
            <a:r>
              <a:rPr lang="cs-CZ" dirty="0" err="1"/>
              <a:t>acne</a:t>
            </a:r>
            <a:endParaRPr lang="cs-CZ" dirty="0"/>
          </a:p>
          <a:p>
            <a:r>
              <a:rPr lang="cs-CZ" dirty="0"/>
              <a:t>Protein </a:t>
            </a:r>
            <a:r>
              <a:rPr lang="cs-CZ" dirty="0" err="1"/>
              <a:t>metabolism</a:t>
            </a:r>
            <a:r>
              <a:rPr lang="cs-CZ" dirty="0"/>
              <a:t> and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endParaRPr lang="cs-CZ" dirty="0"/>
          </a:p>
          <a:p>
            <a:r>
              <a:rPr lang="cs-CZ" dirty="0"/>
              <a:t>Bone </a:t>
            </a:r>
            <a:r>
              <a:rPr lang="cs-CZ" dirty="0" err="1"/>
              <a:t>growth</a:t>
            </a:r>
            <a:endParaRPr lang="cs-CZ" dirty="0"/>
          </a:p>
          <a:p>
            <a:r>
              <a:rPr lang="cs-CZ" dirty="0" err="1"/>
              <a:t>Effect</a:t>
            </a:r>
            <a:r>
              <a:rPr lang="cs-CZ" dirty="0"/>
              <a:t> on </a:t>
            </a:r>
            <a:r>
              <a:rPr lang="cs-CZ" dirty="0" err="1"/>
              <a:t>basal</a:t>
            </a:r>
            <a:r>
              <a:rPr lang="cs-CZ" dirty="0"/>
              <a:t> </a:t>
            </a:r>
            <a:r>
              <a:rPr lang="cs-CZ" dirty="0" err="1"/>
              <a:t>metabolism</a:t>
            </a:r>
            <a:endParaRPr lang="cs-CZ" dirty="0"/>
          </a:p>
          <a:p>
            <a:r>
              <a:rPr lang="cs-CZ" dirty="0" err="1"/>
              <a:t>Effect</a:t>
            </a:r>
            <a:r>
              <a:rPr lang="cs-CZ" dirty="0"/>
              <a:t> on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r>
              <a:rPr lang="cs-CZ" dirty="0" err="1"/>
              <a:t>Effect</a:t>
            </a:r>
            <a:r>
              <a:rPr lang="cs-CZ" dirty="0"/>
              <a:t> on </a:t>
            </a:r>
            <a:r>
              <a:rPr lang="cs-CZ" dirty="0" err="1"/>
              <a:t>electrolytes</a:t>
            </a:r>
            <a:r>
              <a:rPr lang="cs-CZ" dirty="0"/>
              <a:t> and </a:t>
            </a:r>
            <a:r>
              <a:rPr lang="cs-CZ" dirty="0" err="1"/>
              <a:t>water</a:t>
            </a:r>
            <a:r>
              <a:rPr lang="cs-CZ" dirty="0"/>
              <a:t> balance</a:t>
            </a:r>
          </a:p>
          <a:p>
            <a:r>
              <a:rPr lang="cs-CZ" dirty="0" err="1"/>
              <a:t>Behavior</a:t>
            </a:r>
            <a:r>
              <a:rPr lang="cs-CZ" dirty="0"/>
              <a:t> (dominance, </a:t>
            </a:r>
            <a:r>
              <a:rPr lang="cs-CZ" dirty="0" err="1"/>
              <a:t>aggression</a:t>
            </a:r>
            <a:r>
              <a:rPr lang="cs-CZ" dirty="0"/>
              <a:t>,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40224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err="1">
                <a:solidFill>
                  <a:srgbClr val="C00000"/>
                </a:solidFill>
              </a:rPr>
              <a:t>Production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and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milk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ejection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836712"/>
            <a:ext cx="8229600" cy="568863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b="1" dirty="0"/>
              <a:t>                                        baby </a:t>
            </a:r>
            <a:r>
              <a:rPr lang="cs-CZ" b="1" dirty="0" err="1"/>
              <a:t>suckles</a:t>
            </a:r>
            <a:endParaRPr lang="cs-CZ" b="1" dirty="0"/>
          </a:p>
          <a:p>
            <a:pPr lvl="0">
              <a:buNone/>
            </a:pPr>
            <a:endParaRPr lang="cs-CZ" sz="2000" b="1" dirty="0"/>
          </a:p>
          <a:p>
            <a:pPr lvl="0">
              <a:buNone/>
            </a:pPr>
            <a:r>
              <a:rPr lang="cs-CZ" sz="2000" dirty="0"/>
              <a:t>                                                </a:t>
            </a:r>
            <a:r>
              <a:rPr lang="cs-CZ" sz="2000" b="1" dirty="0" err="1"/>
              <a:t>mechanoreceptors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nipples</a:t>
            </a:r>
            <a:endParaRPr lang="cs-CZ" sz="2000" b="1" dirty="0"/>
          </a:p>
          <a:p>
            <a:pPr lvl="0">
              <a:buNone/>
            </a:pPr>
            <a:endParaRPr lang="cs-CZ" sz="2000" b="1" dirty="0"/>
          </a:p>
          <a:p>
            <a:pPr lvl="0">
              <a:buNone/>
            </a:pPr>
            <a:r>
              <a:rPr lang="cs-CZ" sz="2000" b="1" dirty="0"/>
              <a:t>                                                          </a:t>
            </a:r>
            <a:r>
              <a:rPr lang="cs-CZ" sz="2400" b="1" dirty="0" err="1"/>
              <a:t>Hypothalamus</a:t>
            </a:r>
            <a:endParaRPr lang="cs-CZ" sz="2400" b="1" dirty="0"/>
          </a:p>
          <a:p>
            <a:pPr lvl="0">
              <a:buNone/>
            </a:pPr>
            <a:r>
              <a:rPr lang="cs-CZ" sz="2000" b="1" dirty="0"/>
              <a:t>              </a:t>
            </a:r>
          </a:p>
          <a:p>
            <a:pPr lvl="0">
              <a:buNone/>
            </a:pPr>
            <a:r>
              <a:rPr lang="cs-CZ" sz="2000" b="1" dirty="0"/>
              <a:t>    </a:t>
            </a:r>
            <a:r>
              <a:rPr lang="en-US" sz="2000" dirty="0">
                <a:solidFill>
                  <a:srgbClr val="0070C0"/>
                </a:solidFill>
              </a:rPr>
              <a:t>The anterior lobe of the pituitary gland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Posterior lobe of the pituitary gland</a:t>
            </a:r>
            <a:endParaRPr lang="cs-CZ" sz="2000" b="1" dirty="0">
              <a:solidFill>
                <a:srgbClr val="C00000"/>
              </a:solidFill>
            </a:endParaRPr>
          </a:p>
          <a:p>
            <a:pPr lvl="0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cs-CZ" sz="2000" b="1" dirty="0"/>
              <a:t>                     </a:t>
            </a:r>
            <a:r>
              <a:rPr lang="cs-CZ" sz="2000" b="1" dirty="0" err="1">
                <a:solidFill>
                  <a:srgbClr val="0070C0"/>
                </a:solidFill>
              </a:rPr>
              <a:t>Prolactin</a:t>
            </a:r>
            <a:r>
              <a:rPr lang="cs-CZ" sz="2000" b="1" dirty="0">
                <a:solidFill>
                  <a:srgbClr val="0070C0"/>
                </a:solidFill>
              </a:rPr>
              <a:t>              </a:t>
            </a:r>
            <a:r>
              <a:rPr lang="cs-CZ" sz="2000" b="1" dirty="0"/>
              <a:t>                                          </a:t>
            </a:r>
            <a:r>
              <a:rPr lang="cs-CZ" sz="2000" b="1" dirty="0">
                <a:solidFill>
                  <a:srgbClr val="C00000"/>
                </a:solidFill>
              </a:rPr>
              <a:t>Oxytocin</a:t>
            </a:r>
          </a:p>
          <a:p>
            <a:pPr>
              <a:buNone/>
            </a:pPr>
            <a:r>
              <a:rPr lang="cs-CZ" sz="2000" b="1" dirty="0"/>
              <a:t>                                                                           </a:t>
            </a:r>
          </a:p>
          <a:p>
            <a:pPr lvl="0">
              <a:buNone/>
            </a:pPr>
            <a:r>
              <a:rPr lang="cs-CZ" sz="2000" b="1" dirty="0">
                <a:solidFill>
                  <a:srgbClr val="0070C0"/>
                </a:solidFill>
              </a:rPr>
              <a:t>                </a:t>
            </a:r>
            <a:r>
              <a:rPr lang="cs-CZ" sz="2000" b="1" dirty="0" err="1">
                <a:solidFill>
                  <a:srgbClr val="0070C0"/>
                </a:solidFill>
              </a:rPr>
              <a:t>Production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of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milk</a:t>
            </a:r>
            <a:r>
              <a:rPr lang="cs-CZ" sz="2000" b="1" dirty="0">
                <a:solidFill>
                  <a:srgbClr val="0070C0"/>
                </a:solidFill>
              </a:rPr>
              <a:t>                           </a:t>
            </a:r>
            <a:r>
              <a:rPr lang="cs-CZ" sz="2000" b="1" dirty="0" err="1">
                <a:solidFill>
                  <a:srgbClr val="C00000"/>
                </a:solidFill>
              </a:rPr>
              <a:t>Contraction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of</a:t>
            </a:r>
            <a:r>
              <a:rPr lang="cs-CZ" sz="2000" b="1" dirty="0">
                <a:solidFill>
                  <a:srgbClr val="C00000"/>
                </a:solidFill>
              </a:rPr>
              <a:t>  </a:t>
            </a:r>
            <a:r>
              <a:rPr lang="cs-CZ" sz="2000" b="1" dirty="0" err="1">
                <a:solidFill>
                  <a:srgbClr val="C00000"/>
                </a:solidFill>
              </a:rPr>
              <a:t>myoepithelial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cells</a:t>
            </a:r>
            <a:endParaRPr lang="cs-CZ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000" b="1" dirty="0">
                <a:solidFill>
                  <a:srgbClr val="C00000"/>
                </a:solidFill>
              </a:rPr>
              <a:t>                                                                               </a:t>
            </a:r>
            <a:r>
              <a:rPr lang="cs-CZ" sz="2000" b="1" dirty="0" err="1">
                <a:solidFill>
                  <a:srgbClr val="C00000"/>
                </a:solidFill>
              </a:rPr>
              <a:t>surrounding</a:t>
            </a:r>
            <a:r>
              <a:rPr lang="cs-CZ" sz="2000" b="1" dirty="0">
                <a:solidFill>
                  <a:srgbClr val="C00000"/>
                </a:solidFill>
              </a:rPr>
              <a:t>  </a:t>
            </a:r>
            <a:r>
              <a:rPr lang="cs-CZ" sz="2000" b="1" dirty="0" err="1">
                <a:solidFill>
                  <a:srgbClr val="C00000"/>
                </a:solidFill>
              </a:rPr>
              <a:t>the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ducts</a:t>
            </a:r>
            <a:endParaRPr lang="cs-CZ" sz="2000" b="1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cs-CZ" sz="2000" b="1" dirty="0"/>
              <a:t> </a:t>
            </a:r>
          </a:p>
          <a:p>
            <a:pPr lvl="0">
              <a:buNone/>
            </a:pPr>
            <a:r>
              <a:rPr lang="cs-CZ" sz="2000" b="1" dirty="0"/>
              <a:t>                                                                                              </a:t>
            </a:r>
            <a:r>
              <a:rPr lang="cs-CZ" sz="2000" b="1" dirty="0" err="1">
                <a:solidFill>
                  <a:srgbClr val="C00000"/>
                </a:solidFill>
              </a:rPr>
              <a:t>Ejection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of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milk</a:t>
            </a:r>
            <a:endParaRPr lang="cs-CZ" sz="20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cs-CZ" sz="2000" b="1" dirty="0"/>
          </a:p>
        </p:txBody>
      </p:sp>
      <p:cxnSp>
        <p:nvCxnSpPr>
          <p:cNvPr id="32" name="Přímá spojovací šipka 31"/>
          <p:cNvCxnSpPr/>
          <p:nvPr/>
        </p:nvCxnSpPr>
        <p:spPr>
          <a:xfrm>
            <a:off x="6096000" y="1268760"/>
            <a:ext cx="0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flipH="1">
            <a:off x="4871864" y="2852936"/>
            <a:ext cx="936104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6600056" y="2852936"/>
            <a:ext cx="936104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>
            <a:off x="3791744" y="3573016"/>
            <a:ext cx="0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>
            <a:off x="7896200" y="3573016"/>
            <a:ext cx="0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>
            <a:off x="3791744" y="4365104"/>
            <a:ext cx="0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>
            <a:off x="7896200" y="4293096"/>
            <a:ext cx="0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>
            <a:off x="7968208" y="5373216"/>
            <a:ext cx="0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>
            <a:off x="6096000" y="2060848"/>
            <a:ext cx="0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968208" y="23488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emotional</a:t>
            </a:r>
            <a:r>
              <a:rPr lang="cs-CZ" b="1" dirty="0"/>
              <a:t> stimulus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7248128" y="2564904"/>
            <a:ext cx="720080" cy="144016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7392144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+/-</a:t>
            </a:r>
          </a:p>
        </p:txBody>
      </p:sp>
    </p:spTree>
    <p:extLst>
      <p:ext uri="{BB962C8B-B14F-4D97-AF65-F5344CB8AC3E}">
        <p14:creationId xmlns:p14="http://schemas.microsoft.com/office/powerpoint/2010/main" val="1821480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Lactation</a:t>
            </a:r>
            <a:r>
              <a:rPr lang="cs-CZ" sz="4000" b="1" dirty="0"/>
              <a:t> </a:t>
            </a:r>
          </a:p>
        </p:txBody>
      </p:sp>
      <p:pic>
        <p:nvPicPr>
          <p:cNvPr id="4" name="Zástupný symbol pro obsah 3" descr="The_hormonal_control_of_mammary_gland_development_and_lac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1625" y="1124744"/>
            <a:ext cx="5737711" cy="5544616"/>
          </a:xfrm>
        </p:spPr>
      </p:pic>
      <p:sp>
        <p:nvSpPr>
          <p:cNvPr id="5" name="Obdélník 4"/>
          <p:cNvSpPr/>
          <p:nvPr/>
        </p:nvSpPr>
        <p:spPr>
          <a:xfrm>
            <a:off x="6096000" y="66117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https://humanphysiology2011.wikispaces.com/15.+Reproductive+Physiology</a:t>
            </a:r>
          </a:p>
        </p:txBody>
      </p:sp>
    </p:spTree>
    <p:extLst>
      <p:ext uri="{BB962C8B-B14F-4D97-AF65-F5344CB8AC3E}">
        <p14:creationId xmlns:p14="http://schemas.microsoft.com/office/powerpoint/2010/main" val="3518242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C00000"/>
                </a:solidFill>
              </a:rPr>
              <a:t>Antibody</a:t>
            </a:r>
            <a:r>
              <a:rPr lang="cs-CZ" sz="4000" dirty="0">
                <a:solidFill>
                  <a:srgbClr val="C00000"/>
                </a:solidFill>
              </a:rPr>
              <a:t> </a:t>
            </a:r>
            <a:r>
              <a:rPr lang="cs-CZ" sz="4000" dirty="0" err="1">
                <a:solidFill>
                  <a:srgbClr val="C00000"/>
                </a:solidFill>
              </a:rPr>
              <a:t>protection</a:t>
            </a:r>
            <a:r>
              <a:rPr lang="cs-CZ" sz="4000" dirty="0">
                <a:solidFill>
                  <a:srgbClr val="C00000"/>
                </a:solidFill>
              </a:rPr>
              <a:t> </a:t>
            </a:r>
            <a:r>
              <a:rPr lang="cs-CZ" sz="4000" dirty="0" err="1">
                <a:solidFill>
                  <a:srgbClr val="C00000"/>
                </a:solidFill>
              </a:rPr>
              <a:t>of</a:t>
            </a:r>
            <a:r>
              <a:rPr lang="cs-CZ" sz="4000" dirty="0">
                <a:solidFill>
                  <a:srgbClr val="C00000"/>
                </a:solidFill>
              </a:rPr>
              <a:t> </a:t>
            </a:r>
            <a:r>
              <a:rPr lang="cs-CZ" sz="4000" dirty="0" err="1">
                <a:solidFill>
                  <a:srgbClr val="C00000"/>
                </a:solidFill>
              </a:rPr>
              <a:t>newborns</a:t>
            </a:r>
            <a:endParaRPr lang="cs-CZ" sz="4000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Maternal_antibodies_that_protect_the_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3593" y="980728"/>
            <a:ext cx="7297515" cy="5328592"/>
          </a:xfrm>
        </p:spPr>
      </p:pic>
      <p:sp>
        <p:nvSpPr>
          <p:cNvPr id="5" name="Obdélník 4"/>
          <p:cNvSpPr/>
          <p:nvPr/>
        </p:nvSpPr>
        <p:spPr>
          <a:xfrm>
            <a:off x="6096000" y="645333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https://humanphysiology2011.wikispaces.com/15.+Reproductive+Physiology</a:t>
            </a:r>
          </a:p>
        </p:txBody>
      </p:sp>
    </p:spTree>
    <p:extLst>
      <p:ext uri="{BB962C8B-B14F-4D97-AF65-F5344CB8AC3E}">
        <p14:creationId xmlns:p14="http://schemas.microsoft.com/office/powerpoint/2010/main" val="1600985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Pregnancy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and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immune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system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Fetus </a:t>
            </a:r>
            <a:r>
              <a:rPr lang="en-US" dirty="0" smtClean="0"/>
              <a:t>= Foreign tissue in the mother's body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Preventing "rejection" of the fetus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Placental </a:t>
            </a:r>
            <a:r>
              <a:rPr lang="en-US" dirty="0" err="1" smtClean="0"/>
              <a:t>trophoblast</a:t>
            </a:r>
            <a:r>
              <a:rPr lang="en-US" dirty="0" smtClean="0"/>
              <a:t> - separates the tissues of mother and child - do not express MHC class I and II. classes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err="1" smtClean="0"/>
              <a:t>Trophoblast</a:t>
            </a:r>
            <a:r>
              <a:rPr lang="en-US" dirty="0" smtClean="0"/>
              <a:t> HLA-G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the immune system of the mother is during pregnancy dampened - low antibody production in pregnancy ... × risk of sepsis after childbirth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Different manifestations of autoimmune disease during pregnancy and after childbirth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preeclampsia</a:t>
            </a:r>
            <a:br>
              <a:rPr lang="en-US" dirty="0" smtClean="0"/>
            </a:br>
            <a:endParaRPr lang="cs-CZ" dirty="0" smtClean="0"/>
          </a:p>
          <a:p>
            <a:r>
              <a:rPr lang="en-US" dirty="0" err="1" smtClean="0"/>
              <a:t>Rh</a:t>
            </a:r>
            <a:r>
              <a:rPr lang="en-US" dirty="0" smtClean="0"/>
              <a:t> incompatibility - 80% </a:t>
            </a:r>
            <a:r>
              <a:rPr lang="en-US" dirty="0" err="1" smtClean="0"/>
              <a:t>Rh</a:t>
            </a:r>
            <a:r>
              <a:rPr lang="en-US" dirty="0" smtClean="0"/>
              <a:t> + 20% </a:t>
            </a:r>
            <a:r>
              <a:rPr lang="en-US" dirty="0" err="1" smtClean="0"/>
              <a:t>Rh</a:t>
            </a:r>
            <a:r>
              <a:rPr lang="en-US" dirty="0" smtClean="0"/>
              <a:t>- disintegration fetal erythrocytes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311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Thank you for your attention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DSCN4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1624" y="1484785"/>
            <a:ext cx="6689716" cy="5017287"/>
          </a:xfrm>
        </p:spPr>
      </p:pic>
    </p:spTree>
    <p:extLst>
      <p:ext uri="{BB962C8B-B14F-4D97-AF65-F5344CB8AC3E}">
        <p14:creationId xmlns:p14="http://schemas.microsoft.com/office/powerpoint/2010/main" val="79613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418" y="1"/>
            <a:ext cx="10104582" cy="80356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Regulation of sex hormones - </a:t>
            </a:r>
            <a:r>
              <a:rPr lang="cs-CZ" sz="3600" b="1" dirty="0" err="1" smtClean="0">
                <a:solidFill>
                  <a:srgbClr val="C00000"/>
                </a:solidFill>
              </a:rPr>
              <a:t>female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06253" y="801987"/>
            <a:ext cx="353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GnRH</a:t>
            </a:r>
            <a:r>
              <a:rPr lang="cs-CZ" dirty="0" smtClean="0"/>
              <a:t> </a:t>
            </a:r>
            <a:r>
              <a:rPr lang="cs-CZ" sz="1200" dirty="0"/>
              <a:t>(</a:t>
            </a:r>
            <a:r>
              <a:rPr lang="cs-CZ" sz="1200" dirty="0" err="1"/>
              <a:t>pulsative</a:t>
            </a:r>
            <a:r>
              <a:rPr lang="cs-CZ" sz="1200" dirty="0"/>
              <a:t> </a:t>
            </a:r>
            <a:r>
              <a:rPr lang="cs-CZ" sz="1200" dirty="0" err="1"/>
              <a:t>delivery</a:t>
            </a:r>
            <a:r>
              <a:rPr lang="cs-CZ" sz="1200" dirty="0"/>
              <a:t> 1-3 </a:t>
            </a:r>
            <a:r>
              <a:rPr lang="cs-CZ" sz="1200" dirty="0" err="1"/>
              <a:t>hours</a:t>
            </a:r>
            <a:r>
              <a:rPr lang="cs-CZ" sz="1200" dirty="0" smtClean="0"/>
              <a:t>)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Cyclic activity of hypothalamic </a:t>
            </a:r>
            <a:r>
              <a:rPr lang="en-US" sz="1200" b="1" dirty="0" err="1">
                <a:solidFill>
                  <a:srgbClr val="C00000"/>
                </a:solidFill>
              </a:rPr>
              <a:t>GnRH</a:t>
            </a:r>
            <a:r>
              <a:rPr lang="en-US" sz="1200" b="1" dirty="0">
                <a:solidFill>
                  <a:srgbClr val="C00000"/>
                </a:solidFill>
              </a:rPr>
              <a:t> neurons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06253" y="1825485"/>
            <a:ext cx="43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Gonadotropes</a:t>
            </a:r>
            <a:r>
              <a:rPr lang="en-US" dirty="0"/>
              <a:t> of the anterior pituitary lobe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2908" y="2690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FSH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05745" y="2667106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LH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8545" y="3485609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Theca</a:t>
            </a:r>
            <a:r>
              <a:rPr lang="cs-CZ" dirty="0" smtClean="0"/>
              <a:t> interna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8727" y="4285827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testosterone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66508" y="5147133"/>
            <a:ext cx="582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Converted to </a:t>
            </a:r>
            <a:r>
              <a:rPr lang="en-US" b="1" dirty="0">
                <a:solidFill>
                  <a:srgbClr val="C00000"/>
                </a:solidFill>
              </a:rPr>
              <a:t>estrogens </a:t>
            </a:r>
            <a:r>
              <a:rPr lang="en-US" dirty="0"/>
              <a:t>(estradiol) by aromatase enzymes in follicular granulosa cells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13054" y="6149368"/>
            <a:ext cx="310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Stimulation of LH receptor production in granulosa cells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5528" y="4566408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Inhibin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343564" y="150786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2108" y="2194817"/>
            <a:ext cx="775854" cy="4952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632364" y="2255446"/>
            <a:ext cx="595745" cy="434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659746" y="3059420"/>
            <a:ext cx="858981" cy="449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777346" y="3854941"/>
            <a:ext cx="369453" cy="430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6114472" y="4597401"/>
            <a:ext cx="434110" cy="621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6627091" y="5793464"/>
            <a:ext cx="775854" cy="355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516909" y="3036438"/>
            <a:ext cx="3260437" cy="2182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11" idx="2"/>
          </p:cNvCxnSpPr>
          <p:nvPr/>
        </p:nvCxnSpPr>
        <p:spPr>
          <a:xfrm flipH="1" flipV="1">
            <a:off x="891310" y="4935740"/>
            <a:ext cx="4886037" cy="794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512619" y="2595418"/>
            <a:ext cx="1835727" cy="19305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973859" y="3305083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97562" y="6411518"/>
            <a:ext cx="261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Maturation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of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follicles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24" name="Přímá spojnice se šipkou 23"/>
          <p:cNvCxnSpPr>
            <a:endCxn id="12" idx="0"/>
          </p:cNvCxnSpPr>
          <p:nvPr/>
        </p:nvCxnSpPr>
        <p:spPr>
          <a:xfrm flipH="1">
            <a:off x="4904507" y="5822213"/>
            <a:ext cx="1394693" cy="5893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2392219" y="3036438"/>
            <a:ext cx="1706416" cy="3375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8331200" y="697804"/>
            <a:ext cx="26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>
                <a:solidFill>
                  <a:srgbClr val="002060"/>
                </a:solidFill>
              </a:rPr>
              <a:t>Follicular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phase</a:t>
            </a:r>
            <a:endParaRPr lang="cs-CZ" sz="2400" i="1" dirty="0">
              <a:solidFill>
                <a:srgbClr val="00206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9518070" y="6210924"/>
            <a:ext cx="268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Endometrial growth and watery cervical secretion</a:t>
            </a:r>
            <a:endParaRPr lang="cs-CZ" sz="16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7245923" y="5750338"/>
            <a:ext cx="3302004" cy="460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 flipV="1">
            <a:off x="7525327" y="2364509"/>
            <a:ext cx="30019" cy="27524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 flipV="1">
            <a:off x="4059384" y="2334321"/>
            <a:ext cx="3480952" cy="255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940135" y="1851093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8895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418" y="1"/>
            <a:ext cx="10104582" cy="80356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Regulation of sex hormones - </a:t>
            </a:r>
            <a:r>
              <a:rPr lang="cs-CZ" sz="3600" b="1" dirty="0" err="1" smtClean="0">
                <a:solidFill>
                  <a:srgbClr val="C00000"/>
                </a:solidFill>
              </a:rPr>
              <a:t>female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36269" y="760980"/>
            <a:ext cx="404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GnRH</a:t>
            </a:r>
            <a:r>
              <a:rPr lang="en-US" sz="2400" b="1" dirty="0"/>
              <a:t> </a:t>
            </a:r>
            <a:r>
              <a:rPr lang="en-US" sz="1600" b="1" dirty="0"/>
              <a:t>(</a:t>
            </a:r>
            <a:r>
              <a:rPr lang="en-US" sz="1600" b="1" dirty="0" err="1"/>
              <a:t>pulsative</a:t>
            </a:r>
            <a:r>
              <a:rPr lang="en-US" sz="1600" b="1" dirty="0"/>
              <a:t> delivery 1-3 hours</a:t>
            </a:r>
            <a:r>
              <a:rPr lang="en-US" sz="1600" b="1" dirty="0" smtClean="0"/>
              <a:t>)</a:t>
            </a:r>
            <a:endParaRPr lang="cs-CZ" sz="1600" b="1" dirty="0" smtClean="0"/>
          </a:p>
          <a:p>
            <a:r>
              <a:rPr lang="en-US" sz="1200" b="1" dirty="0">
                <a:solidFill>
                  <a:srgbClr val="C00000"/>
                </a:solidFill>
              </a:rPr>
              <a:t>Cyclic activity of hypothalamic </a:t>
            </a:r>
            <a:r>
              <a:rPr lang="en-US" sz="1200" b="1" dirty="0" err="1">
                <a:solidFill>
                  <a:srgbClr val="C00000"/>
                </a:solidFill>
              </a:rPr>
              <a:t>GnRH</a:t>
            </a:r>
            <a:r>
              <a:rPr lang="en-US" sz="1200" b="1" dirty="0">
                <a:solidFill>
                  <a:srgbClr val="C00000"/>
                </a:solidFill>
              </a:rPr>
              <a:t> neurons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06253" y="1825485"/>
            <a:ext cx="43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Gonadotropes</a:t>
            </a:r>
            <a:r>
              <a:rPr lang="en-US" dirty="0"/>
              <a:t> of the anterior pituitary lobe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2908" y="2690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FSH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76436" y="2472767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LH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8545" y="3485609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Theca</a:t>
            </a:r>
            <a:r>
              <a:rPr lang="cs-CZ" dirty="0" smtClean="0"/>
              <a:t> interna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8727" y="4285827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testosterone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66508" y="5147133"/>
            <a:ext cx="582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Converted to </a:t>
            </a:r>
            <a:r>
              <a:rPr lang="en-US" b="1" dirty="0">
                <a:solidFill>
                  <a:srgbClr val="FF0000"/>
                </a:solidFill>
              </a:rPr>
              <a:t>estrogens</a:t>
            </a:r>
            <a:r>
              <a:rPr lang="en-US" dirty="0"/>
              <a:t> (estradiol) by aromatase enzymes in follicular granulosa cells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13054" y="6149368"/>
            <a:ext cx="310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Stimulation of LH receptor production in granulosa cells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5528" y="4566408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Inhibin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343564" y="150786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2108" y="2194817"/>
            <a:ext cx="775854" cy="4952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632364" y="2255446"/>
            <a:ext cx="595745" cy="434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659746" y="3059420"/>
            <a:ext cx="858981" cy="449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777346" y="3854941"/>
            <a:ext cx="369453" cy="430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6114472" y="4597401"/>
            <a:ext cx="434110" cy="621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6627091" y="5793464"/>
            <a:ext cx="775854" cy="355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516909" y="3036438"/>
            <a:ext cx="3260437" cy="2182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11" idx="2"/>
          </p:cNvCxnSpPr>
          <p:nvPr/>
        </p:nvCxnSpPr>
        <p:spPr>
          <a:xfrm flipH="1" flipV="1">
            <a:off x="891310" y="4935740"/>
            <a:ext cx="4886037" cy="794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512619" y="2595418"/>
            <a:ext cx="1835727" cy="19305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973859" y="3305083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97562" y="6411518"/>
            <a:ext cx="261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Maturation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of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follicles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24" name="Přímá spojnice se šipkou 23"/>
          <p:cNvCxnSpPr>
            <a:endCxn id="12" idx="0"/>
          </p:cNvCxnSpPr>
          <p:nvPr/>
        </p:nvCxnSpPr>
        <p:spPr>
          <a:xfrm flipH="1">
            <a:off x="4904507" y="5822213"/>
            <a:ext cx="1394693" cy="5893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2392219" y="3036438"/>
            <a:ext cx="1706416" cy="3375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8331200" y="697804"/>
            <a:ext cx="2660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Ovulation =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Change negative feedback to positive</a:t>
            </a:r>
            <a:endParaRPr lang="cs-CZ" sz="1600" i="1" dirty="0">
              <a:solidFill>
                <a:srgbClr val="00206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9518070" y="6210924"/>
            <a:ext cx="268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Endometrial growth and watery cervical secretion</a:t>
            </a:r>
            <a:endParaRPr lang="cs-CZ" sz="16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7245923" y="5750338"/>
            <a:ext cx="3302004" cy="460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 flipV="1">
            <a:off x="7525327" y="2364509"/>
            <a:ext cx="30019" cy="2752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 flipV="1">
            <a:off x="4059384" y="2334321"/>
            <a:ext cx="3480952" cy="255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548582" y="1963952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+++</a:t>
            </a:r>
            <a:endParaRPr lang="cs-CZ" sz="2400" dirty="0">
              <a:solidFill>
                <a:srgbClr val="C00000"/>
              </a:solidFill>
            </a:endParaRPr>
          </a:p>
        </p:txBody>
      </p:sp>
      <p:cxnSp>
        <p:nvCxnSpPr>
          <p:cNvPr id="32" name="Přímá spojnice se šipkou 31"/>
          <p:cNvCxnSpPr/>
          <p:nvPr/>
        </p:nvCxnSpPr>
        <p:spPr>
          <a:xfrm flipV="1">
            <a:off x="7483764" y="5720150"/>
            <a:ext cx="736600" cy="403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7555346" y="1625785"/>
            <a:ext cx="1473195" cy="7085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911434" y="2848743"/>
            <a:ext cx="3380509" cy="12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356599" y="2442452"/>
            <a:ext cx="219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Rupture of the most developed follicle and release of the egg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418" y="1"/>
            <a:ext cx="10104582" cy="80356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Regulation of sex hormones - </a:t>
            </a:r>
            <a:r>
              <a:rPr lang="cs-CZ" sz="3600" b="1" dirty="0" err="1" smtClean="0">
                <a:solidFill>
                  <a:srgbClr val="C00000"/>
                </a:solidFill>
              </a:rPr>
              <a:t>female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32364" y="811868"/>
            <a:ext cx="351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GnRH</a:t>
            </a:r>
            <a:r>
              <a:rPr lang="cs-CZ" dirty="0" smtClean="0"/>
              <a:t> </a:t>
            </a:r>
            <a:r>
              <a:rPr lang="cs-CZ" sz="1200" dirty="0"/>
              <a:t>(</a:t>
            </a:r>
            <a:r>
              <a:rPr lang="cs-CZ" sz="1200" dirty="0" err="1"/>
              <a:t>pulsative</a:t>
            </a:r>
            <a:r>
              <a:rPr lang="cs-CZ" sz="1200" dirty="0"/>
              <a:t> </a:t>
            </a:r>
            <a:r>
              <a:rPr lang="cs-CZ" sz="1200" dirty="0" err="1"/>
              <a:t>delivery</a:t>
            </a:r>
            <a:r>
              <a:rPr lang="cs-CZ" sz="1200" dirty="0"/>
              <a:t> 1-3 </a:t>
            </a:r>
            <a:r>
              <a:rPr lang="cs-CZ" sz="1200" dirty="0" err="1"/>
              <a:t>hours</a:t>
            </a:r>
            <a:r>
              <a:rPr lang="cs-CZ" sz="1200" dirty="0" smtClean="0"/>
              <a:t>)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Cyclic activity of hypothalamic </a:t>
            </a:r>
            <a:r>
              <a:rPr lang="en-US" sz="1200" b="1" dirty="0" err="1">
                <a:solidFill>
                  <a:srgbClr val="C00000"/>
                </a:solidFill>
              </a:rPr>
              <a:t>GnRH</a:t>
            </a:r>
            <a:r>
              <a:rPr lang="en-US" sz="1200" b="1" dirty="0">
                <a:solidFill>
                  <a:srgbClr val="C00000"/>
                </a:solidFill>
              </a:rPr>
              <a:t> neurons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06253" y="1825485"/>
            <a:ext cx="43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Gonadotropes</a:t>
            </a:r>
            <a:r>
              <a:rPr lang="en-US" dirty="0"/>
              <a:t> of the anterior pituitary lobe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2908" y="2690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FSH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69623" y="2510200"/>
            <a:ext cx="162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LH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83055" y="4060021"/>
            <a:ext cx="422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Progesterone </a:t>
            </a:r>
            <a:r>
              <a:rPr lang="cs-CZ" sz="2400" dirty="0" smtClean="0"/>
              <a:t> </a:t>
            </a:r>
            <a:r>
              <a:rPr lang="cs-CZ" sz="2400" dirty="0" err="1" smtClean="0"/>
              <a:t>estrogens</a:t>
            </a:r>
            <a:r>
              <a:rPr lang="en-US" sz="2400" dirty="0" smtClean="0"/>
              <a:t> </a:t>
            </a:r>
            <a:r>
              <a:rPr lang="en-US" sz="2000" dirty="0" smtClean="0"/>
              <a:t>inhibin</a:t>
            </a:r>
            <a:endParaRPr lang="cs-CZ" sz="2000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343564" y="150786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632364" y="2255446"/>
            <a:ext cx="595745" cy="434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8063345" y="4473876"/>
            <a:ext cx="676560" cy="7420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3468254" y="2253841"/>
            <a:ext cx="775854" cy="355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5089237" y="2764767"/>
            <a:ext cx="3103418" cy="311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402944" y="725488"/>
            <a:ext cx="26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>
                <a:solidFill>
                  <a:srgbClr val="002060"/>
                </a:solidFill>
              </a:rPr>
              <a:t>Luteal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phase</a:t>
            </a:r>
            <a:endParaRPr lang="cs-CZ" i="1" dirty="0">
              <a:solidFill>
                <a:srgbClr val="002060"/>
              </a:solidFill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 flipH="1">
            <a:off x="8828230" y="3159962"/>
            <a:ext cx="425458" cy="9000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356598" y="2442452"/>
            <a:ext cx="316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Hypertrophy of granulosa cells - formation of a corpus luteum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680364" y="5421745"/>
            <a:ext cx="305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Endometrial growth and dense cervical mucus</a:t>
            </a:r>
            <a:endParaRPr lang="cs-CZ" dirty="0"/>
          </a:p>
        </p:txBody>
      </p:sp>
      <p:cxnSp>
        <p:nvCxnSpPr>
          <p:cNvPr id="40" name="Přímá spojnice se šipkou 39"/>
          <p:cNvCxnSpPr/>
          <p:nvPr/>
        </p:nvCxnSpPr>
        <p:spPr>
          <a:xfrm flipH="1">
            <a:off x="3856181" y="3160221"/>
            <a:ext cx="4336474" cy="1488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165768" y="3632799"/>
            <a:ext cx="297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After about 14 days, the inability of LH to retain the corpus luteum</a:t>
            </a:r>
            <a:endParaRPr lang="cs-CZ" sz="1400" dirty="0"/>
          </a:p>
        </p:txBody>
      </p:sp>
      <p:cxnSp>
        <p:nvCxnSpPr>
          <p:cNvPr id="44" name="Přímá spojnice se šipkou 43"/>
          <p:cNvCxnSpPr/>
          <p:nvPr/>
        </p:nvCxnSpPr>
        <p:spPr>
          <a:xfrm flipH="1">
            <a:off x="1279813" y="4924850"/>
            <a:ext cx="1955223" cy="11432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2872508" y="4595249"/>
            <a:ext cx="145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4"/>
                </a:solidFill>
              </a:rPr>
              <a:t>Luteolysis</a:t>
            </a:r>
            <a:endParaRPr lang="cs-CZ" b="1" dirty="0">
              <a:solidFill>
                <a:schemeClr val="accent4"/>
              </a:solidFill>
            </a:endParaRPr>
          </a:p>
        </p:txBody>
      </p:sp>
      <p:cxnSp>
        <p:nvCxnSpPr>
          <p:cNvPr id="48" name="Přímá spojnice se šipkou 47"/>
          <p:cNvCxnSpPr/>
          <p:nvPr/>
        </p:nvCxnSpPr>
        <p:spPr>
          <a:xfrm>
            <a:off x="317498" y="505041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265545" y="5009796"/>
            <a:ext cx="3394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Progesterone and </a:t>
            </a:r>
            <a:r>
              <a:rPr lang="cs-CZ" sz="1400" b="1" dirty="0" err="1"/>
              <a:t>estrogens</a:t>
            </a:r>
            <a:endParaRPr lang="cs-CZ" sz="1400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602672" y="6058607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menstruation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10178473" y="1328580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7030A0"/>
                </a:solidFill>
              </a:rPr>
              <a:t>hCG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1600" b="1" dirty="0">
                <a:solidFill>
                  <a:srgbClr val="7030A0"/>
                </a:solidFill>
              </a:rPr>
              <a:t>(</a:t>
            </a:r>
            <a:r>
              <a:rPr lang="cs-CZ" sz="1600" b="1" dirty="0" err="1">
                <a:solidFill>
                  <a:srgbClr val="7030A0"/>
                </a:solidFill>
              </a:rPr>
              <a:t>similar</a:t>
            </a:r>
            <a:r>
              <a:rPr lang="cs-CZ" sz="1600" b="1" dirty="0">
                <a:solidFill>
                  <a:srgbClr val="7030A0"/>
                </a:solidFill>
              </a:rPr>
              <a:t> to LH)</a:t>
            </a:r>
            <a:endParaRPr lang="cs-CZ" sz="1600" dirty="0">
              <a:solidFill>
                <a:srgbClr val="7030A0"/>
              </a:solidFill>
            </a:endParaRPr>
          </a:p>
        </p:txBody>
      </p:sp>
      <p:cxnSp>
        <p:nvCxnSpPr>
          <p:cNvPr id="53" name="Přímá spojnice se šipkou 52"/>
          <p:cNvCxnSpPr/>
          <p:nvPr/>
        </p:nvCxnSpPr>
        <p:spPr>
          <a:xfrm flipH="1">
            <a:off x="10063017" y="1900687"/>
            <a:ext cx="540329" cy="5228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10113819" y="1059852"/>
            <a:ext cx="266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>
                <a:solidFill>
                  <a:srgbClr val="7030A0"/>
                </a:solidFill>
              </a:rPr>
              <a:t>Pregnancy</a:t>
            </a:r>
            <a:endParaRPr lang="cs-CZ" sz="2000" i="1" dirty="0">
              <a:solidFill>
                <a:srgbClr val="7030A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9869057" y="3159962"/>
            <a:ext cx="15011" cy="947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10386300" y="3159962"/>
            <a:ext cx="727359" cy="9960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 flipV="1">
            <a:off x="4670859" y="2194817"/>
            <a:ext cx="4370100" cy="19612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 flipV="1">
            <a:off x="6260413" y="2163548"/>
            <a:ext cx="4370100" cy="19612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5418064" y="2158391"/>
            <a:ext cx="4370100" cy="19612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509433" y="2165477"/>
            <a:ext cx="48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</a:t>
            </a:r>
            <a:endParaRPr lang="cs-CZ" sz="36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236383" y="2115857"/>
            <a:ext cx="48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</a:t>
            </a:r>
            <a:endParaRPr lang="cs-CZ" sz="36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6890989" y="2054204"/>
            <a:ext cx="48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7735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48674" y="120072"/>
            <a:ext cx="4537364" cy="770947"/>
          </a:xfrm>
        </p:spPr>
        <p:txBody>
          <a:bodyPr>
            <a:normAutofit/>
          </a:bodyPr>
          <a:lstStyle/>
          <a:p>
            <a:r>
              <a:rPr lang="cs-CZ" sz="3200" dirty="0" err="1"/>
              <a:t>Menstrual</a:t>
            </a:r>
            <a:r>
              <a:rPr lang="cs-CZ" sz="3200" dirty="0"/>
              <a:t> </a:t>
            </a:r>
            <a:r>
              <a:rPr lang="cs-CZ" sz="3200" dirty="0" err="1"/>
              <a:t>cycle</a:t>
            </a:r>
            <a:endParaRPr lang="cs-CZ" sz="32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88" y="120072"/>
            <a:ext cx="6959229" cy="6896676"/>
          </a:xfrm>
        </p:spPr>
      </p:pic>
      <p:sp>
        <p:nvSpPr>
          <p:cNvPr id="9" name="TextovéPole 8"/>
          <p:cNvSpPr txBox="1"/>
          <p:nvPr/>
        </p:nvSpPr>
        <p:spPr>
          <a:xfrm>
            <a:off x="9873672" y="6657945"/>
            <a:ext cx="258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ttps://antranik.org/the-menstrual-cycle/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580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Estrogen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/>
              <a:t>Stimulates uterine growth</a:t>
            </a:r>
            <a:endParaRPr lang="cs-CZ" sz="4000" dirty="0"/>
          </a:p>
          <a:p>
            <a:r>
              <a:rPr lang="en-US" sz="4000" dirty="0"/>
              <a:t>the development of breasts</a:t>
            </a:r>
            <a:endParaRPr lang="cs-CZ" sz="4000" dirty="0"/>
          </a:p>
          <a:p>
            <a:r>
              <a:rPr lang="en-US" sz="4000" dirty="0"/>
              <a:t>relaxation of ligaments</a:t>
            </a:r>
            <a:endParaRPr lang="cs-CZ" sz="4000" dirty="0"/>
          </a:p>
          <a:p>
            <a:r>
              <a:rPr lang="en-US" sz="4000" dirty="0"/>
              <a:t>fetal </a:t>
            </a:r>
            <a:r>
              <a:rPr lang="en-US" sz="4000" dirty="0" smtClean="0"/>
              <a:t>development</a:t>
            </a:r>
          </a:p>
          <a:p>
            <a:r>
              <a:rPr lang="en-US" dirty="0" smtClean="0"/>
              <a:t>Effect of estrogens on protein deposition</a:t>
            </a:r>
          </a:p>
          <a:p>
            <a:r>
              <a:rPr lang="en-US" dirty="0"/>
              <a:t>Effect of estrogens </a:t>
            </a:r>
            <a:r>
              <a:rPr lang="en-US" dirty="0" smtClean="0"/>
              <a:t>on body metabolism and on fat deposition </a:t>
            </a:r>
            <a:r>
              <a:rPr lang="en-US" sz="2400" dirty="0" smtClean="0"/>
              <a:t>(buttocks and thighs)</a:t>
            </a:r>
          </a:p>
          <a:p>
            <a:r>
              <a:rPr lang="en-US" dirty="0"/>
              <a:t>Effect of </a:t>
            </a:r>
            <a:r>
              <a:rPr lang="en-US" dirty="0" smtClean="0"/>
              <a:t>estrogens on the skin </a:t>
            </a:r>
            <a:r>
              <a:rPr lang="en-US" sz="2400" dirty="0" smtClean="0"/>
              <a:t>(soft, smooth, thicker, more vascular)</a:t>
            </a:r>
          </a:p>
          <a:p>
            <a:r>
              <a:rPr lang="en-US" dirty="0"/>
              <a:t>Effect of estrogens </a:t>
            </a:r>
            <a:r>
              <a:rPr lang="en-US" dirty="0" smtClean="0"/>
              <a:t>on electrolyte balance </a:t>
            </a:r>
            <a:r>
              <a:rPr lang="en-US" sz="2400" dirty="0" smtClean="0"/>
              <a:t>(chemical similarity to adrenocortical hormones- caused sodium and water retention- normally slight effect- during pregnancy – severe body fluid retention)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17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Progesterone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Syncytiotrophoblast</a:t>
            </a:r>
            <a:r>
              <a:rPr lang="en-US" dirty="0" smtClean="0"/>
              <a:t> - large amounts of progesterone</a:t>
            </a:r>
            <a:endParaRPr lang="cs-CZ" dirty="0" smtClean="0"/>
          </a:p>
          <a:p>
            <a:r>
              <a:rPr lang="en-US" dirty="0" smtClean="0"/>
              <a:t>Helps prepare the </a:t>
            </a:r>
            <a:r>
              <a:rPr lang="en-US" dirty="0" err="1" smtClean="0"/>
              <a:t>endometrium</a:t>
            </a:r>
            <a:r>
              <a:rPr lang="en-US" dirty="0" smtClean="0"/>
              <a:t> for implantation - </a:t>
            </a:r>
            <a:r>
              <a:rPr lang="en-US" dirty="0" err="1" smtClean="0"/>
              <a:t>decidual</a:t>
            </a:r>
            <a:r>
              <a:rPr lang="en-US" dirty="0" smtClean="0"/>
              <a:t> cells - an embryo nutrition</a:t>
            </a:r>
            <a:endParaRPr lang="cs-CZ" dirty="0" smtClean="0"/>
          </a:p>
          <a:p>
            <a:r>
              <a:rPr lang="en-US" dirty="0" smtClean="0"/>
              <a:t>Reduces the excitability of the uterus - prevents uterine contractions</a:t>
            </a:r>
            <a:endParaRPr lang="cs-CZ" dirty="0" smtClean="0"/>
          </a:p>
          <a:p>
            <a:r>
              <a:rPr lang="en-US" dirty="0" smtClean="0"/>
              <a:t>Stimulates the development of breast tissue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0238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1224</Words>
  <Application>Microsoft Office PowerPoint</Application>
  <PresentationFormat>Širokoúhlá obrazovka</PresentationFormat>
  <Paragraphs>287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Pregnancy and sex hormones</vt:lpstr>
      <vt:lpstr>Regulation of sex hormones - male</vt:lpstr>
      <vt:lpstr>Testosterone</vt:lpstr>
      <vt:lpstr>Regulation of sex hormones - female</vt:lpstr>
      <vt:lpstr>Regulation of sex hormones - female</vt:lpstr>
      <vt:lpstr>Regulation of sex hormones - female</vt:lpstr>
      <vt:lpstr>Menstrual cycle</vt:lpstr>
      <vt:lpstr>Estrogen</vt:lpstr>
      <vt:lpstr>Progesterone</vt:lpstr>
      <vt:lpstr>Pregnancy</vt:lpstr>
      <vt:lpstr>Pregnancy and hormones</vt:lpstr>
      <vt:lpstr>Placenta</vt:lpstr>
      <vt:lpstr>The interplay of hormonal production of fetal, maternal and placental</vt:lpstr>
      <vt:lpstr>Human chorionic gonadotropin (hCG)</vt:lpstr>
      <vt:lpstr>Human chorionic somatomamotropin, human placental lactogen(hCS)</vt:lpstr>
      <vt:lpstr>Relaxin</vt:lpstr>
      <vt:lpstr>Other hormonal changes during pregnancy</vt:lpstr>
      <vt:lpstr>Blood circulation</vt:lpstr>
      <vt:lpstr>Pregnancy and blood clotting</vt:lpstr>
      <vt:lpstr>Distribution of cardiac output (%)</vt:lpstr>
      <vt:lpstr>Transport of oxygen through the placenta</vt:lpstr>
      <vt:lpstr>Ensuring fetal oxygen saturation</vt:lpstr>
      <vt:lpstr>Dissociation curve - fetal and adult hemoglobin</vt:lpstr>
      <vt:lpstr>Gestational Diabetes</vt:lpstr>
      <vt:lpstr>Parturition = start of "single" life</vt:lpstr>
      <vt:lpstr>Parturition</vt:lpstr>
      <vt:lpstr>Hormonal birth control</vt:lpstr>
      <vt:lpstr>Oxytocin</vt:lpstr>
      <vt:lpstr>Lactation </vt:lpstr>
      <vt:lpstr>Production and milk ejection</vt:lpstr>
      <vt:lpstr>Lactation </vt:lpstr>
      <vt:lpstr>Antibody protection of newborns</vt:lpstr>
      <vt:lpstr>Pregnancy and immune system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jankratzer jankratzer</dc:creator>
  <cp:lastModifiedBy>jankratzer jankratzer</cp:lastModifiedBy>
  <cp:revision>29</cp:revision>
  <dcterms:created xsi:type="dcterms:W3CDTF">2021-04-23T16:06:52Z</dcterms:created>
  <dcterms:modified xsi:type="dcterms:W3CDTF">2021-04-26T10:30:11Z</dcterms:modified>
</cp:coreProperties>
</file>