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72" r:id="rId7"/>
    <p:sldId id="275" r:id="rId8"/>
    <p:sldId id="262" r:id="rId9"/>
    <p:sldId id="273" r:id="rId10"/>
    <p:sldId id="263" r:id="rId11"/>
    <p:sldId id="278" r:id="rId12"/>
    <p:sldId id="286" r:id="rId13"/>
    <p:sldId id="265" r:id="rId14"/>
    <p:sldId id="277" r:id="rId15"/>
    <p:sldId id="266" r:id="rId16"/>
    <p:sldId id="276" r:id="rId17"/>
    <p:sldId id="279" r:id="rId18"/>
    <p:sldId id="264" r:id="rId19"/>
    <p:sldId id="268" r:id="rId20"/>
    <p:sldId id="267" r:id="rId21"/>
    <p:sldId id="285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98" d="100"/>
          <a:sy n="98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22691-2F30-497B-9178-FBCC66AA901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759B-9A52-4CD5-A850-E2FC9A95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759B-9A52-4CD5-A850-E2FC9A9590A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759B-9A52-4CD5-A850-E2FC9A9590A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759B-9A52-4CD5-A850-E2FC9A9590A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65C1-F617-4CD8-B9CD-32691A11506E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FDBFF-F003-4DA6-91D7-9B1681BC61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032" y="2174999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Mícha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rázek 3" descr="Obsah obrázku jídlo&#10;&#10;Popis byl vytvořen automaticky">
            <a:extLst>
              <a:ext uri="{FF2B5EF4-FFF2-40B4-BE49-F238E27FC236}">
                <a16:creationId xmlns:a16="http://schemas.microsoft.com/office/drawing/2014/main" id="{88A23172-1026-463E-B2D2-07EFEFDF5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4" y="4534103"/>
            <a:ext cx="8655728" cy="2209394"/>
          </a:xfrm>
          <a:prstGeom prst="rect">
            <a:avLst/>
          </a:prstGeom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-36512" y="3645024"/>
            <a:ext cx="9144000" cy="1655762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Mgr. </a:t>
            </a:r>
            <a:r>
              <a:rPr 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Monika 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Ř</a:t>
            </a:r>
            <a:r>
              <a:rPr 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ehořová, PhD.</a:t>
            </a:r>
            <a:endParaRPr 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Ústav fyziologie, 2. lékařská fakulta</a:t>
            </a:r>
          </a:p>
          <a:p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Univerzita Karlova,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Klasifikace reflexu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4321" y="1412776"/>
            <a:ext cx="20027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Podle receptoru: </a:t>
            </a:r>
          </a:p>
          <a:p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exteroreceptivní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interoreceptivní</a:t>
            </a:r>
            <a:r>
              <a:rPr lang="cs-CZ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proprioreceptivní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44801" y="1412776"/>
            <a:ext cx="1707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Podle efektoru: </a:t>
            </a:r>
          </a:p>
          <a:p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somatické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autonomní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3429000"/>
            <a:ext cx="370018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Podle centra: </a:t>
            </a:r>
          </a:p>
          <a:p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extracentrální</a:t>
            </a:r>
            <a:r>
              <a:rPr lang="cs-CZ" dirty="0" smtClean="0"/>
              <a:t> (axonové a gangliové)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centrální (</a:t>
            </a:r>
            <a:r>
              <a:rPr lang="cs-CZ" sz="2000" dirty="0" smtClean="0"/>
              <a:t>míšní a mozkové)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51996" y="3429000"/>
            <a:ext cx="2564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Podle podmínek:  </a:t>
            </a:r>
          </a:p>
          <a:p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nepodmíněné (vrozené)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podmíněné (získané)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24128" y="4941168"/>
            <a:ext cx="266464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Podle způsobů přepojení: </a:t>
            </a:r>
          </a:p>
          <a:p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monosynaptický</a:t>
            </a:r>
            <a:r>
              <a:rPr lang="cs-CZ" dirty="0" smtClean="0"/>
              <a:t> reflex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binaspický</a:t>
            </a:r>
            <a:r>
              <a:rPr lang="cs-CZ" dirty="0" smtClean="0"/>
              <a:t> reflex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polysynaptický</a:t>
            </a:r>
            <a:r>
              <a:rPr lang="cs-CZ" dirty="0" smtClean="0"/>
              <a:t> reflex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Somatické míšní reflexy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44824"/>
            <a:ext cx="83870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 Proprioceptivní  reflexy </a:t>
            </a:r>
            <a:r>
              <a:rPr lang="cs-CZ" dirty="0" smtClean="0"/>
              <a:t>(vlastní) – receptor a efektor na témže orgánu (sval)</a:t>
            </a:r>
          </a:p>
          <a:p>
            <a:r>
              <a:rPr lang="cs-CZ" dirty="0" smtClean="0"/>
              <a:t>= </a:t>
            </a:r>
            <a:r>
              <a:rPr lang="cs-CZ" dirty="0" err="1" smtClean="0"/>
              <a:t>myotatické</a:t>
            </a:r>
            <a:r>
              <a:rPr lang="cs-CZ" dirty="0" smtClean="0"/>
              <a:t>, napínací reflexy</a:t>
            </a:r>
          </a:p>
          <a:p>
            <a:endParaRPr lang="cs-CZ" dirty="0" smtClean="0"/>
          </a:p>
          <a:p>
            <a:r>
              <a:rPr lang="cs-CZ" b="1" u="sng" dirty="0" smtClean="0"/>
              <a:t>Receptor: </a:t>
            </a:r>
          </a:p>
          <a:p>
            <a:endParaRPr lang="cs-CZ" dirty="0" smtClean="0"/>
          </a:p>
          <a:p>
            <a:pPr marL="342900" indent="-342900">
              <a:buAutoNum type="alphaLcParenR"/>
            </a:pPr>
            <a:r>
              <a:rPr lang="cs-CZ" b="1" dirty="0" smtClean="0"/>
              <a:t>Svalové vřeténko </a:t>
            </a:r>
            <a:r>
              <a:rPr lang="cs-CZ" dirty="0" smtClean="0"/>
              <a:t>(</a:t>
            </a:r>
            <a:r>
              <a:rPr lang="cs-CZ" dirty="0" err="1" smtClean="0"/>
              <a:t>intrafuzální</a:t>
            </a:r>
            <a:r>
              <a:rPr lang="cs-CZ" dirty="0" smtClean="0"/>
              <a:t> vlákno = receptor) –reaguje na protažení svalu – </a:t>
            </a:r>
          </a:p>
          <a:p>
            <a:pPr marL="342900" indent="-342900"/>
            <a:r>
              <a:rPr lang="cs-CZ" dirty="0" smtClean="0"/>
              <a:t>vzruch přímo na </a:t>
            </a:r>
            <a:r>
              <a:rPr lang="el-GR" dirty="0" smtClean="0"/>
              <a:t>α</a:t>
            </a:r>
            <a:r>
              <a:rPr lang="cs-CZ" dirty="0" smtClean="0"/>
              <a:t>-</a:t>
            </a:r>
            <a:r>
              <a:rPr lang="cs-CZ" dirty="0" err="1" smtClean="0"/>
              <a:t>motoneurony</a:t>
            </a:r>
            <a:r>
              <a:rPr lang="cs-CZ" dirty="0" smtClean="0"/>
              <a:t> předních rohů míšních – </a:t>
            </a:r>
          </a:p>
          <a:p>
            <a:pPr marL="342900" indent="-342900"/>
            <a:r>
              <a:rPr lang="cs-CZ" dirty="0" smtClean="0"/>
              <a:t>axony na </a:t>
            </a:r>
            <a:r>
              <a:rPr lang="cs-CZ" dirty="0" err="1" smtClean="0"/>
              <a:t>extrafuzální</a:t>
            </a:r>
            <a:r>
              <a:rPr lang="cs-CZ" dirty="0" smtClean="0"/>
              <a:t> vlákno (efektor) kontrakce příslušného svalu – </a:t>
            </a:r>
            <a:r>
              <a:rPr lang="cs-CZ" b="1" dirty="0" smtClean="0"/>
              <a:t>udržuje délku svalu</a:t>
            </a:r>
          </a:p>
          <a:p>
            <a:pPr marL="342900" indent="-342900"/>
            <a:endParaRPr lang="cs-CZ" b="1" dirty="0" smtClean="0"/>
          </a:p>
          <a:p>
            <a:pPr marL="342900" indent="-342900"/>
            <a:r>
              <a:rPr lang="cs-CZ" b="1" dirty="0" smtClean="0"/>
              <a:t>b) Šlachové tělísko </a:t>
            </a:r>
            <a:r>
              <a:rPr lang="cs-CZ" dirty="0" smtClean="0"/>
              <a:t>(reaguje na napnuté </a:t>
            </a:r>
            <a:r>
              <a:rPr lang="cs-CZ" dirty="0" err="1" smtClean="0"/>
              <a:t>špachy</a:t>
            </a:r>
            <a:r>
              <a:rPr lang="cs-CZ" dirty="0" smtClean="0"/>
              <a:t> (při svalové kontrakci)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vzruchy na inhibiční interneurony </a:t>
            </a:r>
            <a:r>
              <a:rPr lang="el-GR" dirty="0" smtClean="0"/>
              <a:t>α</a:t>
            </a:r>
            <a:r>
              <a:rPr lang="cs-CZ" dirty="0" smtClean="0"/>
              <a:t>-</a:t>
            </a:r>
            <a:r>
              <a:rPr lang="cs-CZ" dirty="0" err="1" smtClean="0"/>
              <a:t>motoneuronu</a:t>
            </a:r>
            <a:r>
              <a:rPr lang="cs-CZ" dirty="0" smtClean="0"/>
              <a:t> vyvolávajícího kontrakci = </a:t>
            </a:r>
          </a:p>
          <a:p>
            <a:pPr marL="342900" indent="-342900"/>
            <a:r>
              <a:rPr lang="cs-CZ" dirty="0" smtClean="0"/>
              <a:t>brání kontrakci a </a:t>
            </a:r>
            <a:r>
              <a:rPr lang="cs-CZ" b="1" dirty="0" smtClean="0"/>
              <a:t>chrání sval a šlachu před přetížením- </a:t>
            </a:r>
            <a:r>
              <a:rPr lang="cs-CZ" dirty="0" smtClean="0"/>
              <a:t>udržuje napětí svalu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Somatické míšní reflexy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44824"/>
            <a:ext cx="847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  exteroceptivní reflexy (cizí) – </a:t>
            </a:r>
            <a:r>
              <a:rPr lang="cs-CZ" dirty="0" smtClean="0"/>
              <a:t>receptor a efektor v různých orgánech (kůže-sval)</a:t>
            </a:r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podnět: </a:t>
            </a:r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 marL="342900" indent="-342900"/>
            <a:r>
              <a:rPr lang="cs-CZ" dirty="0" smtClean="0"/>
              <a:t>1) dráždění dotykových čidel v kůži (receptor) – taktilní  podněty na chodidle –</a:t>
            </a:r>
          </a:p>
          <a:p>
            <a:pPr marL="342900" indent="-342900"/>
            <a:r>
              <a:rPr lang="cs-CZ" dirty="0" smtClean="0"/>
              <a:t>dráždění extensorů (=efektor)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smtClean="0"/>
              <a:t>2) bolestivé podněty- aktivace – centrum –spinální mícha –přepojení přes interneurony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3779912" y="4437112"/>
            <a:ext cx="1584176" cy="4320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347864" y="5229200"/>
            <a:ext cx="2412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Monosynaptické</a:t>
            </a:r>
            <a:r>
              <a:rPr lang="cs-CZ" dirty="0" smtClean="0"/>
              <a:t> reflexy</a:t>
            </a:r>
          </a:p>
          <a:p>
            <a:endParaRPr lang="cs-CZ" dirty="0" smtClean="0"/>
          </a:p>
          <a:p>
            <a:r>
              <a:rPr lang="cs-CZ" dirty="0" err="1" smtClean="0"/>
              <a:t>Polysynaptické</a:t>
            </a:r>
            <a:r>
              <a:rPr lang="cs-CZ" dirty="0" smtClean="0"/>
              <a:t> reflexy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Monosynaptický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reflex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6383069"/>
            <a:ext cx="727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Typickým představitelem reflexu je: </a:t>
            </a:r>
            <a:r>
              <a:rPr lang="cs-CZ" dirty="0" smtClean="0"/>
              <a:t>reflex patelární,  </a:t>
            </a:r>
            <a:r>
              <a:rPr lang="cs-CZ" dirty="0" err="1" smtClean="0"/>
              <a:t>tricipitový</a:t>
            </a:r>
            <a:r>
              <a:rPr lang="cs-CZ" dirty="0" smtClean="0"/>
              <a:t>, </a:t>
            </a:r>
            <a:r>
              <a:rPr lang="cs-CZ" dirty="0" err="1" smtClean="0"/>
              <a:t>bicipitový</a:t>
            </a:r>
            <a:r>
              <a:rPr lang="cs-CZ" dirty="0" smtClean="0"/>
              <a:t>, …</a:t>
            </a:r>
          </a:p>
          <a:p>
            <a:r>
              <a:rPr lang="cs-CZ" dirty="0" smtClean="0"/>
              <a:t>				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5146509" cy="38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004048" y="3651989"/>
            <a:ext cx="3888432" cy="258532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Napínací reflex:</a:t>
            </a:r>
            <a:r>
              <a:rPr lang="cs-CZ" dirty="0" smtClean="0"/>
              <a:t> úkol udržovat stálou délku kosterního svalu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Na tomto principu pracují šlachově-okosticové reflexy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Reflexní </a:t>
            </a:r>
            <a:r>
              <a:rPr lang="cs-CZ" dirty="0" err="1" smtClean="0"/>
              <a:t>odpověd</a:t>
            </a:r>
            <a:r>
              <a:rPr lang="cs-CZ" dirty="0" smtClean="0"/>
              <a:t> je rychlá, necílená a nekoordinovaná, nelze ji použít pro řízení pohybu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8539" y="2120082"/>
            <a:ext cx="243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Svalové vřeténko</a:t>
            </a:r>
          </a:p>
          <a:p>
            <a:pPr algn="ctr"/>
            <a:r>
              <a:rPr lang="cs-CZ" dirty="0" smtClean="0"/>
              <a:t>(délka svalových vláken)</a:t>
            </a:r>
            <a:endParaRPr lang="cs-CZ" dirty="0"/>
          </a:p>
        </p:txBody>
      </p:sp>
      <p:sp>
        <p:nvSpPr>
          <p:cNvPr id="10" name="Šipka dolů 9"/>
          <p:cNvSpPr/>
          <p:nvPr/>
        </p:nvSpPr>
        <p:spPr>
          <a:xfrm>
            <a:off x="1430667" y="2912170"/>
            <a:ext cx="144016" cy="21602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11964" y="3200202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Ganglion </a:t>
            </a:r>
            <a:r>
              <a:rPr lang="cs-CZ" b="1" dirty="0" err="1" smtClean="0"/>
              <a:t>spinále</a:t>
            </a:r>
            <a:endParaRPr lang="cs-CZ" b="1" dirty="0"/>
          </a:p>
        </p:txBody>
      </p:sp>
      <p:sp>
        <p:nvSpPr>
          <p:cNvPr id="12" name="Šipka dolů 11"/>
          <p:cNvSpPr/>
          <p:nvPr/>
        </p:nvSpPr>
        <p:spPr>
          <a:xfrm>
            <a:off x="1430667" y="3717032"/>
            <a:ext cx="144016" cy="21602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4149080"/>
            <a:ext cx="261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α</a:t>
            </a:r>
            <a:r>
              <a:rPr lang="cs-CZ" b="1" dirty="0" smtClean="0"/>
              <a:t>- </a:t>
            </a:r>
            <a:r>
              <a:rPr lang="cs-CZ" b="1" dirty="0" err="1" smtClean="0"/>
              <a:t>motoneurony</a:t>
            </a:r>
            <a:endParaRPr lang="cs-CZ" b="1" dirty="0" smtClean="0"/>
          </a:p>
          <a:p>
            <a:pPr algn="ctr"/>
            <a:r>
              <a:rPr lang="cs-CZ" dirty="0" smtClean="0"/>
              <a:t>(řídí kontrakci téhož svalu </a:t>
            </a:r>
          </a:p>
          <a:p>
            <a:pPr algn="ctr"/>
            <a:r>
              <a:rPr lang="cs-CZ" dirty="0" smtClean="0"/>
              <a:t>ze kterého reflex vzešel)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Bisynaptický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reflex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88840"/>
            <a:ext cx="3888432" cy="34163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je vložený interneuron, který má inhibiční funkci – </a:t>
            </a:r>
            <a:r>
              <a:rPr lang="cs-CZ" b="1" u="sng" dirty="0" smtClean="0"/>
              <a:t>šlachový reflex </a:t>
            </a:r>
          </a:p>
          <a:p>
            <a:pPr>
              <a:buFont typeface="Arial" pitchFamily="34" charset="0"/>
              <a:buChar char="•"/>
            </a:pPr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reflexy </a:t>
            </a:r>
            <a:r>
              <a:rPr lang="cs-CZ" b="1" u="sng" dirty="0" smtClean="0"/>
              <a:t>reciproční inervace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zajištěna koordinace svalových skupin (agonistů a antagonistů)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u="sng" dirty="0" smtClean="0"/>
              <a:t>uplatnění při korekci stability</a:t>
            </a:r>
            <a:r>
              <a:rPr lang="cs-CZ" dirty="0" smtClean="0"/>
              <a:t>, rychlé vychýlení kloubu jakýmkoliv směrem je korigováno reflexními kontrakcemi rychle protažených svalů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3341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Polysynaptický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reflex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852936"/>
            <a:ext cx="535447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02939" y="1447616"/>
            <a:ext cx="6113277" cy="147732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zapojeno </a:t>
            </a:r>
            <a:r>
              <a:rPr lang="cs-CZ" b="1" dirty="0" smtClean="0"/>
              <a:t>více interneuronů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uplatňují se při složitých reflexních dějích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zajišťují svalovou souhru mnoha svalových skupin v celém těle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zajišťují stabilitu těla při stoji nebo při chůzi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jsou </a:t>
            </a:r>
            <a:r>
              <a:rPr lang="cs-CZ" dirty="0" err="1" smtClean="0"/>
              <a:t>monosegmentové</a:t>
            </a:r>
            <a:r>
              <a:rPr lang="cs-CZ" dirty="0" smtClean="0"/>
              <a:t>, </a:t>
            </a:r>
            <a:r>
              <a:rPr lang="cs-CZ" dirty="0" err="1" smtClean="0"/>
              <a:t>polysegmentové</a:t>
            </a: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3140968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err="1" smtClean="0"/>
              <a:t>Monosegmentový</a:t>
            </a:r>
            <a:r>
              <a:rPr lang="cs-CZ" b="1" dirty="0" smtClean="0"/>
              <a:t> </a:t>
            </a:r>
            <a:r>
              <a:rPr lang="cs-CZ" b="1" dirty="0" err="1" smtClean="0"/>
              <a:t>polysynaptický</a:t>
            </a:r>
            <a:r>
              <a:rPr lang="cs-CZ" b="1" dirty="0" smtClean="0"/>
              <a:t> reflex </a:t>
            </a:r>
            <a:r>
              <a:rPr lang="cs-CZ" dirty="0" smtClean="0"/>
              <a:t>- vzniká déletrvající stah svalů -  tonický napínací reflex </a:t>
            </a:r>
          </a:p>
          <a:p>
            <a:pPr algn="just"/>
            <a:r>
              <a:rPr lang="cs-CZ" dirty="0" smtClean="0"/>
              <a:t>(tím, že je napojeno více synapsí a v čase přicházejí rozložené podněty)</a:t>
            </a:r>
          </a:p>
          <a:p>
            <a:pPr algn="just"/>
            <a:endParaRPr lang="cs-CZ" dirty="0" smtClean="0"/>
          </a:p>
          <a:p>
            <a:pPr algn="just"/>
            <a:r>
              <a:rPr lang="cs-CZ" b="1" dirty="0" err="1" smtClean="0"/>
              <a:t>Polysegmentové</a:t>
            </a:r>
            <a:r>
              <a:rPr lang="cs-CZ" b="1" dirty="0" smtClean="0"/>
              <a:t> reflexy </a:t>
            </a:r>
            <a:r>
              <a:rPr lang="cs-CZ" dirty="0" smtClean="0"/>
              <a:t>- vznikají rozvodem všech doposud popsaných reflexů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Gama systém (gama 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motoneurony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412776"/>
            <a:ext cx="9112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Kontrakce svalu může být vyvolána buď :</a:t>
            </a:r>
          </a:p>
          <a:p>
            <a:endParaRPr lang="cs-CZ" dirty="0" smtClean="0"/>
          </a:p>
          <a:p>
            <a:r>
              <a:rPr lang="cs-CZ" b="1" dirty="0" smtClean="0"/>
              <a:t> Přímo- </a:t>
            </a:r>
            <a:r>
              <a:rPr lang="cs-CZ" dirty="0" smtClean="0"/>
              <a:t>podnětem z </a:t>
            </a:r>
            <a:r>
              <a:rPr lang="el-GR" dirty="0" smtClean="0"/>
              <a:t>α</a:t>
            </a:r>
            <a:r>
              <a:rPr lang="cs-CZ" dirty="0" smtClean="0"/>
              <a:t>-</a:t>
            </a:r>
            <a:r>
              <a:rPr lang="cs-CZ" dirty="0" err="1" smtClean="0"/>
              <a:t>motoneuronů</a:t>
            </a:r>
            <a:r>
              <a:rPr lang="cs-CZ" dirty="0" smtClean="0"/>
              <a:t>                       </a:t>
            </a:r>
            <a:r>
              <a:rPr lang="cs-CZ" b="1" dirty="0" smtClean="0"/>
              <a:t> Nepřímo- </a:t>
            </a:r>
            <a:r>
              <a:rPr lang="cs-CZ" dirty="0" smtClean="0"/>
              <a:t>prostřednictvím z </a:t>
            </a:r>
            <a:r>
              <a:rPr lang="cs-CZ" i="1" dirty="0" err="1" smtClean="0"/>
              <a:t>gamma</a:t>
            </a:r>
            <a:r>
              <a:rPr lang="cs-CZ" i="1" dirty="0" smtClean="0"/>
              <a:t>-systému</a:t>
            </a:r>
            <a:endParaRPr lang="cs-CZ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968552" cy="38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2204864"/>
            <a:ext cx="6717160" cy="3139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Gamma</a:t>
            </a:r>
            <a:r>
              <a:rPr lang="cs-CZ" b="1" dirty="0" smtClean="0"/>
              <a:t>-systém (</a:t>
            </a:r>
            <a:r>
              <a:rPr lang="cs-CZ" b="1" dirty="0" err="1" smtClean="0"/>
              <a:t>gamma</a:t>
            </a:r>
            <a:r>
              <a:rPr lang="cs-CZ" b="1" dirty="0" smtClean="0"/>
              <a:t> </a:t>
            </a:r>
            <a:r>
              <a:rPr lang="cs-CZ" b="1" dirty="0" err="1" smtClean="0"/>
              <a:t>motoneurony</a:t>
            </a:r>
            <a:r>
              <a:rPr lang="cs-CZ" b="1" dirty="0" smtClean="0"/>
              <a:t>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autoregulační zpětný systém –udržuje dráždivost svalových </a:t>
            </a:r>
          </a:p>
          <a:p>
            <a:r>
              <a:rPr lang="cs-CZ" dirty="0" smtClean="0"/>
              <a:t>			vřetének kontrakcí </a:t>
            </a:r>
            <a:r>
              <a:rPr lang="cs-CZ" dirty="0" err="1" smtClean="0"/>
              <a:t>intrafuzálních</a:t>
            </a:r>
            <a:r>
              <a:rPr lang="cs-CZ" dirty="0" smtClean="0"/>
              <a:t> vláken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řízen z retikulární formace a dalších vyšších center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uplatnění při postojových reflexech, </a:t>
            </a:r>
          </a:p>
          <a:p>
            <a:r>
              <a:rPr lang="cs-CZ" dirty="0" smtClean="0"/>
              <a:t>udržování a řízení tonu antigravitačních svalů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Gama systém (gama 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motoneurony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Nervosvalová ploténka</a:t>
            </a:r>
            <a:endParaRPr lang="cs-CZ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104256"/>
            <a:ext cx="4593265" cy="218884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Chemická synapse</a:t>
            </a:r>
          </a:p>
          <a:p>
            <a:r>
              <a:rPr lang="cs-CZ" sz="2400" dirty="0" smtClean="0"/>
              <a:t>Funkce: přenos vzruchu z neuronu na kosterní sval</a:t>
            </a:r>
          </a:p>
          <a:p>
            <a:r>
              <a:rPr lang="cs-CZ" sz="2400" dirty="0" err="1" smtClean="0"/>
              <a:t>mediator</a:t>
            </a:r>
            <a:r>
              <a:rPr lang="cs-CZ" sz="2400" dirty="0" smtClean="0"/>
              <a:t>: acetylcholin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-315415"/>
            <a:ext cx="4067944" cy="77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Nikotinový acetylcholinový receptor (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AChR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55734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27584" y="170080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ligandem řízený iontový kanál, pentamerický </a:t>
            </a:r>
            <a:r>
              <a:rPr lang="cs-CZ" dirty="0" err="1" smtClean="0"/>
              <a:t>transmembránový</a:t>
            </a:r>
            <a:r>
              <a:rPr lang="cs-CZ" dirty="0" smtClean="0"/>
              <a:t> glykoprotein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Skládá se z: dvou </a:t>
            </a:r>
            <a:r>
              <a:rPr lang="cs-CZ" dirty="0" err="1" smtClean="0"/>
              <a:t>podjednotech</a:t>
            </a:r>
            <a:r>
              <a:rPr lang="cs-CZ" dirty="0" smtClean="0"/>
              <a:t> alfa, jedné beta a delta, </a:t>
            </a:r>
            <a:r>
              <a:rPr lang="cs-CZ" dirty="0" err="1" smtClean="0"/>
              <a:t>epsilon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Mícha (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medulla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spinalis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4038600" cy="4525963"/>
          </a:xfrm>
        </p:spPr>
        <p:txBody>
          <a:bodyPr>
            <a:normAutofit/>
          </a:bodyPr>
          <a:lstStyle/>
          <a:p>
            <a:r>
              <a:rPr lang="cs-CZ" sz="2000" i="1" dirty="0" smtClean="0"/>
              <a:t>délka 40-45 cm (hmotnost asi 30g)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Končí na úrovni L1-L2 obratle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Kořeny míšních nervů v </a:t>
            </a:r>
            <a:r>
              <a:rPr lang="cs-CZ" sz="2000" i="1" dirty="0" err="1" smtClean="0"/>
              <a:t>páteřnímím</a:t>
            </a:r>
            <a:r>
              <a:rPr lang="cs-CZ" sz="2000" i="1" dirty="0" smtClean="0"/>
              <a:t> kanálu kaudálně pod koncem míchy tvoří </a:t>
            </a:r>
            <a:r>
              <a:rPr lang="cs-CZ" sz="2000" i="1" dirty="0" err="1" smtClean="0"/>
              <a:t>cauda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equina</a:t>
            </a:r>
            <a:r>
              <a:rPr lang="cs-CZ" sz="2000" i="1" dirty="0" smtClean="0"/>
              <a:t> </a:t>
            </a:r>
            <a:endParaRPr lang="cs-CZ" sz="20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267306" cy="45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25717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857235" y="2714437"/>
            <a:ext cx="293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Vazba acetylcholinu na </a:t>
            </a:r>
            <a:r>
              <a:rPr lang="cs-CZ" dirty="0" err="1" smtClean="0"/>
              <a:t>AChR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24940" y="3580372"/>
            <a:ext cx="119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Na+ </a:t>
            </a:r>
            <a:r>
              <a:rPr lang="cs-CZ" dirty="0" err="1" smtClean="0"/>
              <a:t>inflow</a:t>
            </a:r>
            <a:endParaRPr lang="cs-CZ" dirty="0" smtClean="0"/>
          </a:p>
          <a:p>
            <a:r>
              <a:rPr lang="cs-CZ" dirty="0" smtClean="0"/>
              <a:t>K+ </a:t>
            </a:r>
            <a:r>
              <a:rPr lang="cs-CZ" dirty="0" err="1" smtClean="0"/>
              <a:t>outflow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29508" y="5589240"/>
            <a:ext cx="3186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Aktivace Na+ kanálů  </a:t>
            </a:r>
          </a:p>
          <a:p>
            <a:pPr algn="ctr"/>
            <a:r>
              <a:rPr lang="cs-CZ" dirty="0" smtClean="0"/>
              <a:t>a </a:t>
            </a:r>
          </a:p>
          <a:p>
            <a:pPr algn="ctr"/>
            <a:r>
              <a:rPr lang="cs-CZ" dirty="0" smtClean="0"/>
              <a:t>vznik AP na membráně </a:t>
            </a:r>
            <a:r>
              <a:rPr lang="cs-CZ" dirty="0" err="1" smtClean="0"/>
              <a:t>myocytu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04531" y="11663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AP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30564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997130" y="98256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Ca2+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01400" y="1848502"/>
            <a:ext cx="364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Presynaptické</a:t>
            </a:r>
            <a:r>
              <a:rPr lang="cs-CZ" dirty="0" smtClean="0"/>
              <a:t> uvolnění acetylcholinu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53845" y="4723306"/>
            <a:ext cx="193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Depolarizace (EPP)</a:t>
            </a:r>
            <a:endParaRPr lang="cs-CZ" dirty="0"/>
          </a:p>
        </p:txBody>
      </p:sp>
      <p:sp>
        <p:nvSpPr>
          <p:cNvPr id="16" name="Šipka dolů 15"/>
          <p:cNvSpPr/>
          <p:nvPr/>
        </p:nvSpPr>
        <p:spPr>
          <a:xfrm>
            <a:off x="7308304" y="548680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7308304" y="1455981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>
            <a:off x="7308304" y="2363282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7308304" y="3140968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7308304" y="4293096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7308304" y="5085184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Svalová kontrakce a relaxace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6294" y="1268760"/>
            <a:ext cx="894770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svalstvo patří ke vzrušivým tkáním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vápník je primární aktivátor kontrakce a relaxace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reakce svalové buňky na AP v rámci NMJ -----&gt; ovlivnění </a:t>
            </a:r>
            <a:r>
              <a:rPr lang="cs-CZ" b="1" dirty="0" smtClean="0"/>
              <a:t>napěťově řízených Ca2+ kanálů</a:t>
            </a:r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zvýšení koncentrace vápníku </a:t>
            </a:r>
            <a:r>
              <a:rPr lang="cs-CZ" dirty="0" smtClean="0"/>
              <a:t>v sarkoplazmě (cytoplazmě) uvolněním ze  </a:t>
            </a:r>
          </a:p>
          <a:p>
            <a:r>
              <a:rPr lang="cs-CZ" dirty="0" smtClean="0"/>
              <a:t>sarkoplazmatického (endoplazmatického) retikula a </a:t>
            </a:r>
            <a:r>
              <a:rPr lang="cs-CZ" dirty="0" err="1" smtClean="0"/>
              <a:t>influxem</a:t>
            </a:r>
            <a:r>
              <a:rPr lang="cs-CZ" dirty="0" smtClean="0"/>
              <a:t> z extracelulárního prostředí-----&gt;</a:t>
            </a:r>
          </a:p>
          <a:p>
            <a:r>
              <a:rPr lang="cs-CZ" dirty="0" smtClean="0"/>
              <a:t>Změna </a:t>
            </a:r>
            <a:r>
              <a:rPr lang="cs-CZ" dirty="0" err="1" smtClean="0"/>
              <a:t>konformace</a:t>
            </a:r>
            <a:r>
              <a:rPr lang="cs-CZ" dirty="0" smtClean="0"/>
              <a:t> troponinu C -----&gt; obsažení míst  pro navázání aktinu a myozinu ---</a:t>
            </a:r>
            <a:r>
              <a:rPr lang="cs-CZ" dirty="0" smtClean="0">
                <a:sym typeface="Wingdings" pitchFamily="2" charset="2"/>
              </a:rPr>
              <a:t>--</a:t>
            </a:r>
            <a:r>
              <a:rPr lang="cs-CZ" dirty="0" smtClean="0"/>
              <a:t>&gt;</a:t>
            </a:r>
          </a:p>
          <a:p>
            <a:r>
              <a:rPr lang="cs-CZ" b="1" dirty="0" smtClean="0"/>
              <a:t>kontrakce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k relaxaci svalu </a:t>
            </a:r>
            <a:r>
              <a:rPr lang="cs-CZ" dirty="0" smtClean="0"/>
              <a:t>dojde díky </a:t>
            </a:r>
            <a:r>
              <a:rPr lang="cs-CZ" b="1" dirty="0" smtClean="0"/>
              <a:t>snížení koncentrace vápníku </a:t>
            </a:r>
            <a:r>
              <a:rPr lang="cs-CZ" dirty="0" smtClean="0"/>
              <a:t>v sarkoplazmě (cytoplazmě)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vápník se musí aktivně – pomocí Ca2+ pump přečerpat zpět do sarkoplazmatického </a:t>
            </a:r>
          </a:p>
          <a:p>
            <a:r>
              <a:rPr lang="cs-CZ" dirty="0" smtClean="0"/>
              <a:t>retikula a do extracelulárního prostředí . </a:t>
            </a:r>
          </a:p>
          <a:p>
            <a:r>
              <a:rPr lang="cs-CZ" dirty="0" smtClean="0"/>
              <a:t>K tomu je potřeba opět </a:t>
            </a:r>
            <a:r>
              <a:rPr lang="cs-CZ" b="1" dirty="0" smtClean="0"/>
              <a:t>energie</a:t>
            </a:r>
            <a:r>
              <a:rPr lang="cs-CZ" dirty="0" smtClean="0"/>
              <a:t> </a:t>
            </a:r>
            <a:r>
              <a:rPr lang="cs-CZ" b="1" dirty="0" smtClean="0"/>
              <a:t>ve formě ATP a hořečnaté ionty.</a:t>
            </a:r>
          </a:p>
          <a:p>
            <a:endParaRPr lang="cs-CZ" dirty="0" smtClean="0"/>
          </a:p>
          <a:p>
            <a:r>
              <a:rPr lang="cs-CZ" dirty="0" smtClean="0"/>
              <a:t>Vápníková pumpa: </a:t>
            </a:r>
            <a:r>
              <a:rPr lang="cs-CZ" dirty="0" err="1" smtClean="0"/>
              <a:t>antiport</a:t>
            </a:r>
            <a:r>
              <a:rPr lang="cs-CZ" dirty="0" smtClean="0"/>
              <a:t> 1 iontu Mg2+ proti 2 iontům Ca2+ za hydrolýzy 1 molekuly ATP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Poruchy synaptického přenosu na nervosvalové ploténce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496" y="1700808"/>
            <a:ext cx="8993168" cy="40010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000" u="sng" dirty="0" smtClean="0"/>
              <a:t>poruchy přenosu na nervosvalové ploténce mají příčiny: </a:t>
            </a:r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err="1" smtClean="0"/>
              <a:t>presynaptické</a:t>
            </a:r>
            <a:endParaRPr lang="cs-CZ" b="1" dirty="0" smtClean="0"/>
          </a:p>
          <a:p>
            <a:pPr lvl="4">
              <a:buFontTx/>
              <a:buChar char="-"/>
            </a:pPr>
            <a:r>
              <a:rPr lang="cs-CZ" dirty="0" smtClean="0"/>
              <a:t> narušené uvolňování acetylcholinu inhibicí SNARE komplexu</a:t>
            </a:r>
          </a:p>
          <a:p>
            <a:pPr lvl="4">
              <a:buFontTx/>
              <a:buChar char="-"/>
            </a:pPr>
            <a:r>
              <a:rPr lang="cs-CZ" dirty="0" smtClean="0"/>
              <a:t> tvoření protilátek proti vápníkovým kanálům (Lambert-</a:t>
            </a:r>
            <a:r>
              <a:rPr lang="cs-CZ" dirty="0" err="1" smtClean="0"/>
              <a:t>Eatonův</a:t>
            </a:r>
            <a:r>
              <a:rPr lang="cs-CZ" dirty="0" smtClean="0"/>
              <a:t> syndrom)</a:t>
            </a:r>
          </a:p>
          <a:p>
            <a:pPr lvl="2">
              <a:buFont typeface="Courier New" pitchFamily="49" charset="0"/>
              <a:buChar char="o"/>
            </a:pPr>
            <a:endParaRPr lang="cs-CZ" b="1" dirty="0" smtClean="0"/>
          </a:p>
          <a:p>
            <a:pPr lvl="2">
              <a:buFont typeface="Courier New" pitchFamily="49" charset="0"/>
              <a:buChar char="o"/>
            </a:pPr>
            <a:endParaRPr lang="cs-CZ" b="1" dirty="0" smtClean="0"/>
          </a:p>
          <a:p>
            <a:pPr lvl="2">
              <a:buFont typeface="Courier New" pitchFamily="49" charset="0"/>
              <a:buChar char="o"/>
            </a:pPr>
            <a:r>
              <a:rPr lang="cs-CZ" b="1" dirty="0" smtClean="0"/>
              <a:t> synaptické</a:t>
            </a:r>
          </a:p>
          <a:p>
            <a:pPr lvl="4">
              <a:buFontTx/>
              <a:buChar char="-"/>
            </a:pPr>
            <a:r>
              <a:rPr lang="cs-CZ" dirty="0" smtClean="0"/>
              <a:t> Inhibice </a:t>
            </a:r>
            <a:r>
              <a:rPr lang="cs-CZ" dirty="0" err="1" smtClean="0"/>
              <a:t>acetylcholinesterázy</a:t>
            </a:r>
            <a:r>
              <a:rPr lang="cs-CZ" dirty="0" smtClean="0"/>
              <a:t> (</a:t>
            </a:r>
            <a:r>
              <a:rPr lang="cs-CZ" dirty="0" err="1" smtClean="0"/>
              <a:t>AChE</a:t>
            </a:r>
            <a:r>
              <a:rPr lang="cs-CZ" dirty="0" smtClean="0"/>
              <a:t>) </a:t>
            </a:r>
          </a:p>
          <a:p>
            <a:pPr lvl="4">
              <a:buFontTx/>
              <a:buChar char="-"/>
            </a:pPr>
            <a:r>
              <a:rPr lang="cs-CZ" dirty="0" smtClean="0"/>
              <a:t> zvýšení synaptické koncentrace Ach vede k zesílení přenosu a</a:t>
            </a:r>
          </a:p>
          <a:p>
            <a:pPr lvl="4"/>
            <a:r>
              <a:rPr lang="cs-CZ" dirty="0" smtClean="0"/>
              <a:t> k následným křečím (organofosfáty, bojové plyny)</a:t>
            </a:r>
          </a:p>
          <a:p>
            <a:pPr lvl="4"/>
            <a:endParaRPr lang="cs-CZ" dirty="0" smtClean="0"/>
          </a:p>
          <a:p>
            <a:pPr lvl="2">
              <a:buFont typeface="Courier New" pitchFamily="49" charset="0"/>
              <a:buChar char="o"/>
            </a:pPr>
            <a:r>
              <a:rPr lang="cs-CZ" b="1" dirty="0" smtClean="0"/>
              <a:t> </a:t>
            </a:r>
            <a:r>
              <a:rPr lang="cs-CZ" b="1" dirty="0" err="1" smtClean="0"/>
              <a:t>postsynaptické</a:t>
            </a:r>
            <a:endParaRPr lang="cs-CZ" b="1" dirty="0" smtClean="0"/>
          </a:p>
          <a:p>
            <a:pPr lvl="2"/>
            <a:r>
              <a:rPr lang="cs-CZ" b="1" dirty="0" smtClean="0"/>
              <a:t>	</a:t>
            </a:r>
            <a:r>
              <a:rPr lang="cs-CZ" dirty="0" smtClean="0"/>
              <a:t>- tvoření protilátek proti nikotinovým receptorům (</a:t>
            </a:r>
            <a:r>
              <a:rPr lang="cs-CZ" dirty="0" err="1" smtClean="0"/>
              <a:t>myasthenia</a:t>
            </a:r>
            <a:r>
              <a:rPr lang="cs-CZ" dirty="0" smtClean="0"/>
              <a:t> gravis)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Myasthenia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gravis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3789040"/>
            <a:ext cx="6775637" cy="28623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patofyziologie: </a:t>
            </a:r>
          </a:p>
          <a:p>
            <a:r>
              <a:rPr lang="cs-CZ" b="1" dirty="0" smtClean="0"/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b="1" u="sng" dirty="0" smtClean="0"/>
              <a:t>svalová slabost v důsledku tvorby protilátek proti </a:t>
            </a:r>
            <a:r>
              <a:rPr lang="cs-CZ" b="1" u="sng" dirty="0" err="1" smtClean="0"/>
              <a:t>NAChR</a:t>
            </a:r>
            <a:r>
              <a:rPr lang="cs-CZ" b="1" u="sng" dirty="0" smtClean="0"/>
              <a:t> </a:t>
            </a:r>
            <a:r>
              <a:rPr lang="cs-CZ" dirty="0" smtClean="0"/>
              <a:t>nebo </a:t>
            </a:r>
          </a:p>
          <a:p>
            <a:pPr lvl="1"/>
            <a:r>
              <a:rPr lang="cs-CZ" dirty="0" smtClean="0"/>
              <a:t>   v 20% případů proti </a:t>
            </a:r>
            <a:r>
              <a:rPr lang="cs-CZ" dirty="0" err="1" smtClean="0"/>
              <a:t>MuSK</a:t>
            </a:r>
            <a:r>
              <a:rPr lang="cs-CZ" dirty="0" smtClean="0"/>
              <a:t> (</a:t>
            </a:r>
            <a:r>
              <a:rPr lang="cs-CZ" dirty="0" err="1" smtClean="0"/>
              <a:t>muscle</a:t>
            </a:r>
            <a:r>
              <a:rPr lang="cs-CZ" dirty="0" smtClean="0"/>
              <a:t>-</a:t>
            </a:r>
            <a:r>
              <a:rPr lang="cs-CZ" dirty="0" err="1" smtClean="0"/>
              <a:t>speicific</a:t>
            </a:r>
            <a:r>
              <a:rPr lang="cs-CZ" dirty="0" smtClean="0"/>
              <a:t> </a:t>
            </a:r>
            <a:r>
              <a:rPr lang="cs-CZ" dirty="0" err="1" smtClean="0"/>
              <a:t>tyrosine</a:t>
            </a:r>
            <a:r>
              <a:rPr lang="cs-CZ" dirty="0" smtClean="0"/>
              <a:t> </a:t>
            </a:r>
            <a:r>
              <a:rPr lang="cs-CZ" dirty="0" err="1" smtClean="0"/>
              <a:t>kinase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amplituda složeného akčního potenciálu (CAP) při intenzivnější </a:t>
            </a:r>
          </a:p>
          <a:p>
            <a:pPr lvl="1"/>
            <a:r>
              <a:rPr lang="cs-CZ" dirty="0" smtClean="0"/>
              <a:t>   akci motorického nervu </a:t>
            </a:r>
            <a:r>
              <a:rPr lang="cs-CZ" dirty="0" err="1" smtClean="0"/>
              <a:t>abnormáně</a:t>
            </a:r>
            <a:r>
              <a:rPr lang="cs-CZ" dirty="0" smtClean="0"/>
              <a:t> </a:t>
            </a:r>
            <a:r>
              <a:rPr lang="cs-CZ" dirty="0" err="1" smtClean="0"/>
              <a:t>rychla</a:t>
            </a:r>
            <a:r>
              <a:rPr lang="cs-CZ" dirty="0" smtClean="0"/>
              <a:t> klesá</a:t>
            </a:r>
          </a:p>
          <a:p>
            <a:pPr lvl="1"/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 pozdějších stádiích i morfologické </a:t>
            </a:r>
            <a:r>
              <a:rPr lang="cs-CZ" dirty="0" err="1" smtClean="0"/>
              <a:t>postsynaptické</a:t>
            </a:r>
            <a:r>
              <a:rPr lang="cs-CZ" dirty="0" smtClean="0"/>
              <a:t> změny </a:t>
            </a:r>
          </a:p>
          <a:p>
            <a:pPr lvl="1"/>
            <a:r>
              <a:rPr lang="cs-CZ" dirty="0" smtClean="0"/>
              <a:t>   (ztráta záhybu </a:t>
            </a:r>
            <a:r>
              <a:rPr lang="cs-CZ" dirty="0" err="1" smtClean="0"/>
              <a:t>postsynaptické</a:t>
            </a:r>
            <a:r>
              <a:rPr lang="cs-CZ" dirty="0" smtClean="0"/>
              <a:t> membrány, </a:t>
            </a:r>
            <a:r>
              <a:rPr lang="cs-CZ" dirty="0" err="1" smtClean="0"/>
              <a:t>junctional</a:t>
            </a:r>
            <a:r>
              <a:rPr lang="cs-CZ" dirty="0" smtClean="0"/>
              <a:t> </a:t>
            </a:r>
            <a:r>
              <a:rPr lang="cs-CZ" dirty="0" err="1" smtClean="0"/>
              <a:t>folds</a:t>
            </a:r>
            <a:r>
              <a:rPr lang="cs-CZ" dirty="0" smtClean="0"/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85747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268760"/>
            <a:ext cx="442492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Myasthenia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gravis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225783"/>
            <a:ext cx="75904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Symptomatika</a:t>
            </a:r>
            <a:r>
              <a:rPr lang="cs-CZ" b="1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 slabost a svalová únavnost typicky v inervační oblasti hlavových nervů  a </a:t>
            </a:r>
          </a:p>
          <a:p>
            <a:pPr lvl="1"/>
            <a:r>
              <a:rPr lang="cs-CZ" dirty="0" smtClean="0"/>
              <a:t>proximálního končetinového svalstva (klinický obraz variabilní)</a:t>
            </a:r>
          </a:p>
          <a:p>
            <a:pPr lvl="1"/>
            <a:endParaRPr lang="cs-CZ" dirty="0" smtClean="0"/>
          </a:p>
          <a:p>
            <a:pPr lvl="3">
              <a:buFont typeface="Arial" pitchFamily="34" charset="0"/>
              <a:buChar char="•"/>
            </a:pPr>
            <a:r>
              <a:rPr lang="cs-CZ" dirty="0" smtClean="0"/>
              <a:t>poruchy okohybných, žvýkacích, polykacích a mimických svalů</a:t>
            </a:r>
          </a:p>
          <a:p>
            <a:pPr lvl="3">
              <a:buFont typeface="Arial" pitchFamily="34" charset="0"/>
              <a:buChar char="•"/>
            </a:pPr>
            <a:r>
              <a:rPr lang="cs-CZ" dirty="0" smtClean="0"/>
              <a:t> nárůst slabosti při aktivitě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 typický kolísavý průběh</a:t>
            </a:r>
          </a:p>
          <a:p>
            <a:pPr lvl="3"/>
            <a:r>
              <a:rPr lang="cs-CZ" dirty="0" smtClean="0"/>
              <a:t>		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162" y="2924944"/>
            <a:ext cx="3135238" cy="380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Myasthenia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gravis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11487" y="1700808"/>
            <a:ext cx="67008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diagnostika:</a:t>
            </a:r>
          </a:p>
          <a:p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 elektromyografie (EMG)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 průkaz protilátek proti </a:t>
            </a:r>
            <a:r>
              <a:rPr lang="cs-CZ" dirty="0" err="1" smtClean="0"/>
              <a:t>NAChR</a:t>
            </a:r>
            <a:r>
              <a:rPr lang="cs-CZ" dirty="0" smtClean="0"/>
              <a:t> </a:t>
            </a:r>
            <a:r>
              <a:rPr lang="cs-CZ" dirty="0" err="1" smtClean="0"/>
              <a:t>nebu</a:t>
            </a:r>
            <a:r>
              <a:rPr lang="cs-CZ" dirty="0" smtClean="0"/>
              <a:t> </a:t>
            </a:r>
            <a:r>
              <a:rPr lang="cs-CZ" dirty="0" err="1" smtClean="0"/>
              <a:t>MuSK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 u cca 15% případů asociace s benigními nádory </a:t>
            </a:r>
            <a:r>
              <a:rPr lang="cs-CZ" dirty="0" err="1" smtClean="0"/>
              <a:t>thymu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terapie: </a:t>
            </a:r>
          </a:p>
          <a:p>
            <a:pPr lvl="1"/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ihibitory</a:t>
            </a:r>
            <a:r>
              <a:rPr lang="cs-CZ" dirty="0" smtClean="0"/>
              <a:t> </a:t>
            </a:r>
            <a:r>
              <a:rPr lang="cs-CZ" dirty="0" err="1" smtClean="0"/>
              <a:t>AChE</a:t>
            </a:r>
            <a:r>
              <a:rPr lang="cs-CZ" dirty="0" smtClean="0"/>
              <a:t> (</a:t>
            </a:r>
            <a:r>
              <a:rPr lang="cs-CZ" dirty="0" err="1" smtClean="0"/>
              <a:t>pyridostigmin</a:t>
            </a:r>
            <a:r>
              <a:rPr lang="cs-CZ" dirty="0" smtClean="0"/>
              <a:t>, </a:t>
            </a:r>
            <a:r>
              <a:rPr lang="cs-CZ" dirty="0" err="1" smtClean="0"/>
              <a:t>neostigmin</a:t>
            </a:r>
            <a:r>
              <a:rPr lang="cs-CZ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imunosuprese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 indikovaných případech thymektomie (odstranění </a:t>
            </a:r>
            <a:r>
              <a:rPr lang="cs-CZ" dirty="0" err="1" smtClean="0"/>
              <a:t>thymu</a:t>
            </a:r>
            <a:r>
              <a:rPr lang="cs-CZ" dirty="0" smtClean="0"/>
              <a:t>)	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751798" cy="4525963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31 segmentů </a:t>
            </a:r>
            <a:r>
              <a:rPr lang="cs-CZ" sz="2000" dirty="0" smtClean="0"/>
              <a:t>(7 krčních, 12 hrudních, 5 bederních, 5 křížových a 1 kostrčního)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b="1" dirty="0" smtClean="0"/>
              <a:t>Intumescence (rozšíření):</a:t>
            </a:r>
          </a:p>
          <a:p>
            <a:pPr>
              <a:buNone/>
            </a:pPr>
            <a:r>
              <a:rPr lang="cs-CZ" sz="2000" dirty="0" smtClean="0"/>
              <a:t>-cervikální (C4-Th2)---inervace horních končetin</a:t>
            </a:r>
          </a:p>
          <a:p>
            <a:pPr>
              <a:buNone/>
            </a:pPr>
            <a:r>
              <a:rPr lang="cs-CZ" sz="2000" dirty="0" smtClean="0"/>
              <a:t>- lumbální (L1-S2) ---- inervace dolních končetin</a:t>
            </a:r>
            <a:endParaRPr lang="cs-CZ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4267306" cy="45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Vrstvy a prostor páteřního kanálu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268761"/>
            <a:ext cx="8435280" cy="1656184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/>
              <a:t>3 vrstvy:</a:t>
            </a:r>
          </a:p>
          <a:p>
            <a:endParaRPr lang="cs-CZ" sz="2000" b="1" dirty="0" smtClean="0"/>
          </a:p>
          <a:p>
            <a:pPr>
              <a:buFont typeface="Courier New" pitchFamily="49" charset="0"/>
              <a:buChar char="o"/>
            </a:pPr>
            <a:r>
              <a:rPr lang="cs-CZ" sz="2000" b="1" dirty="0" err="1" smtClean="0"/>
              <a:t>Dura</a:t>
            </a:r>
            <a:r>
              <a:rPr lang="cs-CZ" sz="2000" b="1" dirty="0" smtClean="0"/>
              <a:t> mater </a:t>
            </a:r>
            <a:r>
              <a:rPr lang="cs-CZ" sz="2000" b="1" dirty="0" err="1" smtClean="0"/>
              <a:t>spinalis</a:t>
            </a:r>
            <a:r>
              <a:rPr lang="cs-CZ" sz="2000" b="1" dirty="0" smtClean="0"/>
              <a:t> </a:t>
            </a:r>
            <a:r>
              <a:rPr lang="cs-CZ" sz="2000" dirty="0" smtClean="0"/>
              <a:t>- míšní tvrdá plena</a:t>
            </a:r>
          </a:p>
          <a:p>
            <a:pPr>
              <a:buFont typeface="Courier New" pitchFamily="49" charset="0"/>
              <a:buChar char="o"/>
            </a:pPr>
            <a:r>
              <a:rPr lang="cs-CZ" sz="2000" b="1" dirty="0" err="1" smtClean="0"/>
              <a:t>Arachnoidea</a:t>
            </a:r>
            <a:r>
              <a:rPr lang="cs-CZ" sz="2000" b="1" dirty="0" smtClean="0"/>
              <a:t> mater </a:t>
            </a:r>
            <a:r>
              <a:rPr lang="cs-CZ" sz="2000" b="1" dirty="0" err="1" smtClean="0"/>
              <a:t>spinalis</a:t>
            </a:r>
            <a:r>
              <a:rPr lang="cs-CZ" sz="2000" b="1" dirty="0" smtClean="0"/>
              <a:t> </a:t>
            </a:r>
            <a:r>
              <a:rPr lang="cs-CZ" sz="2000" dirty="0" smtClean="0"/>
              <a:t>- míšní pavučnice</a:t>
            </a:r>
          </a:p>
          <a:p>
            <a:pPr>
              <a:buFont typeface="Courier New" pitchFamily="49" charset="0"/>
              <a:buChar char="o"/>
            </a:pPr>
            <a:r>
              <a:rPr lang="cs-CZ" sz="2000" b="1" dirty="0" smtClean="0"/>
              <a:t>Pia mater </a:t>
            </a:r>
            <a:r>
              <a:rPr lang="cs-CZ" sz="2000" b="1" dirty="0" err="1" smtClean="0"/>
              <a:t>spinalis</a:t>
            </a:r>
            <a:r>
              <a:rPr lang="cs-CZ" sz="2000" b="1" dirty="0" smtClean="0"/>
              <a:t> </a:t>
            </a:r>
            <a:r>
              <a:rPr lang="cs-CZ" sz="2000" dirty="0" smtClean="0"/>
              <a:t>- míšní omozečnice </a:t>
            </a:r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7961" y="3142001"/>
            <a:ext cx="3866039" cy="371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382" y="188640"/>
            <a:ext cx="3821618" cy="297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3222262"/>
            <a:ext cx="44644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  </a:t>
            </a:r>
            <a:r>
              <a:rPr lang="cs-CZ" sz="2000" b="1" dirty="0" smtClean="0"/>
              <a:t>Prostory</a:t>
            </a:r>
            <a:r>
              <a:rPr lang="cs-CZ" sz="2000" dirty="0" smtClean="0"/>
              <a:t>: 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r>
              <a:rPr lang="cs-CZ" sz="2000" dirty="0" smtClean="0"/>
              <a:t> </a:t>
            </a:r>
            <a:r>
              <a:rPr lang="cs-CZ" sz="2000" b="1" dirty="0" err="1" smtClean="0"/>
              <a:t>Spatium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epidurale</a:t>
            </a:r>
            <a:r>
              <a:rPr lang="cs-CZ" sz="2000" b="1" dirty="0" smtClean="0"/>
              <a:t> </a:t>
            </a:r>
            <a:endParaRPr lang="cs-CZ" sz="2000" dirty="0" smtClean="0"/>
          </a:p>
          <a:p>
            <a:r>
              <a:rPr lang="cs-CZ" sz="2000" dirty="0" smtClean="0"/>
              <a:t>vyplněno </a:t>
            </a:r>
            <a:r>
              <a:rPr lang="cs-CZ" sz="2000" dirty="0" err="1" smtClean="0"/>
              <a:t>řidkým</a:t>
            </a:r>
            <a:r>
              <a:rPr lang="cs-CZ" sz="2000" dirty="0" smtClean="0"/>
              <a:t> vazivem, mezi periostem obratlů a tvrdou plenou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/>
              <a:t> </a:t>
            </a:r>
            <a:r>
              <a:rPr lang="cs-CZ" sz="2000" b="1" dirty="0" err="1" smtClean="0"/>
              <a:t>Spatium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subdurale</a:t>
            </a:r>
            <a:r>
              <a:rPr lang="cs-CZ" sz="2000" b="1" dirty="0" smtClean="0"/>
              <a:t> </a:t>
            </a:r>
          </a:p>
          <a:p>
            <a:r>
              <a:rPr lang="cs-CZ" sz="2000" dirty="0" smtClean="0"/>
              <a:t>mezi tvrdou plenou a pavučnicí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/>
              <a:t> </a:t>
            </a:r>
            <a:r>
              <a:rPr lang="cs-CZ" sz="2000" b="1" dirty="0" err="1" smtClean="0"/>
              <a:t>Spatium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subarachnoideum</a:t>
            </a:r>
            <a:r>
              <a:rPr lang="cs-CZ" sz="2000" b="1" dirty="0" smtClean="0"/>
              <a:t> </a:t>
            </a:r>
          </a:p>
          <a:p>
            <a:r>
              <a:rPr lang="cs-CZ" sz="2000" dirty="0" smtClean="0"/>
              <a:t>obsahuje mozkomíšní mok, mezi pavučnicí a omozečnicí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Vnitřní struktura míchy (transverzální řez)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657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99592" y="5301208"/>
            <a:ext cx="149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Rohy (</a:t>
            </a:r>
            <a:r>
              <a:rPr lang="cs-CZ" u="sng" dirty="0" err="1" smtClean="0"/>
              <a:t>cornua</a:t>
            </a:r>
            <a:r>
              <a:rPr lang="cs-CZ" u="sng" dirty="0" smtClean="0"/>
              <a:t>)</a:t>
            </a:r>
            <a:endParaRPr lang="cs-CZ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5661248"/>
            <a:ext cx="3590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ventrální --- motorická jádra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dorzální --- </a:t>
            </a:r>
            <a:r>
              <a:rPr lang="cs-CZ" dirty="0" err="1" smtClean="0"/>
              <a:t>samotosenzorická</a:t>
            </a:r>
            <a:r>
              <a:rPr lang="cs-CZ" dirty="0" smtClean="0"/>
              <a:t> jádra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laterální --- </a:t>
            </a:r>
            <a:r>
              <a:rPr lang="cs-CZ" dirty="0" err="1" smtClean="0"/>
              <a:t>fegetativní</a:t>
            </a:r>
            <a:r>
              <a:rPr lang="cs-CZ" dirty="0" smtClean="0"/>
              <a:t> jádra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0234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4696386" y="5373216"/>
            <a:ext cx="362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Jádra šedé hmoty a </a:t>
            </a:r>
            <a:r>
              <a:rPr lang="cs-CZ" dirty="0" err="1" smtClean="0"/>
              <a:t>Rexedovy</a:t>
            </a:r>
            <a:r>
              <a:rPr lang="cs-CZ" dirty="0" smtClean="0"/>
              <a:t> laminy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11618" y="1436693"/>
            <a:ext cx="201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Substantia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grisea</a:t>
            </a:r>
            <a:r>
              <a:rPr lang="cs-CZ" dirty="0" smtClean="0"/>
              <a:t> (šedá hmota)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270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Vnitřní struktura míchy (transverzální řez)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7241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491880" y="1628800"/>
            <a:ext cx="201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Substantia</a:t>
            </a:r>
            <a:r>
              <a:rPr lang="cs-CZ" sz="2000" b="1" dirty="0" smtClean="0"/>
              <a:t> </a:t>
            </a:r>
            <a:r>
              <a:rPr lang="cs-CZ" sz="2000" b="1" dirty="0" smtClean="0"/>
              <a:t>alba</a:t>
            </a:r>
            <a:r>
              <a:rPr lang="cs-CZ" dirty="0" smtClean="0"/>
              <a:t> (</a:t>
            </a:r>
            <a:r>
              <a:rPr lang="cs-CZ" dirty="0" smtClean="0"/>
              <a:t>bílá</a:t>
            </a:r>
            <a:r>
              <a:rPr lang="cs-CZ" dirty="0" smtClean="0"/>
              <a:t> </a:t>
            </a:r>
            <a:r>
              <a:rPr lang="cs-CZ" dirty="0" smtClean="0"/>
              <a:t>hmota)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Spinální nervy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11" descr="1307aPerDisSpNerMot_L.jpg                                      00201AB2FAP7_JPEGS_ch12-18Labeled      BE4B5C3E:"/>
          <p:cNvPicPr>
            <a:picLocks noChangeAspect="1" noChangeArrowheads="1"/>
          </p:cNvPicPr>
          <p:nvPr/>
        </p:nvPicPr>
        <p:blipFill>
          <a:blip r:embed="rId2" cstate="print"/>
          <a:srcRect l="15672" t="15303" r="15649" b="12497"/>
          <a:stretch>
            <a:fillRect/>
          </a:stretch>
        </p:blipFill>
        <p:spPr bwMode="auto">
          <a:xfrm>
            <a:off x="2244725" y="1916832"/>
            <a:ext cx="4654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míchy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72" y="1772816"/>
            <a:ext cx="8229600" cy="334096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cs-CZ" sz="1800" dirty="0" smtClean="0"/>
              <a:t>Umožňuje základní </a:t>
            </a:r>
            <a:r>
              <a:rPr lang="cs-CZ" sz="1800" dirty="0" err="1" smtClean="0"/>
              <a:t>monosynaptické</a:t>
            </a:r>
            <a:r>
              <a:rPr lang="cs-CZ" sz="1800" dirty="0" smtClean="0"/>
              <a:t> a </a:t>
            </a:r>
            <a:r>
              <a:rPr lang="cs-CZ" sz="1800" dirty="0" err="1" smtClean="0"/>
              <a:t>polysynaptické</a:t>
            </a:r>
            <a:r>
              <a:rPr lang="cs-CZ" sz="1800" dirty="0" smtClean="0"/>
              <a:t> reflexy 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dirty="0" smtClean="0"/>
              <a:t>Pomocí 31 párů míšních nervů uskutečňuje komunikaci CNS s periferií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dirty="0" smtClean="0"/>
              <a:t>Kromě převodu aferentních a eferentních spojení mezi mozkem a periferií mícha zajišťuje míšní reflexy a generuje </a:t>
            </a:r>
            <a:r>
              <a:rPr lang="cs-CZ" sz="1800" dirty="0" err="1" smtClean="0"/>
              <a:t>stereotypizované</a:t>
            </a:r>
            <a:r>
              <a:rPr lang="cs-CZ" sz="1800" dirty="0" smtClean="0"/>
              <a:t> chování (</a:t>
            </a:r>
            <a:r>
              <a:rPr lang="cs-CZ" sz="1800" dirty="0" err="1" smtClean="0"/>
              <a:t>central</a:t>
            </a:r>
            <a:r>
              <a:rPr lang="cs-CZ" sz="1800" dirty="0" smtClean="0"/>
              <a:t> </a:t>
            </a:r>
            <a:r>
              <a:rPr lang="cs-CZ" sz="1800" dirty="0" err="1" smtClean="0"/>
              <a:t>pattern</a:t>
            </a:r>
            <a:r>
              <a:rPr lang="cs-CZ" sz="1800" dirty="0" smtClean="0"/>
              <a:t> </a:t>
            </a:r>
            <a:r>
              <a:rPr lang="cs-CZ" sz="1800" dirty="0" err="1" smtClean="0"/>
              <a:t>generators</a:t>
            </a:r>
            <a:r>
              <a:rPr lang="cs-CZ" sz="1800" dirty="0" smtClean="0"/>
              <a:t>, CPG)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CPG jsou </a:t>
            </a:r>
            <a:r>
              <a:rPr lang="cs-CZ" sz="1800" dirty="0" err="1" smtClean="0">
                <a:solidFill>
                  <a:schemeClr val="bg1">
                    <a:lumMod val="50000"/>
                  </a:schemeClr>
                </a:solidFill>
              </a:rPr>
              <a:t>neuronální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 sítě schopné generovat rytmické pohyby (např. chůze)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Reflexní oblouk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2325"/>
            <a:ext cx="5026322" cy="396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148064" y="3280437"/>
            <a:ext cx="3816424" cy="230832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u="sng" dirty="0" smtClean="0"/>
              <a:t>Části reflexního oblouku:</a:t>
            </a:r>
          </a:p>
          <a:p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smtClean="0"/>
              <a:t>Receptor</a:t>
            </a:r>
          </a:p>
          <a:p>
            <a:pPr marL="342900" indent="-342900">
              <a:buAutoNum type="arabicParenR"/>
            </a:pPr>
            <a:r>
              <a:rPr lang="cs-CZ" dirty="0" smtClean="0"/>
              <a:t>Aferentní dráha (senzorický neuron)</a:t>
            </a:r>
          </a:p>
          <a:p>
            <a:pPr marL="342900" indent="-342900">
              <a:buAutoNum type="arabicParenR"/>
            </a:pPr>
            <a:r>
              <a:rPr lang="cs-CZ" dirty="0" smtClean="0"/>
              <a:t>Reflexní centrum</a:t>
            </a:r>
          </a:p>
          <a:p>
            <a:pPr marL="342900" indent="-342900">
              <a:buAutoNum type="arabicParenR"/>
            </a:pPr>
            <a:r>
              <a:rPr lang="cs-CZ" dirty="0" smtClean="0"/>
              <a:t>Eferentní dráha (motorický neuron)</a:t>
            </a:r>
          </a:p>
          <a:p>
            <a:pPr marL="342900" indent="-342900">
              <a:buAutoNum type="arabicParenR"/>
            </a:pPr>
            <a:r>
              <a:rPr lang="cs-CZ" dirty="0" smtClean="0"/>
              <a:t>Efektor (sval)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64096" y="1484784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Míšní reflexy přepojují reflexním obloukem senzorické informace na adekvátní rychlou motorickou reakci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6987</TotalTime>
  <Words>1119</Words>
  <Application>Microsoft Office PowerPoint</Application>
  <PresentationFormat>Předvádění na obrazovce (4:3)</PresentationFormat>
  <Paragraphs>241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Motiv sady Office</vt:lpstr>
      <vt:lpstr>Mícha</vt:lpstr>
      <vt:lpstr>Mícha (medulla spinalis)</vt:lpstr>
      <vt:lpstr>Prezentace aplikace PowerPoint</vt:lpstr>
      <vt:lpstr>Vrstvy a prostor páteřního kanálu</vt:lpstr>
      <vt:lpstr>Vnitřní struktura míchy (transverzální řez)</vt:lpstr>
      <vt:lpstr>Prezentace aplikace PowerPoint</vt:lpstr>
      <vt:lpstr>Spinální nervy</vt:lpstr>
      <vt:lpstr>Funkce míchy</vt:lpstr>
      <vt:lpstr>Reflexní oblouk</vt:lpstr>
      <vt:lpstr>Klasifikace reflexu</vt:lpstr>
      <vt:lpstr>Somatické míšní reflexy</vt:lpstr>
      <vt:lpstr>Somatické míšní reflexy</vt:lpstr>
      <vt:lpstr>Monosynaptický reflex</vt:lpstr>
      <vt:lpstr>Bisynaptický reflex</vt:lpstr>
      <vt:lpstr>Polysynaptický reflex</vt:lpstr>
      <vt:lpstr>Gama systém (gama motoneurony)</vt:lpstr>
      <vt:lpstr>Gama systém (gama motoneurony)</vt:lpstr>
      <vt:lpstr>Nervosvalová ploténka</vt:lpstr>
      <vt:lpstr>Nikotinový acetylcholinový receptor (AChR)</vt:lpstr>
      <vt:lpstr>Prezentace aplikace PowerPoint</vt:lpstr>
      <vt:lpstr>Svalová kontrakce a relaxace</vt:lpstr>
      <vt:lpstr>Poruchy synaptického přenosu na nervosvalové ploténce</vt:lpstr>
      <vt:lpstr>Myasthenia gravis</vt:lpstr>
      <vt:lpstr>Myasthenia gravis</vt:lpstr>
      <vt:lpstr>Myasthenia gravis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Monca</dc:creator>
  <cp:lastModifiedBy>Monika</cp:lastModifiedBy>
  <cp:revision>67</cp:revision>
  <dcterms:created xsi:type="dcterms:W3CDTF">2020-10-04T13:45:08Z</dcterms:created>
  <dcterms:modified xsi:type="dcterms:W3CDTF">2020-10-13T09:51:08Z</dcterms:modified>
</cp:coreProperties>
</file>